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</p:sldIdLst>
  <p:sldSz cx="9144000" cy="6858000" type="screen4x3"/>
  <p:notesSz cx="9144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339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600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600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04800" y="1219200"/>
            <a:ext cx="2590800" cy="42475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16928" y="1846834"/>
            <a:ext cx="2422525" cy="41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6600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82370" y="153416"/>
            <a:ext cx="6979259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6600CC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2440" y="1313434"/>
            <a:ext cx="4249420" cy="222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jp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68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jpg"/><Relationship Id="rId4" Type="http://schemas.openxmlformats.org/officeDocument/2006/relationships/image" Target="../media/image1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g"/><Relationship Id="rId5" Type="http://schemas.openxmlformats.org/officeDocument/2006/relationships/image" Target="../media/image188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jp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11" Type="http://schemas.openxmlformats.org/officeDocument/2006/relationships/image" Target="../media/image211.png"/><Relationship Id="rId5" Type="http://schemas.openxmlformats.org/officeDocument/2006/relationships/image" Target="../media/image205.jpg"/><Relationship Id="rId10" Type="http://schemas.openxmlformats.org/officeDocument/2006/relationships/image" Target="../media/image210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11" Type="http://schemas.openxmlformats.org/officeDocument/2006/relationships/image" Target="../media/image220.png"/><Relationship Id="rId5" Type="http://schemas.openxmlformats.org/officeDocument/2006/relationships/image" Target="../media/image214.jpg"/><Relationship Id="rId10" Type="http://schemas.openxmlformats.org/officeDocument/2006/relationships/image" Target="../media/image219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231.pn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12" Type="http://schemas.openxmlformats.org/officeDocument/2006/relationships/image" Target="../media/image230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11" Type="http://schemas.openxmlformats.org/officeDocument/2006/relationships/image" Target="../media/image229.png"/><Relationship Id="rId5" Type="http://schemas.openxmlformats.org/officeDocument/2006/relationships/image" Target="../media/image224.jpg"/><Relationship Id="rId15" Type="http://schemas.openxmlformats.org/officeDocument/2006/relationships/image" Target="../media/image233.jpg"/><Relationship Id="rId10" Type="http://schemas.openxmlformats.org/officeDocument/2006/relationships/image" Target="../media/image228.png"/><Relationship Id="rId4" Type="http://schemas.openxmlformats.org/officeDocument/2006/relationships/image" Target="../media/image223.png"/><Relationship Id="rId9" Type="http://schemas.openxmlformats.org/officeDocument/2006/relationships/image" Target="../media/image195.png"/><Relationship Id="rId14" Type="http://schemas.openxmlformats.org/officeDocument/2006/relationships/image" Target="../media/image2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png"/><Relationship Id="rId4" Type="http://schemas.openxmlformats.org/officeDocument/2006/relationships/image" Target="../media/image1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240.png"/><Relationship Id="rId7" Type="http://schemas.openxmlformats.org/officeDocument/2006/relationships/image" Target="../media/image244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g"/><Relationship Id="rId11" Type="http://schemas.openxmlformats.org/officeDocument/2006/relationships/image" Target="../media/image248.jpg"/><Relationship Id="rId5" Type="http://schemas.openxmlformats.org/officeDocument/2006/relationships/image" Target="../media/image242.png"/><Relationship Id="rId10" Type="http://schemas.openxmlformats.org/officeDocument/2006/relationships/image" Target="../media/image247.jpg"/><Relationship Id="rId4" Type="http://schemas.openxmlformats.org/officeDocument/2006/relationships/image" Target="../media/image241.png"/><Relationship Id="rId9" Type="http://schemas.openxmlformats.org/officeDocument/2006/relationships/image" Target="../media/image2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6.jpg"/><Relationship Id="rId4" Type="http://schemas.openxmlformats.org/officeDocument/2006/relationships/image" Target="../media/image2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266.png"/><Relationship Id="rId3" Type="http://schemas.openxmlformats.org/officeDocument/2006/relationships/image" Target="../media/image257.png"/><Relationship Id="rId7" Type="http://schemas.openxmlformats.org/officeDocument/2006/relationships/image" Target="../media/image260.png"/><Relationship Id="rId12" Type="http://schemas.openxmlformats.org/officeDocument/2006/relationships/image" Target="../media/image26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11" Type="http://schemas.openxmlformats.org/officeDocument/2006/relationships/image" Target="../media/image264.png"/><Relationship Id="rId5" Type="http://schemas.openxmlformats.org/officeDocument/2006/relationships/image" Target="../media/image258.png"/><Relationship Id="rId10" Type="http://schemas.openxmlformats.org/officeDocument/2006/relationships/image" Target="../media/image263.png"/><Relationship Id="rId4" Type="http://schemas.openxmlformats.org/officeDocument/2006/relationships/image" Target="../media/image255.png"/><Relationship Id="rId9" Type="http://schemas.openxmlformats.org/officeDocument/2006/relationships/image" Target="../media/image262.png"/><Relationship Id="rId14" Type="http://schemas.openxmlformats.org/officeDocument/2006/relationships/image" Target="../media/image26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8.png"/><Relationship Id="rId7" Type="http://schemas.openxmlformats.org/officeDocument/2006/relationships/image" Target="../media/image2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55.png"/><Relationship Id="rId9" Type="http://schemas.openxmlformats.org/officeDocument/2006/relationships/image" Target="../media/image2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5.png"/><Relationship Id="rId7" Type="http://schemas.openxmlformats.org/officeDocument/2006/relationships/image" Target="../media/image279.png"/><Relationship Id="rId12" Type="http://schemas.openxmlformats.org/officeDocument/2006/relationships/image" Target="../media/image283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11" Type="http://schemas.openxmlformats.org/officeDocument/2006/relationships/image" Target="../media/image282.png"/><Relationship Id="rId5" Type="http://schemas.openxmlformats.org/officeDocument/2006/relationships/image" Target="../media/image277.png"/><Relationship Id="rId10" Type="http://schemas.openxmlformats.org/officeDocument/2006/relationships/image" Target="../media/image200.png"/><Relationship Id="rId4" Type="http://schemas.openxmlformats.org/officeDocument/2006/relationships/image" Target="../media/image276.png"/><Relationship Id="rId9" Type="http://schemas.openxmlformats.org/officeDocument/2006/relationships/image" Target="../media/image28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85.png"/><Relationship Id="rId7" Type="http://schemas.openxmlformats.org/officeDocument/2006/relationships/image" Target="../media/image289.pn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3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05.png"/><Relationship Id="rId3" Type="http://schemas.openxmlformats.org/officeDocument/2006/relationships/image" Target="../media/image295.png"/><Relationship Id="rId7" Type="http://schemas.openxmlformats.org/officeDocument/2006/relationships/image" Target="../media/image299.png"/><Relationship Id="rId12" Type="http://schemas.openxmlformats.org/officeDocument/2006/relationships/image" Target="../media/image304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png"/><Relationship Id="rId11" Type="http://schemas.openxmlformats.org/officeDocument/2006/relationships/image" Target="../media/image303.png"/><Relationship Id="rId5" Type="http://schemas.openxmlformats.org/officeDocument/2006/relationships/image" Target="../media/image297.jpg"/><Relationship Id="rId15" Type="http://schemas.openxmlformats.org/officeDocument/2006/relationships/image" Target="../media/image307.png"/><Relationship Id="rId10" Type="http://schemas.openxmlformats.org/officeDocument/2006/relationships/image" Target="../media/image302.png"/><Relationship Id="rId4" Type="http://schemas.openxmlformats.org/officeDocument/2006/relationships/image" Target="../media/image296.png"/><Relationship Id="rId9" Type="http://schemas.openxmlformats.org/officeDocument/2006/relationships/image" Target="../media/image301.png"/><Relationship Id="rId14" Type="http://schemas.openxmlformats.org/officeDocument/2006/relationships/image" Target="../media/image3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jpg"/><Relationship Id="rId5" Type="http://schemas.openxmlformats.org/officeDocument/2006/relationships/image" Target="../media/image311.jpg"/><Relationship Id="rId4" Type="http://schemas.openxmlformats.org/officeDocument/2006/relationships/image" Target="../media/image3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7.jpg"/><Relationship Id="rId5" Type="http://schemas.openxmlformats.org/officeDocument/2006/relationships/image" Target="../media/image316.jpg"/><Relationship Id="rId4" Type="http://schemas.openxmlformats.org/officeDocument/2006/relationships/image" Target="../media/image3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g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4.jpg"/><Relationship Id="rId4" Type="http://schemas.openxmlformats.org/officeDocument/2006/relationships/image" Target="../media/image32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7.png"/><Relationship Id="rId4" Type="http://schemas.openxmlformats.org/officeDocument/2006/relationships/image" Target="../media/image2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9.png"/><Relationship Id="rId4" Type="http://schemas.openxmlformats.org/officeDocument/2006/relationships/image" Target="../media/image27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jpg"/><Relationship Id="rId3" Type="http://schemas.openxmlformats.org/officeDocument/2006/relationships/image" Target="../media/image331.png"/><Relationship Id="rId7" Type="http://schemas.openxmlformats.org/officeDocument/2006/relationships/image" Target="../media/image3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4" Type="http://schemas.openxmlformats.org/officeDocument/2006/relationships/image" Target="../media/image332.png"/><Relationship Id="rId9" Type="http://schemas.openxmlformats.org/officeDocument/2006/relationships/image" Target="../media/image33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3" Type="http://schemas.openxmlformats.org/officeDocument/2006/relationships/image" Target="../media/image342.png"/><Relationship Id="rId7" Type="http://schemas.openxmlformats.org/officeDocument/2006/relationships/image" Target="../media/image345.png"/><Relationship Id="rId12" Type="http://schemas.openxmlformats.org/officeDocument/2006/relationships/image" Target="../media/image350.jp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4.png"/><Relationship Id="rId11" Type="http://schemas.openxmlformats.org/officeDocument/2006/relationships/image" Target="../media/image349.jpg"/><Relationship Id="rId5" Type="http://schemas.openxmlformats.org/officeDocument/2006/relationships/image" Target="../media/image330.png"/><Relationship Id="rId10" Type="http://schemas.openxmlformats.org/officeDocument/2006/relationships/image" Target="../media/image348.png"/><Relationship Id="rId4" Type="http://schemas.openxmlformats.org/officeDocument/2006/relationships/image" Target="../media/image343.png"/><Relationship Id="rId9" Type="http://schemas.openxmlformats.org/officeDocument/2006/relationships/image" Target="../media/image34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jpg"/><Relationship Id="rId3" Type="http://schemas.openxmlformats.org/officeDocument/2006/relationships/image" Target="../media/image351.png"/><Relationship Id="rId7" Type="http://schemas.openxmlformats.org/officeDocument/2006/relationships/image" Target="../media/image354.png"/><Relationship Id="rId12" Type="http://schemas.openxmlformats.org/officeDocument/2006/relationships/image" Target="../media/image359.jp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3.png"/><Relationship Id="rId11" Type="http://schemas.openxmlformats.org/officeDocument/2006/relationships/image" Target="../media/image358.png"/><Relationship Id="rId5" Type="http://schemas.openxmlformats.org/officeDocument/2006/relationships/image" Target="../media/image352.png"/><Relationship Id="rId10" Type="http://schemas.openxmlformats.org/officeDocument/2006/relationships/image" Target="../media/image357.png"/><Relationship Id="rId4" Type="http://schemas.openxmlformats.org/officeDocument/2006/relationships/image" Target="../media/image276.png"/><Relationship Id="rId9" Type="http://schemas.openxmlformats.org/officeDocument/2006/relationships/image" Target="../media/image35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5.png"/><Relationship Id="rId13" Type="http://schemas.openxmlformats.org/officeDocument/2006/relationships/image" Target="../media/image370.png"/><Relationship Id="rId3" Type="http://schemas.openxmlformats.org/officeDocument/2006/relationships/image" Target="../media/image360.png"/><Relationship Id="rId7" Type="http://schemas.openxmlformats.org/officeDocument/2006/relationships/image" Target="../media/image364.png"/><Relationship Id="rId12" Type="http://schemas.openxmlformats.org/officeDocument/2006/relationships/image" Target="../media/image369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3.png"/><Relationship Id="rId11" Type="http://schemas.openxmlformats.org/officeDocument/2006/relationships/image" Target="../media/image368.png"/><Relationship Id="rId5" Type="http://schemas.openxmlformats.org/officeDocument/2006/relationships/image" Target="../media/image362.jpg"/><Relationship Id="rId15" Type="http://schemas.openxmlformats.org/officeDocument/2006/relationships/image" Target="../media/image372.png"/><Relationship Id="rId10" Type="http://schemas.openxmlformats.org/officeDocument/2006/relationships/image" Target="../media/image367.png"/><Relationship Id="rId4" Type="http://schemas.openxmlformats.org/officeDocument/2006/relationships/image" Target="../media/image361.png"/><Relationship Id="rId9" Type="http://schemas.openxmlformats.org/officeDocument/2006/relationships/image" Target="../media/image366.png"/><Relationship Id="rId14" Type="http://schemas.openxmlformats.org/officeDocument/2006/relationships/image" Target="../media/image37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3" Type="http://schemas.openxmlformats.org/officeDocument/2006/relationships/image" Target="../media/image374.jpg"/><Relationship Id="rId7" Type="http://schemas.openxmlformats.org/officeDocument/2006/relationships/image" Target="../media/image378.png"/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7.png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7" Type="http://schemas.openxmlformats.org/officeDocument/2006/relationships/image" Target="../media/image383.jpg"/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377.png"/><Relationship Id="rId4" Type="http://schemas.openxmlformats.org/officeDocument/2006/relationships/image" Target="../media/image38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395.png"/><Relationship Id="rId18" Type="http://schemas.openxmlformats.org/officeDocument/2006/relationships/image" Target="../media/image400.png"/><Relationship Id="rId26" Type="http://schemas.openxmlformats.org/officeDocument/2006/relationships/image" Target="../media/image408.png"/><Relationship Id="rId3" Type="http://schemas.openxmlformats.org/officeDocument/2006/relationships/image" Target="../media/image385.png"/><Relationship Id="rId21" Type="http://schemas.openxmlformats.org/officeDocument/2006/relationships/image" Target="../media/image403.png"/><Relationship Id="rId7" Type="http://schemas.openxmlformats.org/officeDocument/2006/relationships/image" Target="../media/image389.png"/><Relationship Id="rId12" Type="http://schemas.openxmlformats.org/officeDocument/2006/relationships/image" Target="../media/image394.png"/><Relationship Id="rId17" Type="http://schemas.openxmlformats.org/officeDocument/2006/relationships/image" Target="../media/image399.png"/><Relationship Id="rId25" Type="http://schemas.openxmlformats.org/officeDocument/2006/relationships/image" Target="../media/image407.png"/><Relationship Id="rId2" Type="http://schemas.openxmlformats.org/officeDocument/2006/relationships/image" Target="../media/image384.png"/><Relationship Id="rId16" Type="http://schemas.openxmlformats.org/officeDocument/2006/relationships/image" Target="../media/image398.png"/><Relationship Id="rId20" Type="http://schemas.openxmlformats.org/officeDocument/2006/relationships/image" Target="../media/image4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8.png"/><Relationship Id="rId11" Type="http://schemas.openxmlformats.org/officeDocument/2006/relationships/image" Target="../media/image393.png"/><Relationship Id="rId24" Type="http://schemas.openxmlformats.org/officeDocument/2006/relationships/image" Target="../media/image406.png"/><Relationship Id="rId5" Type="http://schemas.openxmlformats.org/officeDocument/2006/relationships/image" Target="../media/image387.png"/><Relationship Id="rId15" Type="http://schemas.openxmlformats.org/officeDocument/2006/relationships/image" Target="../media/image397.png"/><Relationship Id="rId23" Type="http://schemas.openxmlformats.org/officeDocument/2006/relationships/image" Target="../media/image405.png"/><Relationship Id="rId28" Type="http://schemas.openxmlformats.org/officeDocument/2006/relationships/image" Target="../media/image410.png"/><Relationship Id="rId10" Type="http://schemas.openxmlformats.org/officeDocument/2006/relationships/image" Target="../media/image392.png"/><Relationship Id="rId19" Type="http://schemas.openxmlformats.org/officeDocument/2006/relationships/image" Target="../media/image401.png"/><Relationship Id="rId4" Type="http://schemas.openxmlformats.org/officeDocument/2006/relationships/image" Target="../media/image386.png"/><Relationship Id="rId9" Type="http://schemas.openxmlformats.org/officeDocument/2006/relationships/image" Target="../media/image391.png"/><Relationship Id="rId14" Type="http://schemas.openxmlformats.org/officeDocument/2006/relationships/image" Target="../media/image396.png"/><Relationship Id="rId22" Type="http://schemas.openxmlformats.org/officeDocument/2006/relationships/image" Target="../media/image404.png"/><Relationship Id="rId27" Type="http://schemas.openxmlformats.org/officeDocument/2006/relationships/image" Target="../media/image40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3" Type="http://schemas.openxmlformats.org/officeDocument/2006/relationships/image" Target="../media/image411.png"/><Relationship Id="rId7" Type="http://schemas.openxmlformats.org/officeDocument/2006/relationships/image" Target="../media/image414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3.png"/><Relationship Id="rId11" Type="http://schemas.openxmlformats.org/officeDocument/2006/relationships/image" Target="../media/image417.png"/><Relationship Id="rId5" Type="http://schemas.openxmlformats.org/officeDocument/2006/relationships/image" Target="../media/image412.jpg"/><Relationship Id="rId10" Type="http://schemas.openxmlformats.org/officeDocument/2006/relationships/image" Target="../media/image416.png"/><Relationship Id="rId4" Type="http://schemas.openxmlformats.org/officeDocument/2006/relationships/image" Target="../media/image276.png"/><Relationship Id="rId9" Type="http://schemas.openxmlformats.org/officeDocument/2006/relationships/image" Target="../media/image29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png"/><Relationship Id="rId13" Type="http://schemas.openxmlformats.org/officeDocument/2006/relationships/image" Target="../media/image427.png"/><Relationship Id="rId3" Type="http://schemas.openxmlformats.org/officeDocument/2006/relationships/image" Target="../media/image418.png"/><Relationship Id="rId7" Type="http://schemas.openxmlformats.org/officeDocument/2006/relationships/image" Target="../media/image421.png"/><Relationship Id="rId12" Type="http://schemas.openxmlformats.org/officeDocument/2006/relationships/image" Target="../media/image426.png"/><Relationship Id="rId2" Type="http://schemas.openxmlformats.org/officeDocument/2006/relationships/image" Target="../media/image274.png"/><Relationship Id="rId16" Type="http://schemas.openxmlformats.org/officeDocument/2006/relationships/image" Target="../media/image4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0.png"/><Relationship Id="rId11" Type="http://schemas.openxmlformats.org/officeDocument/2006/relationships/image" Target="../media/image425.png"/><Relationship Id="rId5" Type="http://schemas.openxmlformats.org/officeDocument/2006/relationships/image" Target="../media/image419.png"/><Relationship Id="rId15" Type="http://schemas.openxmlformats.org/officeDocument/2006/relationships/image" Target="../media/image429.png"/><Relationship Id="rId10" Type="http://schemas.openxmlformats.org/officeDocument/2006/relationships/image" Target="../media/image424.png"/><Relationship Id="rId4" Type="http://schemas.openxmlformats.org/officeDocument/2006/relationships/image" Target="../media/image276.png"/><Relationship Id="rId9" Type="http://schemas.openxmlformats.org/officeDocument/2006/relationships/image" Target="../media/image423.png"/><Relationship Id="rId14" Type="http://schemas.openxmlformats.org/officeDocument/2006/relationships/image" Target="../media/image428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3" Type="http://schemas.openxmlformats.org/officeDocument/2006/relationships/image" Target="../media/image432.png"/><Relationship Id="rId7" Type="http://schemas.openxmlformats.org/officeDocument/2006/relationships/image" Target="../media/image436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1" Type="http://schemas.openxmlformats.org/officeDocument/2006/relationships/image" Target="../media/image440.png"/><Relationship Id="rId5" Type="http://schemas.openxmlformats.org/officeDocument/2006/relationships/image" Target="../media/image434.jpg"/><Relationship Id="rId10" Type="http://schemas.openxmlformats.org/officeDocument/2006/relationships/image" Target="../media/image439.png"/><Relationship Id="rId4" Type="http://schemas.openxmlformats.org/officeDocument/2006/relationships/image" Target="../media/image433.jpg"/><Relationship Id="rId9" Type="http://schemas.openxmlformats.org/officeDocument/2006/relationships/image" Target="../media/image43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13" Type="http://schemas.openxmlformats.org/officeDocument/2006/relationships/image" Target="../media/image450.png"/><Relationship Id="rId3" Type="http://schemas.openxmlformats.org/officeDocument/2006/relationships/image" Target="../media/image442.png"/><Relationship Id="rId7" Type="http://schemas.openxmlformats.org/officeDocument/2006/relationships/image" Target="../media/image445.jpg"/><Relationship Id="rId12" Type="http://schemas.openxmlformats.org/officeDocument/2006/relationships/image" Target="../media/image449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4.png"/><Relationship Id="rId11" Type="http://schemas.openxmlformats.org/officeDocument/2006/relationships/image" Target="../media/image302.png"/><Relationship Id="rId5" Type="http://schemas.openxmlformats.org/officeDocument/2006/relationships/image" Target="../media/image429.png"/><Relationship Id="rId10" Type="http://schemas.openxmlformats.org/officeDocument/2006/relationships/image" Target="../media/image448.png"/><Relationship Id="rId4" Type="http://schemas.openxmlformats.org/officeDocument/2006/relationships/image" Target="../media/image443.png"/><Relationship Id="rId9" Type="http://schemas.openxmlformats.org/officeDocument/2006/relationships/image" Target="../media/image44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png"/><Relationship Id="rId3" Type="http://schemas.openxmlformats.org/officeDocument/2006/relationships/image" Target="../media/image452.png"/><Relationship Id="rId7" Type="http://schemas.openxmlformats.org/officeDocument/2006/relationships/image" Target="../media/image456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5" Type="http://schemas.openxmlformats.org/officeDocument/2006/relationships/image" Target="../media/image454.png"/><Relationship Id="rId10" Type="http://schemas.openxmlformats.org/officeDocument/2006/relationships/image" Target="../media/image459.png"/><Relationship Id="rId4" Type="http://schemas.openxmlformats.org/officeDocument/2006/relationships/image" Target="../media/image453.jpg"/><Relationship Id="rId9" Type="http://schemas.openxmlformats.org/officeDocument/2006/relationships/image" Target="../media/image45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5.png"/><Relationship Id="rId13" Type="http://schemas.openxmlformats.org/officeDocument/2006/relationships/image" Target="../media/image470.png"/><Relationship Id="rId3" Type="http://schemas.openxmlformats.org/officeDocument/2006/relationships/image" Target="../media/image460.png"/><Relationship Id="rId7" Type="http://schemas.openxmlformats.org/officeDocument/2006/relationships/image" Target="../media/image464.png"/><Relationship Id="rId12" Type="http://schemas.openxmlformats.org/officeDocument/2006/relationships/image" Target="../media/image469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11" Type="http://schemas.openxmlformats.org/officeDocument/2006/relationships/image" Target="../media/image468.png"/><Relationship Id="rId5" Type="http://schemas.openxmlformats.org/officeDocument/2006/relationships/image" Target="../media/image462.png"/><Relationship Id="rId10" Type="http://schemas.openxmlformats.org/officeDocument/2006/relationships/image" Target="../media/image467.png"/><Relationship Id="rId4" Type="http://schemas.openxmlformats.org/officeDocument/2006/relationships/image" Target="../media/image461.jpg"/><Relationship Id="rId9" Type="http://schemas.openxmlformats.org/officeDocument/2006/relationships/image" Target="../media/image4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481.png"/><Relationship Id="rId3" Type="http://schemas.openxmlformats.org/officeDocument/2006/relationships/image" Target="../media/image420.png"/><Relationship Id="rId7" Type="http://schemas.openxmlformats.org/officeDocument/2006/relationships/image" Target="../media/image476.png"/><Relationship Id="rId12" Type="http://schemas.openxmlformats.org/officeDocument/2006/relationships/image" Target="../media/image480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5.png"/><Relationship Id="rId11" Type="http://schemas.openxmlformats.org/officeDocument/2006/relationships/image" Target="../media/image479.png"/><Relationship Id="rId5" Type="http://schemas.openxmlformats.org/officeDocument/2006/relationships/image" Target="../media/image474.png"/><Relationship Id="rId10" Type="http://schemas.openxmlformats.org/officeDocument/2006/relationships/image" Target="../media/image478.png"/><Relationship Id="rId4" Type="http://schemas.openxmlformats.org/officeDocument/2006/relationships/image" Target="../media/image473.jpg"/><Relationship Id="rId9" Type="http://schemas.openxmlformats.org/officeDocument/2006/relationships/image" Target="../media/image477.png"/><Relationship Id="rId14" Type="http://schemas.openxmlformats.org/officeDocument/2006/relationships/image" Target="../media/image482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9.jpg"/><Relationship Id="rId13" Type="http://schemas.openxmlformats.org/officeDocument/2006/relationships/image" Target="../media/image494.png"/><Relationship Id="rId3" Type="http://schemas.openxmlformats.org/officeDocument/2006/relationships/image" Target="../media/image484.png"/><Relationship Id="rId7" Type="http://schemas.openxmlformats.org/officeDocument/2006/relationships/image" Target="../media/image488.png"/><Relationship Id="rId12" Type="http://schemas.openxmlformats.org/officeDocument/2006/relationships/image" Target="../media/image493.png"/><Relationship Id="rId2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7.png"/><Relationship Id="rId11" Type="http://schemas.openxmlformats.org/officeDocument/2006/relationships/image" Target="../media/image492.png"/><Relationship Id="rId5" Type="http://schemas.openxmlformats.org/officeDocument/2006/relationships/image" Target="../media/image486.png"/><Relationship Id="rId10" Type="http://schemas.openxmlformats.org/officeDocument/2006/relationships/image" Target="../media/image491.png"/><Relationship Id="rId4" Type="http://schemas.openxmlformats.org/officeDocument/2006/relationships/image" Target="../media/image485.png"/><Relationship Id="rId9" Type="http://schemas.openxmlformats.org/officeDocument/2006/relationships/image" Target="../media/image490.png"/><Relationship Id="rId14" Type="http://schemas.openxmlformats.org/officeDocument/2006/relationships/image" Target="../media/image49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8.jpg"/><Relationship Id="rId4" Type="http://schemas.openxmlformats.org/officeDocument/2006/relationships/image" Target="../media/image49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2.jpg"/><Relationship Id="rId4" Type="http://schemas.openxmlformats.org/officeDocument/2006/relationships/image" Target="../media/image50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9.png"/><Relationship Id="rId3" Type="http://schemas.openxmlformats.org/officeDocument/2006/relationships/image" Target="../media/image504.png"/><Relationship Id="rId7" Type="http://schemas.openxmlformats.org/officeDocument/2006/relationships/image" Target="../media/image508.png"/><Relationship Id="rId12" Type="http://schemas.openxmlformats.org/officeDocument/2006/relationships/image" Target="../media/image512.png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7.png"/><Relationship Id="rId11" Type="http://schemas.openxmlformats.org/officeDocument/2006/relationships/image" Target="../media/image511.png"/><Relationship Id="rId5" Type="http://schemas.openxmlformats.org/officeDocument/2006/relationships/image" Target="../media/image506.jpg"/><Relationship Id="rId10" Type="http://schemas.openxmlformats.org/officeDocument/2006/relationships/image" Target="../media/image167.png"/><Relationship Id="rId4" Type="http://schemas.openxmlformats.org/officeDocument/2006/relationships/image" Target="../media/image505.png"/><Relationship Id="rId9" Type="http://schemas.openxmlformats.org/officeDocument/2006/relationships/image" Target="../media/image510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9.png"/><Relationship Id="rId3" Type="http://schemas.openxmlformats.org/officeDocument/2006/relationships/image" Target="../media/image514.png"/><Relationship Id="rId7" Type="http://schemas.openxmlformats.org/officeDocument/2006/relationships/image" Target="../media/image518.png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7.png"/><Relationship Id="rId11" Type="http://schemas.openxmlformats.org/officeDocument/2006/relationships/image" Target="../media/image522.png"/><Relationship Id="rId5" Type="http://schemas.openxmlformats.org/officeDocument/2006/relationships/image" Target="../media/image516.jpg"/><Relationship Id="rId10" Type="http://schemas.openxmlformats.org/officeDocument/2006/relationships/image" Target="../media/image521.png"/><Relationship Id="rId4" Type="http://schemas.openxmlformats.org/officeDocument/2006/relationships/image" Target="../media/image515.png"/><Relationship Id="rId9" Type="http://schemas.openxmlformats.org/officeDocument/2006/relationships/image" Target="../media/image5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image" Target="../media/image52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6.png"/><Relationship Id="rId4" Type="http://schemas.openxmlformats.org/officeDocument/2006/relationships/image" Target="../media/image52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2.png"/><Relationship Id="rId3" Type="http://schemas.openxmlformats.org/officeDocument/2006/relationships/image" Target="../media/image527.png"/><Relationship Id="rId7" Type="http://schemas.openxmlformats.org/officeDocument/2006/relationships/image" Target="../media/image531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11" Type="http://schemas.openxmlformats.org/officeDocument/2006/relationships/image" Target="../media/image535.png"/><Relationship Id="rId5" Type="http://schemas.openxmlformats.org/officeDocument/2006/relationships/image" Target="../media/image529.png"/><Relationship Id="rId10" Type="http://schemas.openxmlformats.org/officeDocument/2006/relationships/image" Target="../media/image534.png"/><Relationship Id="rId4" Type="http://schemas.openxmlformats.org/officeDocument/2006/relationships/image" Target="../media/image528.png"/><Relationship Id="rId9" Type="http://schemas.openxmlformats.org/officeDocument/2006/relationships/image" Target="../media/image53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png"/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39.png"/><Relationship Id="rId4" Type="http://schemas.openxmlformats.org/officeDocument/2006/relationships/image" Target="../media/image53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5.png"/><Relationship Id="rId5" Type="http://schemas.openxmlformats.org/officeDocument/2006/relationships/image" Target="../media/image544.png"/><Relationship Id="rId4" Type="http://schemas.openxmlformats.org/officeDocument/2006/relationships/image" Target="../media/image5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png"/><Relationship Id="rId10" Type="http://schemas.openxmlformats.org/officeDocument/2006/relationships/image" Target="../media/image35.jp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9.jpg"/><Relationship Id="rId4" Type="http://schemas.openxmlformats.org/officeDocument/2006/relationships/image" Target="../media/image54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4.png"/><Relationship Id="rId13" Type="http://schemas.openxmlformats.org/officeDocument/2006/relationships/image" Target="../media/image559.png"/><Relationship Id="rId3" Type="http://schemas.openxmlformats.org/officeDocument/2006/relationships/image" Target="../media/image550.png"/><Relationship Id="rId7" Type="http://schemas.openxmlformats.org/officeDocument/2006/relationships/image" Target="../media/image553.png"/><Relationship Id="rId12" Type="http://schemas.openxmlformats.org/officeDocument/2006/relationships/image" Target="../media/image558.png"/><Relationship Id="rId2" Type="http://schemas.openxmlformats.org/officeDocument/2006/relationships/image" Target="../media/image5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2.png"/><Relationship Id="rId11" Type="http://schemas.openxmlformats.org/officeDocument/2006/relationships/image" Target="../media/image557.png"/><Relationship Id="rId5" Type="http://schemas.openxmlformats.org/officeDocument/2006/relationships/image" Target="../media/image551.jpg"/><Relationship Id="rId10" Type="http://schemas.openxmlformats.org/officeDocument/2006/relationships/image" Target="../media/image556.png"/><Relationship Id="rId4" Type="http://schemas.openxmlformats.org/officeDocument/2006/relationships/image" Target="../media/image548.png"/><Relationship Id="rId9" Type="http://schemas.openxmlformats.org/officeDocument/2006/relationships/image" Target="../media/image555.png"/><Relationship Id="rId14" Type="http://schemas.openxmlformats.org/officeDocument/2006/relationships/image" Target="../media/image56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5.png"/><Relationship Id="rId5" Type="http://schemas.openxmlformats.org/officeDocument/2006/relationships/image" Target="../media/image564.png"/><Relationship Id="rId4" Type="http://schemas.openxmlformats.org/officeDocument/2006/relationships/image" Target="../media/image56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569.png"/><Relationship Id="rId4" Type="http://schemas.openxmlformats.org/officeDocument/2006/relationships/image" Target="../media/image56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3.png"/><Relationship Id="rId4" Type="http://schemas.openxmlformats.org/officeDocument/2006/relationships/image" Target="../media/image5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7.jpg"/><Relationship Id="rId5" Type="http://schemas.openxmlformats.org/officeDocument/2006/relationships/image" Target="../media/image576.jpg"/><Relationship Id="rId4" Type="http://schemas.openxmlformats.org/officeDocument/2006/relationships/image" Target="../media/image57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jpg"/><Relationship Id="rId5" Type="http://schemas.openxmlformats.org/officeDocument/2006/relationships/image" Target="../media/image579.jpg"/><Relationship Id="rId4" Type="http://schemas.openxmlformats.org/officeDocument/2006/relationships/image" Target="../media/image57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4.jpg"/><Relationship Id="rId5" Type="http://schemas.openxmlformats.org/officeDocument/2006/relationships/image" Target="../media/image583.png"/><Relationship Id="rId4" Type="http://schemas.openxmlformats.org/officeDocument/2006/relationships/image" Target="../media/image58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6.jpg"/><Relationship Id="rId4" Type="http://schemas.openxmlformats.org/officeDocument/2006/relationships/image" Target="../media/image58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7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9.jpg"/><Relationship Id="rId5" Type="http://schemas.openxmlformats.org/officeDocument/2006/relationships/image" Target="../media/image588.jpg"/><Relationship Id="rId4" Type="http://schemas.openxmlformats.org/officeDocument/2006/relationships/image" Target="../media/image58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jpg"/><Relationship Id="rId2" Type="http://schemas.openxmlformats.org/officeDocument/2006/relationships/image" Target="../media/image590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png"/><Relationship Id="rId7" Type="http://schemas.openxmlformats.org/officeDocument/2006/relationships/image" Target="../media/image595.jp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4.jpg"/><Relationship Id="rId5" Type="http://schemas.openxmlformats.org/officeDocument/2006/relationships/image" Target="../media/image593.jpg"/><Relationship Id="rId4" Type="http://schemas.openxmlformats.org/officeDocument/2006/relationships/image" Target="../media/image58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7.jpg"/><Relationship Id="rId4" Type="http://schemas.openxmlformats.org/officeDocument/2006/relationships/image" Target="../media/image58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8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4476" y="150876"/>
            <a:ext cx="4498848" cy="48981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5632" y="5155691"/>
            <a:ext cx="7336535" cy="15438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9347" y="4820411"/>
            <a:ext cx="7281672" cy="1856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5350" y="4810125"/>
            <a:ext cx="7264400" cy="18243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644" y="470103"/>
            <a:ext cx="663511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63190" algn="l"/>
              </a:tabLst>
            </a:pPr>
            <a:r>
              <a:rPr sz="2400" spc="-5" dirty="0"/>
              <a:t>LIENZOS</a:t>
            </a:r>
            <a:r>
              <a:rPr sz="2400" spc="-25" dirty="0"/>
              <a:t> </a:t>
            </a:r>
            <a:r>
              <a:rPr sz="2400" spc="-5" dirty="0"/>
              <a:t>DEL </a:t>
            </a:r>
            <a:r>
              <a:rPr sz="2400" spc="-65" dirty="0"/>
              <a:t>ALTAR:	</a:t>
            </a:r>
            <a:r>
              <a:rPr sz="2400" dirty="0">
                <a:solidFill>
                  <a:srgbClr val="FF0000"/>
                </a:solidFill>
              </a:rPr>
              <a:t>El </a:t>
            </a:r>
            <a:r>
              <a:rPr sz="2400" spc="-15" dirty="0">
                <a:solidFill>
                  <a:srgbClr val="FF0000"/>
                </a:solidFill>
              </a:rPr>
              <a:t>mantel </a:t>
            </a:r>
            <a:r>
              <a:rPr sz="2400" spc="-10" dirty="0">
                <a:solidFill>
                  <a:srgbClr val="FF0000"/>
                </a:solidFill>
              </a:rPr>
              <a:t>blanco, </a:t>
            </a:r>
            <a:r>
              <a:rPr sz="2400" spc="-5" dirty="0">
                <a:solidFill>
                  <a:srgbClr val="FF0000"/>
                </a:solidFill>
              </a:rPr>
              <a:t>el </a:t>
            </a:r>
            <a:r>
              <a:rPr sz="2400" spc="-10" dirty="0">
                <a:solidFill>
                  <a:srgbClr val="FF0000"/>
                </a:solidFill>
              </a:rPr>
              <a:t>corporal,</a:t>
            </a:r>
            <a:r>
              <a:rPr sz="2400" spc="-50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el</a:t>
            </a:r>
            <a:endParaRPr sz="2400"/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20" dirty="0">
                <a:solidFill>
                  <a:srgbClr val="FF0000"/>
                </a:solidFill>
              </a:rPr>
              <a:t>purificador, </a:t>
            </a:r>
            <a:r>
              <a:rPr sz="2400" dirty="0">
                <a:solidFill>
                  <a:srgbClr val="FF0000"/>
                </a:solidFill>
              </a:rPr>
              <a:t>la </a:t>
            </a:r>
            <a:r>
              <a:rPr sz="2400" spc="-5" dirty="0">
                <a:solidFill>
                  <a:srgbClr val="FF0000"/>
                </a:solidFill>
              </a:rPr>
              <a:t>palia, el </a:t>
            </a:r>
            <a:r>
              <a:rPr sz="2400" spc="-10" dirty="0">
                <a:solidFill>
                  <a:srgbClr val="FF0000"/>
                </a:solidFill>
              </a:rPr>
              <a:t>manutergio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888866" y="1905000"/>
            <a:ext cx="2409190" cy="198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77000" y="1907667"/>
            <a:ext cx="2253361" cy="20547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52600" y="4190936"/>
            <a:ext cx="2819400" cy="23000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24400" y="4191000"/>
            <a:ext cx="3108198" cy="2286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0600" y="1905000"/>
            <a:ext cx="2628900" cy="19716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4394" y="318008"/>
            <a:ext cx="58337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/>
              <a:t>OTROS </a:t>
            </a:r>
            <a:r>
              <a:rPr sz="2400" spc="-10" dirty="0"/>
              <a:t>ACCESORIO </a:t>
            </a:r>
            <a:r>
              <a:rPr sz="2400" spc="-45" dirty="0"/>
              <a:t>PARA </a:t>
            </a:r>
            <a:r>
              <a:rPr sz="2400" dirty="0"/>
              <a:t>EL </a:t>
            </a:r>
            <a:r>
              <a:rPr sz="2400" spc="-65" dirty="0"/>
              <a:t>ALTAR: </a:t>
            </a:r>
            <a:r>
              <a:rPr sz="2400" dirty="0">
                <a:solidFill>
                  <a:srgbClr val="FF0000"/>
                </a:solidFill>
              </a:rPr>
              <a:t>la </a:t>
            </a:r>
            <a:r>
              <a:rPr sz="2400" spc="-5" dirty="0">
                <a:solidFill>
                  <a:srgbClr val="FF0000"/>
                </a:solidFill>
              </a:rPr>
              <a:t>cruz,</a:t>
            </a:r>
            <a:r>
              <a:rPr sz="2400" spc="45" dirty="0">
                <a:solidFill>
                  <a:srgbClr val="FF0000"/>
                </a:solidFill>
              </a:rPr>
              <a:t> </a:t>
            </a:r>
            <a:r>
              <a:rPr sz="2400" dirty="0">
                <a:solidFill>
                  <a:srgbClr val="FF0000"/>
                </a:solidFill>
              </a:rPr>
              <a:t>los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FF0000"/>
                </a:solidFill>
              </a:rPr>
              <a:t>candeleros </a:t>
            </a:r>
            <a:r>
              <a:rPr sz="2400" spc="-5" dirty="0">
                <a:solidFill>
                  <a:srgbClr val="FF0000"/>
                </a:solidFill>
              </a:rPr>
              <a:t>con </a:t>
            </a:r>
            <a:r>
              <a:rPr sz="2400" spc="-10" dirty="0">
                <a:solidFill>
                  <a:srgbClr val="FF0000"/>
                </a:solidFill>
              </a:rPr>
              <a:t>velas, </a:t>
            </a:r>
            <a:r>
              <a:rPr sz="2400" spc="-5" dirty="0">
                <a:solidFill>
                  <a:srgbClr val="FF0000"/>
                </a:solidFill>
              </a:rPr>
              <a:t>el </a:t>
            </a:r>
            <a:r>
              <a:rPr sz="2400" spc="-10" dirty="0">
                <a:solidFill>
                  <a:srgbClr val="FF0000"/>
                </a:solidFill>
              </a:rPr>
              <a:t>atril, </a:t>
            </a:r>
            <a:r>
              <a:rPr sz="2400" spc="-5" dirty="0">
                <a:solidFill>
                  <a:srgbClr val="FF0000"/>
                </a:solidFill>
              </a:rPr>
              <a:t>campañillas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126485" y="4495800"/>
            <a:ext cx="2810129" cy="220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0" y="1447800"/>
            <a:ext cx="1996948" cy="289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3000" y="1447800"/>
            <a:ext cx="1828800" cy="28624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57600" y="1447800"/>
            <a:ext cx="1817116" cy="2895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53200" y="1752600"/>
            <a:ext cx="2139061" cy="1422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0" y="1752600"/>
            <a:ext cx="1885950" cy="14349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7328" y="3809962"/>
            <a:ext cx="1733042" cy="23811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600" y="1752600"/>
            <a:ext cx="1905000" cy="14411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90800" y="1752600"/>
            <a:ext cx="1885950" cy="1426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53200" y="4038600"/>
            <a:ext cx="2190750" cy="1714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9600" y="3676980"/>
            <a:ext cx="1828800" cy="25031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4540" y="318008"/>
            <a:ext cx="74466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ORNAMENTOS: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Alba,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Cíngulo, Estola,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Casulla,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Dalmática,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Capa Pluvial,</a:t>
            </a:r>
            <a:r>
              <a:rPr sz="2400" b="1" spc="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rgbClr val="FF0000"/>
                </a:solidFill>
                <a:latin typeface="Calibri"/>
                <a:cs typeface="Calibri"/>
              </a:rPr>
              <a:t>Velo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Humeral,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Amito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19400" y="3661155"/>
            <a:ext cx="1538351" cy="25872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5844" y="318008"/>
            <a:ext cx="48602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5" dirty="0"/>
              <a:t>LUGARES </a:t>
            </a:r>
            <a:r>
              <a:rPr sz="2400" spc="-10" dirty="0"/>
              <a:t>SAGRADOS: </a:t>
            </a:r>
            <a:r>
              <a:rPr sz="2400" spc="-40" dirty="0">
                <a:solidFill>
                  <a:srgbClr val="FF0000"/>
                </a:solidFill>
              </a:rPr>
              <a:t>Altar, </a:t>
            </a:r>
            <a:r>
              <a:rPr sz="2400" dirty="0">
                <a:solidFill>
                  <a:srgbClr val="FF0000"/>
                </a:solidFill>
              </a:rPr>
              <a:t>Ambón, la  Sede, </a:t>
            </a:r>
            <a:r>
              <a:rPr sz="2400" spc="-10" dirty="0">
                <a:solidFill>
                  <a:srgbClr val="FF0000"/>
                </a:solidFill>
              </a:rPr>
              <a:t>Credencia, </a:t>
            </a:r>
            <a:r>
              <a:rPr sz="2400" spc="-5" dirty="0">
                <a:solidFill>
                  <a:srgbClr val="FF0000"/>
                </a:solidFill>
              </a:rPr>
              <a:t>Pila</a:t>
            </a:r>
            <a:r>
              <a:rPr sz="2400" spc="-15" dirty="0">
                <a:solidFill>
                  <a:srgbClr val="FF0000"/>
                </a:solidFill>
              </a:rPr>
              <a:t> </a:t>
            </a:r>
            <a:r>
              <a:rPr sz="2400" spc="-5" dirty="0">
                <a:solidFill>
                  <a:srgbClr val="FF0000"/>
                </a:solidFill>
              </a:rPr>
              <a:t>Bautismal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55600" y="1447800"/>
            <a:ext cx="3251200" cy="24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86200" y="1447800"/>
            <a:ext cx="1600200" cy="2442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15000" y="1449832"/>
            <a:ext cx="3147695" cy="2436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05400" y="4114774"/>
            <a:ext cx="1831975" cy="24775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00200" y="4343349"/>
            <a:ext cx="2819400" cy="22279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123444"/>
            <a:ext cx="84795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1200" y="38100"/>
            <a:ext cx="5330952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152374"/>
            <a:ext cx="83820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152374"/>
            <a:ext cx="8382000" cy="646430"/>
          </a:xfrm>
          <a:custGeom>
            <a:avLst/>
            <a:gdLst/>
            <a:ahLst/>
            <a:cxnLst/>
            <a:rect l="l" t="t" r="r" b="b"/>
            <a:pathLst>
              <a:path w="8382000" h="646430">
                <a:moveTo>
                  <a:pt x="0" y="646328"/>
                </a:moveTo>
                <a:lnTo>
                  <a:pt x="8382000" y="646328"/>
                </a:lnTo>
                <a:lnTo>
                  <a:pt x="83820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12700">
            <a:solidFill>
              <a:srgbClr val="BD4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86380" y="156464"/>
            <a:ext cx="4724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0000"/>
                </a:solidFill>
              </a:rPr>
              <a:t>4. </a:t>
            </a:r>
            <a:r>
              <a:rPr sz="3600" spc="-15" dirty="0">
                <a:solidFill>
                  <a:srgbClr val="FF0000"/>
                </a:solidFill>
              </a:rPr>
              <a:t>ASAMBLEA</a:t>
            </a:r>
            <a:r>
              <a:rPr sz="3600" spc="-55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LITURGICA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123825" y="561975"/>
            <a:ext cx="4772025" cy="3248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04232" y="961644"/>
            <a:ext cx="3678936" cy="26837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64608" y="943355"/>
            <a:ext cx="3756660" cy="26243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53000" y="990600"/>
            <a:ext cx="3581400" cy="25853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3000" y="990600"/>
            <a:ext cx="3581400" cy="2585720"/>
          </a:xfrm>
          <a:custGeom>
            <a:avLst/>
            <a:gdLst/>
            <a:ahLst/>
            <a:cxnLst/>
            <a:rect l="l" t="t" r="r" b="b"/>
            <a:pathLst>
              <a:path w="3581400" h="2585720">
                <a:moveTo>
                  <a:pt x="0" y="2585339"/>
                </a:moveTo>
                <a:lnTo>
                  <a:pt x="3581400" y="2585339"/>
                </a:lnTo>
                <a:lnTo>
                  <a:pt x="3581400" y="0"/>
                </a:lnTo>
                <a:lnTo>
                  <a:pt x="0" y="0"/>
                </a:lnTo>
                <a:lnTo>
                  <a:pt x="0" y="2585339"/>
                </a:lnTo>
                <a:close/>
              </a:path>
            </a:pathLst>
          </a:custGeom>
          <a:ln w="127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032375" y="1008634"/>
            <a:ext cx="342328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Formamos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Asamblea </a:t>
            </a:r>
            <a:r>
              <a:rPr sz="1800" spc="-5" dirty="0">
                <a:latin typeface="Calibri"/>
                <a:cs typeface="Calibri"/>
              </a:rPr>
              <a:t>cuando nos  </a:t>
            </a:r>
            <a:r>
              <a:rPr sz="1800" spc="-10" dirty="0">
                <a:latin typeface="Calibri"/>
                <a:cs typeface="Calibri"/>
              </a:rPr>
              <a:t>reunimos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celebrar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Jesucristo;  </a:t>
            </a:r>
            <a:r>
              <a:rPr sz="1800" dirty="0">
                <a:latin typeface="Calibri"/>
                <a:cs typeface="Calibri"/>
              </a:rPr>
              <a:t>su </a:t>
            </a:r>
            <a:r>
              <a:rPr sz="1800" spc="-15" dirty="0">
                <a:latin typeface="Calibri"/>
                <a:cs typeface="Calibri"/>
              </a:rPr>
              <a:t>Palabra, </a:t>
            </a:r>
            <a:r>
              <a:rPr sz="1800" spc="-5" dirty="0">
                <a:latin typeface="Calibri"/>
                <a:cs typeface="Calibri"/>
              </a:rPr>
              <a:t>la enseñanza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 Apóstoles, la solidaridad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la  oración,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decir la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Eucaristía.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Hch: </a:t>
            </a:r>
            <a:r>
              <a:rPr sz="1800" b="1" spc="-5" dirty="0">
                <a:latin typeface="Calibri"/>
                <a:cs typeface="Calibri"/>
              </a:rPr>
              <a:t>2,42; </a:t>
            </a:r>
            <a:r>
              <a:rPr sz="1800" i="1" dirty="0">
                <a:latin typeface="Calibri"/>
                <a:cs typeface="Calibri"/>
              </a:rPr>
              <a:t>Se </a:t>
            </a:r>
            <a:r>
              <a:rPr sz="1800" i="1" spc="-5" dirty="0">
                <a:latin typeface="Calibri"/>
                <a:cs typeface="Calibri"/>
              </a:rPr>
              <a:t>mantenían </a:t>
            </a:r>
            <a:r>
              <a:rPr sz="1800" i="1" spc="-15" dirty="0">
                <a:latin typeface="Calibri"/>
                <a:cs typeface="Calibri"/>
              </a:rPr>
              <a:t>constantes  </a:t>
            </a:r>
            <a:r>
              <a:rPr sz="1800" i="1" dirty="0">
                <a:latin typeface="Calibri"/>
                <a:cs typeface="Calibri"/>
              </a:rPr>
              <a:t>en </a:t>
            </a:r>
            <a:r>
              <a:rPr sz="1800" i="1" spc="-5" dirty="0">
                <a:latin typeface="Calibri"/>
                <a:cs typeface="Calibri"/>
              </a:rPr>
              <a:t>la enseñanza de los </a:t>
            </a:r>
            <a:r>
              <a:rPr sz="1800" i="1" spc="-10" dirty="0">
                <a:latin typeface="Calibri"/>
                <a:cs typeface="Calibri"/>
              </a:rPr>
              <a:t>apóstoles, </a:t>
            </a:r>
            <a:r>
              <a:rPr sz="1800" i="1" dirty="0">
                <a:latin typeface="Calibri"/>
                <a:cs typeface="Calibri"/>
              </a:rPr>
              <a:t>en  </a:t>
            </a:r>
            <a:r>
              <a:rPr sz="1800" i="1" spc="-5" dirty="0">
                <a:latin typeface="Calibri"/>
                <a:cs typeface="Calibri"/>
              </a:rPr>
              <a:t>la comunión, </a:t>
            </a:r>
            <a:r>
              <a:rPr sz="1800" i="1" dirty="0">
                <a:latin typeface="Calibri"/>
                <a:cs typeface="Calibri"/>
              </a:rPr>
              <a:t>en </a:t>
            </a:r>
            <a:r>
              <a:rPr sz="1800" i="1" spc="-5" dirty="0">
                <a:latin typeface="Calibri"/>
                <a:cs typeface="Calibri"/>
              </a:rPr>
              <a:t>la </a:t>
            </a:r>
            <a:r>
              <a:rPr sz="1800" i="1" spc="-10" dirty="0">
                <a:latin typeface="Calibri"/>
                <a:cs typeface="Calibri"/>
              </a:rPr>
              <a:t>fracción </a:t>
            </a:r>
            <a:r>
              <a:rPr sz="1800" i="1" spc="-5" dirty="0">
                <a:latin typeface="Calibri"/>
                <a:cs typeface="Calibri"/>
              </a:rPr>
              <a:t>del </a:t>
            </a:r>
            <a:r>
              <a:rPr sz="1800" i="1" dirty="0">
                <a:latin typeface="Calibri"/>
                <a:cs typeface="Calibri"/>
              </a:rPr>
              <a:t>pan y  en </a:t>
            </a:r>
            <a:r>
              <a:rPr sz="1800" i="1" spc="-5" dirty="0">
                <a:latin typeface="Calibri"/>
                <a:cs typeface="Calibri"/>
              </a:rPr>
              <a:t>las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oraciones.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28232" y="3781044"/>
            <a:ext cx="2383536" cy="26837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88608" y="3762755"/>
            <a:ext cx="2461260" cy="26243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7000" y="3809987"/>
            <a:ext cx="2286000" cy="25853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77000" y="3809987"/>
            <a:ext cx="2286000" cy="2585720"/>
          </a:xfrm>
          <a:custGeom>
            <a:avLst/>
            <a:gdLst/>
            <a:ahLst/>
            <a:cxnLst/>
            <a:rect l="l" t="t" r="r" b="b"/>
            <a:pathLst>
              <a:path w="2286000" h="2585720">
                <a:moveTo>
                  <a:pt x="0" y="2585339"/>
                </a:moveTo>
                <a:lnTo>
                  <a:pt x="2286000" y="2585339"/>
                </a:lnTo>
                <a:lnTo>
                  <a:pt x="2286000" y="0"/>
                </a:lnTo>
                <a:lnTo>
                  <a:pt x="0" y="0"/>
                </a:lnTo>
                <a:lnTo>
                  <a:pt x="0" y="2585339"/>
                </a:lnTo>
                <a:close/>
              </a:path>
            </a:pathLst>
          </a:custGeom>
          <a:ln w="127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556629" y="3828669"/>
            <a:ext cx="212915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Eucaristía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fuente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unidad </a:t>
            </a:r>
            <a:r>
              <a:rPr sz="1800" dirty="0">
                <a:latin typeface="Calibri"/>
                <a:cs typeface="Calibri"/>
              </a:rPr>
              <a:t>eclesial  </a:t>
            </a:r>
            <a:r>
              <a:rPr sz="1800" spc="-70" dirty="0">
                <a:latin typeface="Calibri"/>
                <a:cs typeface="Calibri"/>
              </a:rPr>
              <a:t>y,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 vez, </a:t>
            </a:r>
            <a:r>
              <a:rPr sz="1800" dirty="0">
                <a:latin typeface="Calibri"/>
                <a:cs typeface="Calibri"/>
              </a:rPr>
              <a:t>su </a:t>
            </a:r>
            <a:r>
              <a:rPr sz="1800" spc="-5" dirty="0">
                <a:latin typeface="Calibri"/>
                <a:cs typeface="Calibri"/>
              </a:rPr>
              <a:t>máxima  </a:t>
            </a:r>
            <a:r>
              <a:rPr sz="1800" spc="-10" dirty="0">
                <a:latin typeface="Calibri"/>
                <a:cs typeface="Calibri"/>
              </a:rPr>
              <a:t>manifestación.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Mt: 18,20: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“Donde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56629" y="5474919"/>
            <a:ext cx="146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31900" algn="l"/>
              </a:tabLst>
            </a:pPr>
            <a:r>
              <a:rPr sz="1800" i="1" dirty="0">
                <a:latin typeface="Calibri"/>
                <a:cs typeface="Calibri"/>
              </a:rPr>
              <a:t>reun</a:t>
            </a:r>
            <a:r>
              <a:rPr sz="1800" i="1" spc="-15" dirty="0">
                <a:latin typeface="Calibri"/>
                <a:cs typeface="Calibri"/>
              </a:rPr>
              <a:t>i</a:t>
            </a:r>
            <a:r>
              <a:rPr sz="1800" i="1" spc="-5" dirty="0">
                <a:latin typeface="Calibri"/>
                <a:cs typeface="Calibri"/>
              </a:rPr>
              <a:t>do</a:t>
            </a:r>
            <a:r>
              <a:rPr sz="1800" i="1" dirty="0">
                <a:latin typeface="Calibri"/>
                <a:cs typeface="Calibri"/>
              </a:rPr>
              <a:t>s	en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56629" y="5200345"/>
            <a:ext cx="21272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  <a:tabLst>
                <a:tab pos="770890" algn="l"/>
                <a:tab pos="1362710" algn="l"/>
                <a:tab pos="1748155" algn="l"/>
              </a:tabLst>
            </a:pPr>
            <a:r>
              <a:rPr sz="1800" i="1" dirty="0">
                <a:latin typeface="Calibri"/>
                <a:cs typeface="Calibri"/>
              </a:rPr>
              <a:t>e</a:t>
            </a:r>
            <a:r>
              <a:rPr sz="1800" i="1" spc="-30" dirty="0">
                <a:latin typeface="Calibri"/>
                <a:cs typeface="Calibri"/>
              </a:rPr>
              <a:t>st</a:t>
            </a:r>
            <a:r>
              <a:rPr sz="1800" i="1" spc="-5" dirty="0">
                <a:latin typeface="Calibri"/>
                <a:cs typeface="Calibri"/>
              </a:rPr>
              <a:t>á</a:t>
            </a:r>
            <a:r>
              <a:rPr sz="1800" i="1" dirty="0">
                <a:latin typeface="Calibri"/>
                <a:cs typeface="Calibri"/>
              </a:rPr>
              <a:t>n	</a:t>
            </a:r>
            <a:r>
              <a:rPr sz="1800" i="1" spc="-5" dirty="0">
                <a:latin typeface="Calibri"/>
                <a:cs typeface="Calibri"/>
              </a:rPr>
              <a:t>do</a:t>
            </a:r>
            <a:r>
              <a:rPr sz="1800" i="1" dirty="0">
                <a:latin typeface="Calibri"/>
                <a:cs typeface="Calibri"/>
              </a:rPr>
              <a:t>s	o	t</a:t>
            </a:r>
            <a:r>
              <a:rPr sz="1800" i="1" spc="-15" dirty="0">
                <a:latin typeface="Calibri"/>
                <a:cs typeface="Calibri"/>
              </a:rPr>
              <a:t>r</a:t>
            </a:r>
            <a:r>
              <a:rPr sz="1800" i="1" dirty="0"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i="1" dirty="0">
                <a:latin typeface="Calibri"/>
                <a:cs typeface="Calibri"/>
              </a:rPr>
              <a:t>mi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56629" y="5749238"/>
            <a:ext cx="21285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latin typeface="Calibri"/>
                <a:cs typeface="Calibri"/>
              </a:rPr>
              <a:t>nombre, ahí </a:t>
            </a:r>
            <a:r>
              <a:rPr sz="1800" i="1" spc="-10" dirty="0">
                <a:latin typeface="Calibri"/>
                <a:cs typeface="Calibri"/>
              </a:rPr>
              <a:t>estoy </a:t>
            </a:r>
            <a:r>
              <a:rPr sz="1800" i="1" dirty="0">
                <a:latin typeface="Calibri"/>
                <a:cs typeface="Calibri"/>
              </a:rPr>
              <a:t>en  </a:t>
            </a:r>
            <a:r>
              <a:rPr sz="1800" i="1" spc="-5" dirty="0">
                <a:latin typeface="Calibri"/>
                <a:cs typeface="Calibri"/>
              </a:rPr>
              <a:t>medio de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ellos”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4631" y="3552442"/>
            <a:ext cx="3069336" cy="3236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5008" y="3534155"/>
            <a:ext cx="3147060" cy="31729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3400" y="3581412"/>
            <a:ext cx="2971800" cy="31393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3400" y="3581412"/>
            <a:ext cx="2971800" cy="3139440"/>
          </a:xfrm>
          <a:custGeom>
            <a:avLst/>
            <a:gdLst/>
            <a:ahLst/>
            <a:cxnLst/>
            <a:rect l="l" t="t" r="r" b="b"/>
            <a:pathLst>
              <a:path w="2971800" h="3139440">
                <a:moveTo>
                  <a:pt x="0" y="3139313"/>
                </a:moveTo>
                <a:lnTo>
                  <a:pt x="2971800" y="3139313"/>
                </a:lnTo>
                <a:lnTo>
                  <a:pt x="2971800" y="0"/>
                </a:lnTo>
                <a:lnTo>
                  <a:pt x="0" y="0"/>
                </a:lnTo>
                <a:lnTo>
                  <a:pt x="0" y="3139313"/>
                </a:lnTo>
                <a:close/>
              </a:path>
            </a:pathLst>
          </a:custGeom>
          <a:ln w="127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12140" y="3599815"/>
            <a:ext cx="28124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7870" algn="l"/>
                <a:tab pos="1967864" algn="l"/>
              </a:tabLst>
            </a:pPr>
            <a:r>
              <a:rPr sz="1800" spc="-5" dirty="0">
                <a:latin typeface="Calibri"/>
                <a:cs typeface="Calibri"/>
              </a:rPr>
              <a:t>Las	acciones	</a:t>
            </a:r>
            <a:r>
              <a:rPr sz="1800" spc="-10" dirty="0">
                <a:latin typeface="Calibri"/>
                <a:cs typeface="Calibri"/>
              </a:rPr>
              <a:t>litúrgicas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2140" y="3874389"/>
            <a:ext cx="28136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pertenecen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todo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Cuerpo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Iglesia, lo </a:t>
            </a:r>
            <a:r>
              <a:rPr sz="1800" spc="-10" dirty="0">
                <a:latin typeface="Calibri"/>
                <a:cs typeface="Calibri"/>
              </a:rPr>
              <a:t>manifiestan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5" dirty="0">
                <a:latin typeface="Calibri"/>
                <a:cs typeface="Calibri"/>
              </a:rPr>
              <a:t>lo implican. </a:t>
            </a:r>
            <a:r>
              <a:rPr sz="1800" dirty="0">
                <a:latin typeface="Calibri"/>
                <a:cs typeface="Calibri"/>
              </a:rPr>
              <a:t>Cada uno de</a:t>
            </a:r>
            <a:r>
              <a:rPr sz="1800" spc="-1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2140" y="4697348"/>
            <a:ext cx="9639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miemb</a:t>
            </a:r>
            <a:r>
              <a:rPr sz="1800" spc="-25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os  </a:t>
            </a:r>
            <a:r>
              <a:rPr sz="1800" spc="-10" dirty="0">
                <a:latin typeface="Calibri"/>
                <a:cs typeface="Calibri"/>
              </a:rPr>
              <a:t>recibe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34057" y="4697348"/>
            <a:ext cx="16903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 marR="5080" indent="-143510">
              <a:lnSpc>
                <a:spcPct val="100000"/>
              </a:lnSpc>
              <a:spcBef>
                <a:spcPts val="100"/>
              </a:spcBef>
              <a:tabLst>
                <a:tab pos="428625" algn="l"/>
                <a:tab pos="1000125" algn="l"/>
                <a:tab pos="1088390" algn="l"/>
              </a:tabLst>
            </a:pPr>
            <a:r>
              <a:rPr sz="1800" dirty="0">
                <a:latin typeface="Calibri"/>
                <a:cs typeface="Calibri"/>
              </a:rPr>
              <a:t>de	e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e	</a:t>
            </a:r>
            <a:r>
              <a:rPr sz="1800" spc="-5" dirty="0">
                <a:latin typeface="Calibri"/>
                <a:cs typeface="Calibri"/>
              </a:rPr>
              <a:t>Cu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rpo  un			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10" dirty="0">
                <a:latin typeface="Calibri"/>
                <a:cs typeface="Calibri"/>
              </a:rPr>
              <a:t>n</a:t>
            </a:r>
            <a:r>
              <a:rPr sz="1800" spc="-5" dirty="0">
                <a:latin typeface="Calibri"/>
                <a:cs typeface="Calibri"/>
              </a:rPr>
              <a:t>f</a:t>
            </a:r>
            <a:r>
              <a:rPr sz="1800" spc="5" dirty="0">
                <a:latin typeface="Calibri"/>
                <a:cs typeface="Calibri"/>
              </a:rPr>
              <a:t>l</a:t>
            </a:r>
            <a:r>
              <a:rPr sz="1800" spc="-5" dirty="0">
                <a:latin typeface="Calibri"/>
                <a:cs typeface="Calibri"/>
              </a:rPr>
              <a:t>ujo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12140" y="5246065"/>
            <a:ext cx="281114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diverso, </a:t>
            </a:r>
            <a:r>
              <a:rPr sz="1800" dirty="0">
                <a:latin typeface="Calibri"/>
                <a:cs typeface="Calibri"/>
              </a:rPr>
              <a:t>según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diversidad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órdenes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ministerios </a:t>
            </a:r>
            <a:r>
              <a:rPr sz="1800" spc="5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participación </a:t>
            </a:r>
            <a:r>
              <a:rPr sz="1800" spc="-10" dirty="0">
                <a:latin typeface="Calibri"/>
                <a:cs typeface="Calibri"/>
              </a:rPr>
              <a:t>activa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Asamblea haciéndonos </a:t>
            </a:r>
            <a:r>
              <a:rPr sz="1800" spc="-10" dirty="0">
                <a:latin typeface="Calibri"/>
                <a:cs typeface="Calibri"/>
              </a:rPr>
              <a:t>parte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ella.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05175" y="3305175"/>
            <a:ext cx="3238500" cy="35528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275843"/>
            <a:ext cx="88605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" y="190500"/>
            <a:ext cx="9140951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304774"/>
            <a:ext cx="87630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304774"/>
            <a:ext cx="87630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35"/>
              </a:spcBef>
              <a:tabLst>
                <a:tab pos="4383405" algn="l"/>
              </a:tabLst>
            </a:pPr>
            <a:r>
              <a:rPr sz="3600" spc="-5" dirty="0">
                <a:solidFill>
                  <a:srgbClr val="FF0000"/>
                </a:solidFill>
              </a:rPr>
              <a:t>5.- </a:t>
            </a:r>
            <a:r>
              <a:rPr sz="3600" spc="-15" dirty="0">
                <a:solidFill>
                  <a:srgbClr val="FF0000"/>
                </a:solidFill>
              </a:rPr>
              <a:t>ELEMENTOS</a:t>
            </a:r>
            <a:r>
              <a:rPr sz="3600" spc="-5" dirty="0">
                <a:solidFill>
                  <a:srgbClr val="FF0000"/>
                </a:solidFill>
              </a:rPr>
              <a:t> </a:t>
            </a:r>
            <a:r>
              <a:rPr sz="3600" spc="-10" dirty="0">
                <a:solidFill>
                  <a:srgbClr val="FF0000"/>
                </a:solidFill>
              </a:rPr>
              <a:t>DE</a:t>
            </a:r>
            <a:r>
              <a:rPr sz="3600" spc="5" dirty="0">
                <a:solidFill>
                  <a:srgbClr val="FF0000"/>
                </a:solidFill>
              </a:rPr>
              <a:t> </a:t>
            </a:r>
            <a:r>
              <a:rPr sz="3600" dirty="0">
                <a:solidFill>
                  <a:srgbClr val="FF0000"/>
                </a:solidFill>
              </a:rPr>
              <a:t>LA	</a:t>
            </a:r>
            <a:r>
              <a:rPr sz="3600" spc="-15" dirty="0">
                <a:solidFill>
                  <a:srgbClr val="FF0000"/>
                </a:solidFill>
              </a:rPr>
              <a:t>ASAMBLEA</a:t>
            </a:r>
            <a:r>
              <a:rPr sz="3600" spc="-20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LITURGICA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5786628" y="1813560"/>
            <a:ext cx="3357372" cy="3265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32754" y="2174748"/>
            <a:ext cx="2844696" cy="25443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87745" y="2122551"/>
            <a:ext cx="2934970" cy="2649220"/>
          </a:xfrm>
          <a:custGeom>
            <a:avLst/>
            <a:gdLst/>
            <a:ahLst/>
            <a:cxnLst/>
            <a:rect l="l" t="t" r="r" b="b"/>
            <a:pathLst>
              <a:path w="2934970" h="2649220">
                <a:moveTo>
                  <a:pt x="313308" y="450214"/>
                </a:moveTo>
                <a:lnTo>
                  <a:pt x="2582036" y="0"/>
                </a:lnTo>
                <a:lnTo>
                  <a:pt x="2927604" y="1741043"/>
                </a:lnTo>
                <a:lnTo>
                  <a:pt x="2933446" y="1779524"/>
                </a:lnTo>
                <a:lnTo>
                  <a:pt x="2934843" y="1819021"/>
                </a:lnTo>
                <a:lnTo>
                  <a:pt x="2932810" y="1857121"/>
                </a:lnTo>
                <a:lnTo>
                  <a:pt x="2927096" y="1894967"/>
                </a:lnTo>
                <a:lnTo>
                  <a:pt x="2904362" y="1967103"/>
                </a:lnTo>
                <a:lnTo>
                  <a:pt x="2869183" y="2032762"/>
                </a:lnTo>
                <a:lnTo>
                  <a:pt x="2821812" y="2091182"/>
                </a:lnTo>
                <a:lnTo>
                  <a:pt x="2763647" y="2139188"/>
                </a:lnTo>
                <a:lnTo>
                  <a:pt x="2731134" y="2159381"/>
                </a:lnTo>
                <a:lnTo>
                  <a:pt x="2696209" y="2176018"/>
                </a:lnTo>
                <a:lnTo>
                  <a:pt x="2659379" y="2189226"/>
                </a:lnTo>
                <a:lnTo>
                  <a:pt x="2621914" y="2198878"/>
                </a:lnTo>
                <a:lnTo>
                  <a:pt x="352678" y="2649093"/>
                </a:lnTo>
                <a:lnTo>
                  <a:pt x="7238" y="907796"/>
                </a:lnTo>
                <a:lnTo>
                  <a:pt x="1777" y="869441"/>
                </a:lnTo>
                <a:lnTo>
                  <a:pt x="0" y="830326"/>
                </a:lnTo>
                <a:lnTo>
                  <a:pt x="1904" y="791718"/>
                </a:lnTo>
                <a:lnTo>
                  <a:pt x="8127" y="753999"/>
                </a:lnTo>
                <a:lnTo>
                  <a:pt x="30479" y="681989"/>
                </a:lnTo>
                <a:lnTo>
                  <a:pt x="66166" y="616076"/>
                </a:lnTo>
                <a:lnTo>
                  <a:pt x="113410" y="557911"/>
                </a:lnTo>
                <a:lnTo>
                  <a:pt x="171450" y="509777"/>
                </a:lnTo>
                <a:lnTo>
                  <a:pt x="203962" y="489585"/>
                </a:lnTo>
                <a:lnTo>
                  <a:pt x="238887" y="473075"/>
                </a:lnTo>
                <a:lnTo>
                  <a:pt x="275843" y="459866"/>
                </a:lnTo>
                <a:lnTo>
                  <a:pt x="313308" y="450214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59740" y="1084834"/>
            <a:ext cx="6807834" cy="4872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dirty="0">
                <a:latin typeface="Calibri"/>
                <a:cs typeface="Calibri"/>
              </a:rPr>
              <a:t>sea </a:t>
            </a:r>
            <a:r>
              <a:rPr sz="1800" spc="-5" dirty="0">
                <a:latin typeface="Calibri"/>
                <a:cs typeface="Calibri"/>
              </a:rPr>
              <a:t>una </a:t>
            </a:r>
            <a:r>
              <a:rPr sz="1800" dirty="0">
                <a:latin typeface="Calibri"/>
                <a:cs typeface="Calibri"/>
              </a:rPr>
              <a:t>asamblea </a:t>
            </a:r>
            <a:r>
              <a:rPr sz="1800" spc="-10" dirty="0">
                <a:latin typeface="Calibri"/>
                <a:cs typeface="Calibri"/>
              </a:rPr>
              <a:t>litúrgica </a:t>
            </a:r>
            <a:r>
              <a:rPr sz="1800" spc="-5" dirty="0">
                <a:latin typeface="Calibri"/>
                <a:cs typeface="Calibri"/>
              </a:rPr>
              <a:t>debe tener los siguientes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elementos:</a:t>
            </a:r>
            <a:endParaRPr sz="1800">
              <a:latin typeface="Calibri"/>
              <a:cs typeface="Calibri"/>
            </a:endParaRPr>
          </a:p>
          <a:p>
            <a:pPr marL="12700" marR="1178560">
              <a:lnSpc>
                <a:spcPct val="100000"/>
              </a:lnSpc>
              <a:spcBef>
                <a:spcPts val="1440"/>
              </a:spcBef>
              <a:tabLst>
                <a:tab pos="4655185" algn="l"/>
              </a:tabLst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Dios  </a:t>
            </a:r>
            <a:r>
              <a:rPr sz="1800" b="1" spc="-15" dirty="0">
                <a:solidFill>
                  <a:srgbClr val="6600CC"/>
                </a:solidFill>
                <a:latin typeface="Calibri"/>
                <a:cs typeface="Calibri"/>
              </a:rPr>
              <a:t>convoca 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a  su 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pueblo:  </a:t>
            </a:r>
            <a:r>
              <a:rPr sz="1800" spc="-5" dirty="0">
                <a:latin typeface="Calibri"/>
                <a:cs typeface="Calibri"/>
              </a:rPr>
              <a:t>La  </a:t>
            </a:r>
            <a:r>
              <a:rPr sz="1800" dirty="0">
                <a:latin typeface="Calibri"/>
                <a:cs typeface="Calibri"/>
              </a:rPr>
              <a:t>Iglesia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</a:t>
            </a:r>
            <a:r>
              <a:rPr sz="1800" spc="3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	</a:t>
            </a:r>
            <a:r>
              <a:rPr sz="1800" spc="-10" dirty="0">
                <a:latin typeface="Calibri"/>
                <a:cs typeface="Calibri"/>
              </a:rPr>
              <a:t>reúne </a:t>
            </a:r>
            <a:r>
              <a:rPr sz="1800" dirty="0">
                <a:latin typeface="Calibri"/>
                <a:cs typeface="Calibri"/>
              </a:rPr>
              <a:t>por  </a:t>
            </a:r>
            <a:r>
              <a:rPr sz="1800" spc="-10" dirty="0">
                <a:latin typeface="Calibri"/>
                <a:cs typeface="Calibri"/>
              </a:rPr>
              <a:t>voluntad </a:t>
            </a:r>
            <a:r>
              <a:rPr sz="1800" dirty="0">
                <a:latin typeface="Calibri"/>
                <a:cs typeface="Calibri"/>
              </a:rPr>
              <a:t>humana, </a:t>
            </a:r>
            <a:r>
              <a:rPr sz="1800" spc="-5" dirty="0">
                <a:latin typeface="Calibri"/>
                <a:cs typeface="Calibri"/>
              </a:rPr>
              <a:t>sino </a:t>
            </a:r>
            <a:r>
              <a:rPr sz="1800" spc="-10" dirty="0">
                <a:latin typeface="Calibri"/>
                <a:cs typeface="Calibri"/>
              </a:rPr>
              <a:t>convocada </a:t>
            </a:r>
            <a:r>
              <a:rPr sz="1800" spc="-5" dirty="0">
                <a:latin typeface="Calibri"/>
                <a:cs typeface="Calibri"/>
              </a:rPr>
              <a:t>por Dios (Ex.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19.24)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1178560" indent="51435" algn="just">
              <a:lnSpc>
                <a:spcPct val="100000"/>
              </a:lnSpc>
            </a:pP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Presencia del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Señor: </a:t>
            </a:r>
            <a:r>
              <a:rPr sz="1800" spc="-10" dirty="0">
                <a:latin typeface="Calibri"/>
                <a:cs typeface="Calibri"/>
              </a:rPr>
              <a:t>Recibir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Eucaristía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entrar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10" dirty="0">
                <a:latin typeface="Calibri"/>
                <a:cs typeface="Calibri"/>
              </a:rPr>
              <a:t>profunda </a:t>
            </a:r>
            <a:r>
              <a:rPr sz="1800" spc="-5" dirty="0">
                <a:latin typeface="Calibri"/>
                <a:cs typeface="Calibri"/>
              </a:rPr>
              <a:t>comunión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Jesús </a:t>
            </a:r>
            <a:r>
              <a:rPr sz="1800" spc="-5" dirty="0">
                <a:latin typeface="Calibri"/>
                <a:cs typeface="Calibri"/>
              </a:rPr>
              <a:t>(Jn </a:t>
            </a:r>
            <a:r>
              <a:rPr sz="1800" dirty="0">
                <a:latin typeface="Calibri"/>
                <a:cs typeface="Calibri"/>
              </a:rPr>
              <a:t>15.4; </a:t>
            </a:r>
            <a:r>
              <a:rPr sz="1800" spc="-10" dirty="0">
                <a:latin typeface="Calibri"/>
                <a:cs typeface="Calibri"/>
              </a:rPr>
              <a:t>“Permanezcan </a:t>
            </a:r>
            <a:r>
              <a:rPr sz="1800" dirty="0">
                <a:latin typeface="Calibri"/>
                <a:cs typeface="Calibri"/>
              </a:rPr>
              <a:t>en  mi y </a:t>
            </a:r>
            <a:r>
              <a:rPr sz="1800" spc="-15" dirty="0">
                <a:latin typeface="Calibri"/>
                <a:cs typeface="Calibri"/>
              </a:rPr>
              <a:t>yo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ustedes”)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Palabra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de Dios: </a:t>
            </a:r>
            <a:r>
              <a:rPr sz="1800" dirty="0">
                <a:latin typeface="Calibri"/>
                <a:cs typeface="Calibri"/>
              </a:rPr>
              <a:t>Nos </a:t>
            </a:r>
            <a:r>
              <a:rPr sz="1800" spc="-10" dirty="0">
                <a:latin typeface="Calibri"/>
                <a:cs typeface="Calibri"/>
              </a:rPr>
              <a:t>recogemos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escuchar lo </a:t>
            </a:r>
            <a:r>
              <a:rPr sz="1800" dirty="0">
                <a:latin typeface="Calibri"/>
                <a:cs typeface="Calibri"/>
              </a:rPr>
              <a:t>que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Señor </a:t>
            </a:r>
            <a:r>
              <a:rPr sz="1800" spc="-10" dirty="0">
                <a:latin typeface="Calibri"/>
                <a:cs typeface="Calibri"/>
              </a:rPr>
              <a:t>quiere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decirnos.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1181100" algn="just">
              <a:lnSpc>
                <a:spcPct val="100000"/>
              </a:lnSpc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Sacrificio: </a:t>
            </a:r>
            <a:r>
              <a:rPr sz="1800" spc="-5" dirty="0">
                <a:latin typeface="Calibri"/>
                <a:cs typeface="Calibri"/>
              </a:rPr>
              <a:t>El sacrificio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Jesucristo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sacrificio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Eucaristía </a:t>
            </a:r>
            <a:r>
              <a:rPr sz="1800" spc="-5" dirty="0">
                <a:latin typeface="Calibri"/>
                <a:cs typeface="Calibri"/>
              </a:rPr>
              <a:t>son </a:t>
            </a:r>
            <a:r>
              <a:rPr sz="1800" dirty="0">
                <a:latin typeface="Calibri"/>
                <a:cs typeface="Calibri"/>
              </a:rPr>
              <a:t>un </a:t>
            </a:r>
            <a:r>
              <a:rPr sz="1800" spc="-10" dirty="0">
                <a:latin typeface="Calibri"/>
                <a:cs typeface="Calibri"/>
              </a:rPr>
              <a:t>único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sacrificio.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1178560" algn="just">
              <a:lnSpc>
                <a:spcPct val="100000"/>
              </a:lnSpc>
            </a:pP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Compromiso </a:t>
            </a:r>
            <a:r>
              <a:rPr sz="1800" b="1" spc="-15" dirty="0">
                <a:solidFill>
                  <a:srgbClr val="6600CC"/>
                </a:solidFill>
                <a:latin typeface="Calibri"/>
                <a:cs typeface="Calibri"/>
              </a:rPr>
              <a:t>con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el Pueblo: </a:t>
            </a:r>
            <a:r>
              <a:rPr sz="1800" spc="-5" dirty="0">
                <a:latin typeface="Calibri"/>
                <a:cs typeface="Calibri"/>
              </a:rPr>
              <a:t>En base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nuestra caridad  </a:t>
            </a:r>
            <a:r>
              <a:rPr sz="1800" spc="-5" dirty="0">
                <a:latin typeface="Calibri"/>
                <a:cs typeface="Calibri"/>
              </a:rPr>
              <a:t>vivida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comprobará </a:t>
            </a:r>
            <a:r>
              <a:rPr sz="1800" spc="-5" dirty="0">
                <a:latin typeface="Calibri"/>
                <a:cs typeface="Calibri"/>
              </a:rPr>
              <a:t>la autenticidad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nuestras  celebraciones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eucarísticas.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123444"/>
            <a:ext cx="85557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3587" y="38100"/>
            <a:ext cx="8343900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152374"/>
            <a:ext cx="84582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52374"/>
            <a:ext cx="84582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374015">
              <a:lnSpc>
                <a:spcPct val="100000"/>
              </a:lnSpc>
              <a:spcBef>
                <a:spcPts val="130"/>
              </a:spcBef>
            </a:pPr>
            <a:r>
              <a:rPr sz="3600" dirty="0">
                <a:solidFill>
                  <a:srgbClr val="FF0000"/>
                </a:solidFill>
              </a:rPr>
              <a:t>6. </a:t>
            </a:r>
            <a:r>
              <a:rPr sz="3600" spc="-5" dirty="0">
                <a:solidFill>
                  <a:srgbClr val="FF0000"/>
                </a:solidFill>
              </a:rPr>
              <a:t>MISION </a:t>
            </a:r>
            <a:r>
              <a:rPr sz="3600" dirty="0">
                <a:solidFill>
                  <a:srgbClr val="FF0000"/>
                </a:solidFill>
              </a:rPr>
              <a:t>Y </a:t>
            </a:r>
            <a:r>
              <a:rPr sz="3600" spc="-20" dirty="0">
                <a:solidFill>
                  <a:srgbClr val="FF0000"/>
                </a:solidFill>
              </a:rPr>
              <a:t>TEOLOGIA </a:t>
            </a:r>
            <a:r>
              <a:rPr sz="3600" spc="-5" dirty="0">
                <a:solidFill>
                  <a:srgbClr val="FF0000"/>
                </a:solidFill>
              </a:rPr>
              <a:t>DE </a:t>
            </a:r>
            <a:r>
              <a:rPr sz="3600" dirty="0">
                <a:solidFill>
                  <a:srgbClr val="FF0000"/>
                </a:solidFill>
              </a:rPr>
              <a:t>LA</a:t>
            </a:r>
            <a:r>
              <a:rPr sz="3600" spc="5" dirty="0">
                <a:solidFill>
                  <a:srgbClr val="FF0000"/>
                </a:solidFill>
              </a:rPr>
              <a:t> </a:t>
            </a:r>
            <a:r>
              <a:rPr sz="3600" spc="-15" dirty="0">
                <a:solidFill>
                  <a:srgbClr val="FF0000"/>
                </a:solidFill>
              </a:rPr>
              <a:t>ASAMBLEA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535940" y="932434"/>
            <a:ext cx="7731759" cy="5558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En cada </a:t>
            </a:r>
            <a:r>
              <a:rPr sz="1800" dirty="0">
                <a:latin typeface="Calibri"/>
                <a:cs typeface="Calibri"/>
              </a:rPr>
              <a:t>Asamblea </a:t>
            </a:r>
            <a:r>
              <a:rPr sz="1800" spc="-10" dirty="0">
                <a:latin typeface="Calibri"/>
                <a:cs typeface="Calibri"/>
              </a:rPr>
              <a:t>local </a:t>
            </a:r>
            <a:r>
              <a:rPr sz="1800" spc="-5" dirty="0">
                <a:latin typeface="Calibri"/>
                <a:cs typeface="Calibri"/>
              </a:rPr>
              <a:t>(en la comunidad, </a:t>
            </a:r>
            <a:r>
              <a:rPr sz="1800" spc="-10" dirty="0">
                <a:latin typeface="Calibri"/>
                <a:cs typeface="Calibri"/>
              </a:rPr>
              <a:t>parroquia, </a:t>
            </a:r>
            <a:r>
              <a:rPr sz="1800" spc="-5" dirty="0">
                <a:latin typeface="Calibri"/>
                <a:cs typeface="Calibri"/>
              </a:rPr>
              <a:t>diócesis) se hace visible la  </a:t>
            </a:r>
            <a:r>
              <a:rPr sz="1800" dirty="0">
                <a:latin typeface="Calibri"/>
                <a:cs typeface="Calibri"/>
              </a:rPr>
              <a:t>Iglesia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y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está presente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también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la Iglesia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Universal</a:t>
            </a:r>
            <a:r>
              <a:rPr sz="1800" spc="-5" dirty="0">
                <a:latin typeface="Calibri"/>
                <a:cs typeface="Calibri"/>
              </a:rPr>
              <a:t>. La </a:t>
            </a:r>
            <a:r>
              <a:rPr sz="1800" dirty="0">
                <a:latin typeface="Calibri"/>
                <a:cs typeface="Calibri"/>
              </a:rPr>
              <a:t>Asamblea </a:t>
            </a:r>
            <a:r>
              <a:rPr sz="1800" spc="-5" dirty="0">
                <a:latin typeface="Calibri"/>
                <a:cs typeface="Calibri"/>
              </a:rPr>
              <a:t>local debe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tener  </a:t>
            </a:r>
            <a:r>
              <a:rPr sz="1800" spc="-10" dirty="0">
                <a:latin typeface="Calibri"/>
                <a:cs typeface="Calibri"/>
              </a:rPr>
              <a:t>siempre </a:t>
            </a:r>
            <a:r>
              <a:rPr sz="1800" spc="-5" dirty="0">
                <a:latin typeface="Calibri"/>
                <a:cs typeface="Calibri"/>
              </a:rPr>
              <a:t>una preocupación </a:t>
            </a:r>
            <a:r>
              <a:rPr sz="1800" spc="-10" dirty="0">
                <a:latin typeface="Calibri"/>
                <a:cs typeface="Calibri"/>
              </a:rPr>
              <a:t>misionera,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cual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es: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Antropológica: </a:t>
            </a:r>
            <a:r>
              <a:rPr sz="1800" spc="-10" dirty="0">
                <a:latin typeface="Calibri"/>
                <a:cs typeface="Calibri"/>
              </a:rPr>
              <a:t>Pretende salvar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renovar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toda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persona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2941320">
              <a:lnSpc>
                <a:spcPct val="100000"/>
              </a:lnSpc>
              <a:tabLst>
                <a:tab pos="1373505" algn="l"/>
                <a:tab pos="2195195" algn="l"/>
                <a:tab pos="2754630" algn="l"/>
                <a:tab pos="3863975" algn="l"/>
                <a:tab pos="4546600" algn="l"/>
              </a:tabLst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C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r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i</a:t>
            </a:r>
            <a:r>
              <a:rPr sz="1800" b="1" spc="-25" dirty="0">
                <a:solidFill>
                  <a:srgbClr val="6600CC"/>
                </a:solidFill>
                <a:latin typeface="Calibri"/>
                <a:cs typeface="Calibri"/>
              </a:rPr>
              <a:t>st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o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l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ó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g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i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c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a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:	</a:t>
            </a:r>
            <a:r>
              <a:rPr sz="1800" spc="-10" dirty="0">
                <a:latin typeface="Calibri"/>
                <a:cs typeface="Calibri"/>
              </a:rPr>
              <a:t>B</a:t>
            </a:r>
            <a:r>
              <a:rPr sz="1800" spc="-5" dirty="0">
                <a:latin typeface="Calibri"/>
                <a:cs typeface="Calibri"/>
              </a:rPr>
              <a:t>u</a:t>
            </a:r>
            <a:r>
              <a:rPr sz="1800" dirty="0">
                <a:latin typeface="Calibri"/>
                <a:cs typeface="Calibri"/>
              </a:rPr>
              <a:t>s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ar	que	Je</a:t>
            </a:r>
            <a:r>
              <a:rPr sz="1800" spc="-10" dirty="0">
                <a:latin typeface="Calibri"/>
                <a:cs typeface="Calibri"/>
              </a:rPr>
              <a:t>s</a:t>
            </a:r>
            <a:r>
              <a:rPr sz="1800" spc="-5" dirty="0">
                <a:latin typeface="Calibri"/>
                <a:cs typeface="Calibri"/>
              </a:rPr>
              <a:t>uc</a:t>
            </a:r>
            <a:r>
              <a:rPr sz="1800" spc="-1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o	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eine	en  </a:t>
            </a:r>
            <a:r>
              <a:rPr sz="1800" spc="-10" dirty="0">
                <a:latin typeface="Calibri"/>
                <a:cs typeface="Calibri"/>
              </a:rPr>
              <a:t>nosotros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así </a:t>
            </a:r>
            <a:r>
              <a:rPr sz="1800" spc="-5" dirty="0">
                <a:latin typeface="Calibri"/>
                <a:cs typeface="Calibri"/>
              </a:rPr>
              <a:t>difundir </a:t>
            </a:r>
            <a:r>
              <a:rPr sz="1800" dirty="0">
                <a:latin typeface="Calibri"/>
                <a:cs typeface="Calibri"/>
              </a:rPr>
              <a:t>su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Reinado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Kerigmática:</a:t>
            </a:r>
            <a:r>
              <a:rPr sz="1800" b="1" spc="204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Con</a:t>
            </a:r>
            <a:r>
              <a:rPr sz="1800" spc="2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2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vida</a:t>
            </a:r>
            <a:r>
              <a:rPr sz="1800" spc="2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229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2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palabra,</a:t>
            </a:r>
            <a:r>
              <a:rPr sz="1800" spc="2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anunciar</a:t>
            </a:r>
            <a:r>
              <a:rPr sz="1800" spc="2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Evangelio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2945130">
              <a:lnSpc>
                <a:spcPct val="100000"/>
              </a:lnSpc>
              <a:tabLst>
                <a:tab pos="1618615" algn="l"/>
                <a:tab pos="2804795" algn="l"/>
                <a:tab pos="3319779" algn="l"/>
                <a:tab pos="4618355" algn="l"/>
              </a:tabLst>
            </a:pPr>
            <a:r>
              <a:rPr sz="1800" b="1" spc="-30" dirty="0">
                <a:solidFill>
                  <a:srgbClr val="6600CC"/>
                </a:solidFill>
                <a:latin typeface="Calibri"/>
                <a:cs typeface="Calibri"/>
              </a:rPr>
              <a:t>E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c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le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s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i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o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l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ó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g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i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c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a:	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on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ui</a:t>
            </a:r>
            <a:r>
              <a:rPr sz="1800" dirty="0">
                <a:latin typeface="Calibri"/>
                <a:cs typeface="Calibri"/>
              </a:rPr>
              <a:t>r	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	asam</a:t>
            </a:r>
            <a:r>
              <a:rPr sz="1800" spc="5" dirty="0">
                <a:latin typeface="Calibri"/>
                <a:cs typeface="Calibri"/>
              </a:rPr>
              <a:t>b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ea,	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comunidad, la </a:t>
            </a:r>
            <a:r>
              <a:rPr sz="1800" spc="-10" dirty="0">
                <a:latin typeface="Calibri"/>
                <a:cs typeface="Calibri"/>
              </a:rPr>
              <a:t>familia,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pueblo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Dios, la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Iglesia.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2941320" algn="just">
              <a:lnSpc>
                <a:spcPct val="100000"/>
              </a:lnSpc>
            </a:pP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Escatológica: </a:t>
            </a:r>
            <a:r>
              <a:rPr sz="1800" spc="-10" dirty="0">
                <a:latin typeface="Calibri"/>
                <a:cs typeface="Calibri"/>
              </a:rPr>
              <a:t>Promueve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Fe,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esperanza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Caridad, </a:t>
            </a:r>
            <a:r>
              <a:rPr sz="1800" spc="-10" dirty="0">
                <a:latin typeface="Calibri"/>
                <a:cs typeface="Calibri"/>
              </a:rPr>
              <a:t>pero sobre todo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justicia </a:t>
            </a:r>
            <a:r>
              <a:rPr sz="1800" dirty="0">
                <a:latin typeface="Calibri"/>
                <a:cs typeface="Calibri"/>
              </a:rPr>
              <a:t>en el aquí y en  el </a:t>
            </a:r>
            <a:r>
              <a:rPr sz="1800" spc="-10" dirty="0">
                <a:latin typeface="Calibri"/>
                <a:cs typeface="Calibri"/>
              </a:rPr>
              <a:t>ahora preparándonos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encuentro </a:t>
            </a:r>
            <a:r>
              <a:rPr sz="1800" spc="-10" dirty="0">
                <a:latin typeface="Calibri"/>
                <a:cs typeface="Calibri"/>
              </a:rPr>
              <a:t>con  </a:t>
            </a:r>
            <a:r>
              <a:rPr sz="1800" spc="-5" dirty="0">
                <a:latin typeface="Calibri"/>
                <a:cs typeface="Calibri"/>
              </a:rPr>
              <a:t>Dios.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05450" y="1752600"/>
            <a:ext cx="3552825" cy="4600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031" y="352043"/>
            <a:ext cx="86319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1188" y="266700"/>
            <a:ext cx="8420100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380974"/>
            <a:ext cx="85344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800" y="380974"/>
            <a:ext cx="85344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373380">
              <a:lnSpc>
                <a:spcPct val="100000"/>
              </a:lnSpc>
              <a:spcBef>
                <a:spcPts val="135"/>
              </a:spcBef>
            </a:pPr>
            <a:r>
              <a:rPr sz="3600" spc="-5" dirty="0">
                <a:solidFill>
                  <a:srgbClr val="FF0000"/>
                </a:solidFill>
              </a:rPr>
              <a:t>7.- </a:t>
            </a:r>
            <a:r>
              <a:rPr sz="3600" dirty="0">
                <a:solidFill>
                  <a:srgbClr val="FF0000"/>
                </a:solidFill>
              </a:rPr>
              <a:t>LA </a:t>
            </a:r>
            <a:r>
              <a:rPr sz="3600" spc="-10" dirty="0">
                <a:solidFill>
                  <a:srgbClr val="FF0000"/>
                </a:solidFill>
              </a:rPr>
              <a:t>IGLESIA </a:t>
            </a:r>
            <a:r>
              <a:rPr sz="3600" spc="-15" dirty="0">
                <a:solidFill>
                  <a:srgbClr val="FF0000"/>
                </a:solidFill>
              </a:rPr>
              <a:t>COMUNIDAD</a:t>
            </a:r>
            <a:r>
              <a:rPr sz="3600" dirty="0">
                <a:solidFill>
                  <a:srgbClr val="FF0000"/>
                </a:solidFill>
              </a:rPr>
              <a:t> </a:t>
            </a:r>
            <a:r>
              <a:rPr sz="3600" spc="-50" dirty="0">
                <a:solidFill>
                  <a:srgbClr val="FF0000"/>
                </a:solidFill>
              </a:rPr>
              <a:t>SACERDOTAL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304800" y="1524025"/>
            <a:ext cx="3108960" cy="4276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8832" y="1266444"/>
            <a:ext cx="5202936" cy="10210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69208" y="1248155"/>
            <a:ext cx="5280660" cy="9784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7600" y="1295361"/>
            <a:ext cx="5105400" cy="923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657600" y="1295361"/>
            <a:ext cx="5105400" cy="92392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 marR="83820" algn="just">
              <a:lnSpc>
                <a:spcPct val="100000"/>
              </a:lnSpc>
              <a:spcBef>
                <a:spcPts val="240"/>
              </a:spcBef>
            </a:pPr>
            <a:r>
              <a:rPr sz="1800" spc="-35" dirty="0">
                <a:latin typeface="Calibri"/>
                <a:cs typeface="Calibri"/>
              </a:rPr>
              <a:t>Todos </a:t>
            </a:r>
            <a:r>
              <a:rPr sz="1800" spc="-5" dirty="0">
                <a:latin typeface="Calibri"/>
                <a:cs typeface="Calibri"/>
              </a:rPr>
              <a:t>participamos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sacerdocio </a:t>
            </a:r>
            <a:r>
              <a:rPr sz="1800" spc="-10" dirty="0">
                <a:latin typeface="Calibri"/>
                <a:cs typeface="Calibri"/>
              </a:rPr>
              <a:t>real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Cristo. </a:t>
            </a:r>
            <a:r>
              <a:rPr sz="1800" spc="-5" dirty="0">
                <a:latin typeface="Calibri"/>
                <a:cs typeface="Calibri"/>
              </a:rPr>
              <a:t>Los  </a:t>
            </a:r>
            <a:r>
              <a:rPr sz="1800" spc="-10" dirty="0">
                <a:latin typeface="Calibri"/>
                <a:cs typeface="Calibri"/>
              </a:rPr>
              <a:t>Sacerdotes </a:t>
            </a:r>
            <a:r>
              <a:rPr sz="1800" dirty="0">
                <a:latin typeface="Calibri"/>
                <a:cs typeface="Calibri"/>
              </a:rPr>
              <a:t>de su </a:t>
            </a:r>
            <a:r>
              <a:rPr sz="1800" spc="-5" dirty="0">
                <a:latin typeface="Calibri"/>
                <a:cs typeface="Calibri"/>
              </a:rPr>
              <a:t>sacerdocio ministerial, </a:t>
            </a:r>
            <a:r>
              <a:rPr sz="1800" dirty="0">
                <a:latin typeface="Calibri"/>
                <a:cs typeface="Calibri"/>
              </a:rPr>
              <a:t>por el  </a:t>
            </a:r>
            <a:r>
              <a:rPr sz="1800" spc="-10" dirty="0">
                <a:latin typeface="Calibri"/>
                <a:cs typeface="Calibri"/>
              </a:rPr>
              <a:t>Sacramento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Orden,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laicos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Bautismo.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08832" y="2485644"/>
            <a:ext cx="5202936" cy="7437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69208" y="2467355"/>
            <a:ext cx="5280660" cy="9784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57600" y="2514574"/>
            <a:ext cx="5105400" cy="646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657600" y="2539364"/>
          <a:ext cx="5114924" cy="6215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7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8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50"/>
                        </a:spcBef>
                        <a:tabLst>
                          <a:tab pos="727075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Al	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ecer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2128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el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1968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sacerdote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la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hostia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577">
                <a:tc>
                  <a:txBody>
                    <a:bodyPr/>
                    <a:lstStyle/>
                    <a:p>
                      <a:pPr marL="92075" marR="3175">
                        <a:lnSpc>
                          <a:spcPts val="18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inmaculada,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7C5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89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debemos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7C5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sz="1800" spc="-5" dirty="0">
                          <a:latin typeface="Calibri"/>
                          <a:cs typeface="Calibri"/>
                        </a:rPr>
                        <a:t>ofrecernos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7C5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889"/>
                        </a:lnSpc>
                        <a:tabLst>
                          <a:tab pos="30099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	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Dios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7C5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ts val="1889"/>
                        </a:lnSpc>
                      </a:pPr>
                      <a:r>
                        <a:rPr sz="1800" spc="-15" dirty="0">
                          <a:latin typeface="Calibri"/>
                          <a:cs typeface="Calibri"/>
                        </a:rPr>
                        <a:t>Padre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7C5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3736975" y="3081654"/>
            <a:ext cx="176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juntamente con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el.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32632" y="3552444"/>
            <a:ext cx="5355336" cy="15758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93008" y="3534155"/>
            <a:ext cx="5433060" cy="152704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81400" y="3581400"/>
            <a:ext cx="5257800" cy="14773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581400" y="3581400"/>
            <a:ext cx="5257800" cy="1477645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92075" marR="82550" algn="just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latin typeface="Calibri"/>
                <a:cs typeface="Calibri"/>
              </a:rPr>
              <a:t>Si </a:t>
            </a:r>
            <a:r>
              <a:rPr sz="1800" spc="-10" dirty="0">
                <a:latin typeface="Calibri"/>
                <a:cs typeface="Calibri"/>
              </a:rPr>
              <a:t>todos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cristianos </a:t>
            </a:r>
            <a:r>
              <a:rPr sz="1800" spc="-5" dirty="0">
                <a:latin typeface="Calibri"/>
                <a:cs typeface="Calibri"/>
              </a:rPr>
              <a:t>participamos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10" dirty="0">
                <a:latin typeface="Calibri"/>
                <a:cs typeface="Calibri"/>
              </a:rPr>
              <a:t>Sacrificio  Eucarístico </a:t>
            </a:r>
            <a:r>
              <a:rPr sz="1800" spc="-15" dirty="0">
                <a:latin typeface="Calibri"/>
                <a:cs typeface="Calibri"/>
              </a:rPr>
              <a:t>“consciente, </a:t>
            </a:r>
            <a:r>
              <a:rPr sz="1800" spc="-10" dirty="0">
                <a:latin typeface="Calibri"/>
                <a:cs typeface="Calibri"/>
              </a:rPr>
              <a:t>activa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fructuosamente”  habría </a:t>
            </a:r>
            <a:r>
              <a:rPr sz="1800" dirty="0">
                <a:latin typeface="Calibri"/>
                <a:cs typeface="Calibri"/>
              </a:rPr>
              <a:t>en el mundo menos </a:t>
            </a:r>
            <a:r>
              <a:rPr sz="1800" spc="-5" dirty="0">
                <a:latin typeface="Calibri"/>
                <a:cs typeface="Calibri"/>
              </a:rPr>
              <a:t>egoísmo </a:t>
            </a:r>
            <a:r>
              <a:rPr sz="1800" dirty="0">
                <a:latin typeface="Calibri"/>
                <a:cs typeface="Calibri"/>
              </a:rPr>
              <a:t>e  </a:t>
            </a:r>
            <a:r>
              <a:rPr sz="1800" spc="-5" dirty="0">
                <a:latin typeface="Calibri"/>
                <a:cs typeface="Calibri"/>
              </a:rPr>
              <a:t>injusticias, esclavitud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luchas; </a:t>
            </a:r>
            <a:r>
              <a:rPr sz="1800" spc="-10" dirty="0">
                <a:latin typeface="Calibri"/>
                <a:cs typeface="Calibri"/>
              </a:rPr>
              <a:t>antes </a:t>
            </a:r>
            <a:r>
              <a:rPr sz="1800" spc="-5" dirty="0">
                <a:latin typeface="Calibri"/>
                <a:cs typeface="Calibri"/>
              </a:rPr>
              <a:t>bien habría más  </a:t>
            </a:r>
            <a:r>
              <a:rPr sz="1800" spc="-10" dirty="0">
                <a:latin typeface="Calibri"/>
                <a:cs typeface="Calibri"/>
              </a:rPr>
              <a:t>fraternidad, justicia, </a:t>
            </a:r>
            <a:r>
              <a:rPr sz="1800" spc="-5" dirty="0">
                <a:latin typeface="Calibri"/>
                <a:cs typeface="Calibri"/>
              </a:rPr>
              <a:t>libertad, </a:t>
            </a:r>
            <a:r>
              <a:rPr sz="1800" spc="-10" dirty="0">
                <a:latin typeface="Calibri"/>
                <a:cs typeface="Calibri"/>
              </a:rPr>
              <a:t>tolerancia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paz.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608832" y="5381244"/>
            <a:ext cx="5355336" cy="10210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69208" y="5362955"/>
            <a:ext cx="5433060" cy="9784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57600" y="5410200"/>
            <a:ext cx="5257800" cy="9233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657600" y="5410200"/>
            <a:ext cx="5257800" cy="923925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2075" marR="83185" algn="just">
              <a:lnSpc>
                <a:spcPct val="100000"/>
              </a:lnSpc>
              <a:spcBef>
                <a:spcPts val="250"/>
              </a:spcBef>
            </a:pP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ofrenda infinitamente santa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5" dirty="0">
                <a:latin typeface="Calibri"/>
                <a:cs typeface="Calibri"/>
              </a:rPr>
              <a:t>perfecta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5" dirty="0">
                <a:latin typeface="Calibri"/>
                <a:cs typeface="Calibri"/>
              </a:rPr>
              <a:t>Cristo, </a:t>
            </a:r>
            <a:r>
              <a:rPr sz="1800" spc="-5" dirty="0">
                <a:latin typeface="Calibri"/>
                <a:cs typeface="Calibri"/>
              </a:rPr>
              <a:t>unamos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pobre </a:t>
            </a:r>
            <a:r>
              <a:rPr sz="1800" dirty="0">
                <a:latin typeface="Calibri"/>
                <a:cs typeface="Calibri"/>
              </a:rPr>
              <a:t>e </a:t>
            </a:r>
            <a:r>
              <a:rPr sz="1800" spc="-10" dirty="0">
                <a:latin typeface="Calibri"/>
                <a:cs typeface="Calibri"/>
              </a:rPr>
              <a:t>imperfecto </a:t>
            </a:r>
            <a:r>
              <a:rPr sz="1800" spc="-5" dirty="0">
                <a:latin typeface="Calibri"/>
                <a:cs typeface="Calibri"/>
              </a:rPr>
              <a:t>don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nuestra  </a:t>
            </a:r>
            <a:r>
              <a:rPr sz="1800" dirty="0">
                <a:latin typeface="Calibri"/>
                <a:cs typeface="Calibri"/>
              </a:rPr>
              <a:t>vida al </a:t>
            </a:r>
            <a:r>
              <a:rPr sz="1800" spc="-15" dirty="0">
                <a:latin typeface="Calibri"/>
                <a:cs typeface="Calibri"/>
              </a:rPr>
              <a:t>Padre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Celestial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275843"/>
            <a:ext cx="84795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8808" y="190500"/>
            <a:ext cx="8404860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304774"/>
            <a:ext cx="83820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304774"/>
            <a:ext cx="83820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305435">
              <a:lnSpc>
                <a:spcPct val="100000"/>
              </a:lnSpc>
              <a:spcBef>
                <a:spcPts val="135"/>
              </a:spcBef>
            </a:pPr>
            <a:r>
              <a:rPr sz="3600" spc="-5" dirty="0">
                <a:solidFill>
                  <a:srgbClr val="FF0000"/>
                </a:solidFill>
              </a:rPr>
              <a:t>8.- </a:t>
            </a:r>
            <a:r>
              <a:rPr sz="3600" spc="-10" dirty="0">
                <a:solidFill>
                  <a:srgbClr val="FF0000"/>
                </a:solidFill>
              </a:rPr>
              <a:t>ORACION </a:t>
            </a:r>
            <a:r>
              <a:rPr sz="3600" spc="-30" dirty="0">
                <a:solidFill>
                  <a:srgbClr val="FF0000"/>
                </a:solidFill>
              </a:rPr>
              <a:t>COMUNITARIA </a:t>
            </a:r>
            <a:r>
              <a:rPr sz="3600" dirty="0">
                <a:solidFill>
                  <a:srgbClr val="FF0000"/>
                </a:solidFill>
              </a:rPr>
              <a:t>Y</a:t>
            </a:r>
            <a:r>
              <a:rPr sz="3600" spc="25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PERSONAL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5048250" y="1066800"/>
            <a:ext cx="3438525" cy="26384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88340" y="1389634"/>
            <a:ext cx="4260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Oración Comunitaria: </a:t>
            </a:r>
            <a:r>
              <a:rPr sz="1800" spc="-10" dirty="0">
                <a:latin typeface="Calibri"/>
                <a:cs typeface="Calibri"/>
              </a:rPr>
              <a:t>Pedimos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nombre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0" dirty="0">
                <a:latin typeface="Calibri"/>
                <a:cs typeface="Calibri"/>
              </a:rPr>
              <a:t>Jesucristo, </a:t>
            </a:r>
            <a:r>
              <a:rPr sz="1800" spc="-5" dirty="0">
                <a:latin typeface="Calibri"/>
                <a:cs typeface="Calibri"/>
              </a:rPr>
              <a:t>tenemos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cuenta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2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intereses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340" y="1938273"/>
            <a:ext cx="3057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6555" algn="l"/>
                <a:tab pos="768350" algn="l"/>
                <a:tab pos="1571625" algn="l"/>
                <a:tab pos="2036445" algn="l"/>
                <a:tab pos="2428240" algn="l"/>
              </a:tabLst>
            </a:pPr>
            <a:r>
              <a:rPr sz="1800" dirty="0">
                <a:latin typeface="Calibri"/>
                <a:cs typeface="Calibri"/>
              </a:rPr>
              <a:t>de	</a:t>
            </a:r>
            <a:r>
              <a:rPr sz="1800" spc="-5" dirty="0">
                <a:latin typeface="Calibri"/>
                <a:cs typeface="Calibri"/>
              </a:rPr>
              <a:t>lo</a:t>
            </a:r>
            <a:r>
              <a:rPr sz="1800" dirty="0">
                <a:latin typeface="Calibri"/>
                <a:cs typeface="Calibri"/>
              </a:rPr>
              <a:t>s	</a:t>
            </a:r>
            <a:r>
              <a:rPr sz="1800" spc="-5" dirty="0">
                <a:latin typeface="Calibri"/>
                <a:cs typeface="Calibri"/>
              </a:rPr>
              <a:t>d</a:t>
            </a:r>
            <a:r>
              <a:rPr sz="1800" dirty="0">
                <a:latin typeface="Calibri"/>
                <a:cs typeface="Calibri"/>
              </a:rPr>
              <a:t>emá</a:t>
            </a:r>
            <a:r>
              <a:rPr sz="1800" spc="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,	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	</a:t>
            </a:r>
            <a:r>
              <a:rPr sz="1800" spc="-5" dirty="0">
                <a:latin typeface="Calibri"/>
                <a:cs typeface="Calibri"/>
              </a:rPr>
              <a:t>lo</a:t>
            </a:r>
            <a:r>
              <a:rPr sz="1800" dirty="0">
                <a:latin typeface="Calibri"/>
                <a:cs typeface="Calibri"/>
              </a:rPr>
              <a:t>s	</a:t>
            </a:r>
            <a:r>
              <a:rPr sz="1800" spc="-5" dirty="0">
                <a:latin typeface="Calibri"/>
                <a:cs typeface="Calibri"/>
              </a:rPr>
              <a:t>d</a:t>
            </a:r>
            <a:r>
              <a:rPr sz="1800" dirty="0">
                <a:latin typeface="Calibri"/>
                <a:cs typeface="Calibri"/>
              </a:rPr>
              <a:t>emás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80815" y="1938273"/>
            <a:ext cx="9702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233045" algn="l"/>
                <a:tab pos="682625" algn="l"/>
              </a:tabLst>
            </a:pPr>
            <a:r>
              <a:rPr sz="1800" dirty="0">
                <a:latin typeface="Calibri"/>
                <a:cs typeface="Calibri"/>
              </a:rPr>
              <a:t>y	</a:t>
            </a:r>
            <a:r>
              <a:rPr sz="1800" spc="-5" dirty="0">
                <a:latin typeface="Calibri"/>
                <a:cs typeface="Calibri"/>
              </a:rPr>
              <a:t>po</a:t>
            </a:r>
            <a:r>
              <a:rPr sz="1800" dirty="0">
                <a:latin typeface="Calibri"/>
                <a:cs typeface="Calibri"/>
              </a:rPr>
              <a:t>r	</a:t>
            </a:r>
            <a:r>
              <a:rPr sz="1800" spc="-5" dirty="0">
                <a:latin typeface="Calibri"/>
                <a:cs typeface="Calibri"/>
              </a:rPr>
              <a:t>los</a:t>
            </a:r>
            <a:endParaRPr sz="1800">
              <a:latin typeface="Calibri"/>
              <a:cs typeface="Calibri"/>
            </a:endParaRPr>
          </a:p>
          <a:p>
            <a:pPr marR="7620" algn="r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45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ci</a:t>
            </a:r>
            <a:r>
              <a:rPr sz="1800" spc="-5" dirty="0">
                <a:latin typeface="Calibri"/>
                <a:cs typeface="Calibri"/>
              </a:rPr>
              <a:t>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340" y="2212670"/>
            <a:ext cx="32854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68375" algn="l"/>
                <a:tab pos="1515110" algn="l"/>
                <a:tab pos="2332355" algn="l"/>
              </a:tabLst>
            </a:pPr>
            <a:r>
              <a:rPr sz="1800" spc="-5" dirty="0">
                <a:latin typeface="Calibri"/>
                <a:cs typeface="Calibri"/>
              </a:rPr>
              <a:t>demás.	</a:t>
            </a:r>
            <a:r>
              <a:rPr sz="1800" dirty="0">
                <a:latin typeface="Calibri"/>
                <a:cs typeface="Calibri"/>
              </a:rPr>
              <a:t>No	</a:t>
            </a:r>
            <a:r>
              <a:rPr sz="1800" spc="-15" dirty="0">
                <a:latin typeface="Calibri"/>
                <a:cs typeface="Calibri"/>
              </a:rPr>
              <a:t>existe	verdadera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comunitaria </a:t>
            </a:r>
            <a:r>
              <a:rPr sz="1800" spc="-5" dirty="0">
                <a:latin typeface="Calibri"/>
                <a:cs typeface="Calibri"/>
              </a:rPr>
              <a:t>sin </a:t>
            </a:r>
            <a:r>
              <a:rPr sz="1800" spc="-10" dirty="0">
                <a:latin typeface="Calibri"/>
                <a:cs typeface="Calibri"/>
              </a:rPr>
              <a:t>oración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personal.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7650" y="3048000"/>
            <a:ext cx="2619375" cy="3552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51175" y="3752164"/>
            <a:ext cx="441198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6600CC"/>
                </a:solidFill>
                <a:latin typeface="Calibri"/>
                <a:cs typeface="Calibri"/>
              </a:rPr>
              <a:t>Oración 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Personal: </a:t>
            </a:r>
            <a:r>
              <a:rPr sz="1800" spc="-5" dirty="0">
                <a:latin typeface="Calibri"/>
                <a:cs typeface="Calibri"/>
              </a:rPr>
              <a:t>Es la </a:t>
            </a:r>
            <a:r>
              <a:rPr sz="1800" dirty="0">
                <a:latin typeface="Calibri"/>
                <a:cs typeface="Calibri"/>
              </a:rPr>
              <a:t>que aunque </a:t>
            </a:r>
            <a:r>
              <a:rPr sz="1800" spc="-10" dirty="0">
                <a:latin typeface="Calibri"/>
                <a:cs typeface="Calibri"/>
              </a:rPr>
              <a:t>la  recitemos </a:t>
            </a:r>
            <a:r>
              <a:rPr sz="1800" spc="-5" dirty="0">
                <a:latin typeface="Calibri"/>
                <a:cs typeface="Calibri"/>
              </a:rPr>
              <a:t>solos </a:t>
            </a:r>
            <a:r>
              <a:rPr sz="1800" spc="-10" dirty="0">
                <a:latin typeface="Calibri"/>
                <a:cs typeface="Calibri"/>
              </a:rPr>
              <a:t>estamos </a:t>
            </a:r>
            <a:r>
              <a:rPr sz="1800" spc="-5" dirty="0">
                <a:latin typeface="Calibri"/>
                <a:cs typeface="Calibri"/>
              </a:rPr>
              <a:t>unidos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 </a:t>
            </a:r>
            <a:r>
              <a:rPr sz="1800" spc="-10" dirty="0">
                <a:latin typeface="Calibri"/>
                <a:cs typeface="Calibri"/>
              </a:rPr>
              <a:t>Universal. </a:t>
            </a:r>
            <a:r>
              <a:rPr sz="1800" spc="-5" dirty="0">
                <a:latin typeface="Calibri"/>
                <a:cs typeface="Calibri"/>
              </a:rPr>
              <a:t>Son: </a:t>
            </a:r>
            <a:r>
              <a:rPr sz="1800" spc="-10" dirty="0">
                <a:latin typeface="Calibri"/>
                <a:cs typeface="Calibri"/>
              </a:rPr>
              <a:t>Liturgia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Horas, </a:t>
            </a: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Santo  </a:t>
            </a:r>
            <a:r>
              <a:rPr sz="1800" spc="-15" dirty="0">
                <a:latin typeface="Calibri"/>
                <a:cs typeface="Calibri"/>
              </a:rPr>
              <a:t>Rosario, </a:t>
            </a:r>
            <a:r>
              <a:rPr sz="1800" spc="-5" dirty="0">
                <a:latin typeface="Calibri"/>
                <a:cs typeface="Calibri"/>
              </a:rPr>
              <a:t>Novenas, </a:t>
            </a:r>
            <a:r>
              <a:rPr sz="1800" spc="-10" dirty="0">
                <a:latin typeface="Calibri"/>
                <a:cs typeface="Calibri"/>
              </a:rPr>
              <a:t>Visitas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Santísimo.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88900" marR="157480" algn="just">
              <a:lnSpc>
                <a:spcPct val="100000"/>
              </a:lnSpc>
            </a:pP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Oración Privada</a:t>
            </a:r>
            <a:r>
              <a:rPr sz="1800" spc="-10" dirty="0">
                <a:solidFill>
                  <a:srgbClr val="6600CC"/>
                </a:solidFill>
                <a:latin typeface="Calibri"/>
                <a:cs typeface="Calibri"/>
              </a:rPr>
              <a:t>: </a:t>
            </a:r>
            <a:r>
              <a:rPr sz="1800" spc="-45" dirty="0">
                <a:latin typeface="Calibri"/>
                <a:cs typeface="Calibri"/>
              </a:rPr>
              <a:t>Todo </a:t>
            </a:r>
            <a:r>
              <a:rPr sz="1800" spc="-5" dirty="0">
                <a:latin typeface="Calibri"/>
                <a:cs typeface="Calibri"/>
              </a:rPr>
              <a:t>bautizado </a:t>
            </a:r>
            <a:r>
              <a:rPr sz="1800" dirty="0">
                <a:latin typeface="Calibri"/>
                <a:cs typeface="Calibri"/>
              </a:rPr>
              <a:t>debe  </a:t>
            </a:r>
            <a:r>
              <a:rPr sz="1800" spc="-5" dirty="0">
                <a:latin typeface="Calibri"/>
                <a:cs typeface="Calibri"/>
              </a:rPr>
              <a:t>escuchar la </a:t>
            </a:r>
            <a:r>
              <a:rPr sz="1800" spc="-15" dirty="0">
                <a:latin typeface="Calibri"/>
                <a:cs typeface="Calibri"/>
              </a:rPr>
              <a:t>voz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Dios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5" dirty="0">
                <a:latin typeface="Calibri"/>
                <a:cs typeface="Calibri"/>
              </a:rPr>
              <a:t>contestarle  </a:t>
            </a:r>
            <a:r>
              <a:rPr sz="1800" spc="-10" dirty="0">
                <a:latin typeface="Calibri"/>
                <a:cs typeface="Calibri"/>
              </a:rPr>
              <a:t>dialogando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caminando </a:t>
            </a:r>
            <a:r>
              <a:rPr sz="1800" dirty="0">
                <a:latin typeface="Calibri"/>
                <a:cs typeface="Calibri"/>
              </a:rPr>
              <a:t>en su </a:t>
            </a:r>
            <a:r>
              <a:rPr sz="1800" spc="-5" dirty="0">
                <a:latin typeface="Calibri"/>
                <a:cs typeface="Calibri"/>
              </a:rPr>
              <a:t>presencia.  </a:t>
            </a:r>
            <a:r>
              <a:rPr sz="1800" u="heavy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Toda </a:t>
            </a:r>
            <a:r>
              <a:rPr sz="18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 vida </a:t>
            </a:r>
            <a:r>
              <a:rPr sz="1800" dirty="0">
                <a:latin typeface="Calibri"/>
                <a:cs typeface="Calibri"/>
              </a:rPr>
              <a:t>se debe </a:t>
            </a:r>
            <a:r>
              <a:rPr sz="1800" spc="-10" dirty="0">
                <a:latin typeface="Calibri"/>
                <a:cs typeface="Calibri"/>
              </a:rPr>
              <a:t>convertir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acción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0" dirty="0">
                <a:latin typeface="Calibri"/>
                <a:cs typeface="Calibri"/>
              </a:rPr>
              <a:t>gracias. </a:t>
            </a:r>
            <a:r>
              <a:rPr sz="1800" b="1" spc="-5" dirty="0">
                <a:solidFill>
                  <a:srgbClr val="008000"/>
                </a:solidFill>
                <a:latin typeface="Calibri"/>
                <a:cs typeface="Calibri"/>
              </a:rPr>
              <a:t>Es </a:t>
            </a:r>
            <a:r>
              <a:rPr sz="1800" b="1" dirty="0">
                <a:solidFill>
                  <a:srgbClr val="008000"/>
                </a:solidFill>
                <a:latin typeface="Calibri"/>
                <a:cs typeface="Calibri"/>
              </a:rPr>
              <a:t>"</a:t>
            </a:r>
            <a:r>
              <a:rPr sz="1800" b="1" u="heavy" dirty="0">
                <a:solidFill>
                  <a:srgbClr val="008000"/>
                </a:solidFill>
                <a:uFill>
                  <a:solidFill>
                    <a:srgbClr val="008000"/>
                  </a:solidFill>
                </a:uFill>
                <a:latin typeface="Calibri"/>
                <a:cs typeface="Calibri"/>
              </a:rPr>
              <a:t>el timón del día</a:t>
            </a:r>
            <a:r>
              <a:rPr sz="1800" b="1" dirty="0">
                <a:solidFill>
                  <a:srgbClr val="008000"/>
                </a:solidFill>
                <a:latin typeface="Calibri"/>
                <a:cs typeface="Calibri"/>
              </a:rPr>
              <a:t>" </a:t>
            </a:r>
            <a:r>
              <a:rPr sz="1800" spc="-5" dirty="0">
                <a:solidFill>
                  <a:srgbClr val="008000"/>
                </a:solidFill>
                <a:latin typeface="Calibri"/>
                <a:cs typeface="Calibri"/>
              </a:rPr>
              <a:t>(San</a:t>
            </a:r>
            <a:r>
              <a:rPr sz="1800" spc="-75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8000"/>
                </a:solidFill>
                <a:latin typeface="Calibri"/>
                <a:cs typeface="Calibri"/>
              </a:rPr>
              <a:t>Agustín).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031" y="123444"/>
            <a:ext cx="8631936" cy="6827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1500" y="54864"/>
            <a:ext cx="7999476" cy="693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152463"/>
            <a:ext cx="8534400" cy="584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800" y="152463"/>
            <a:ext cx="8534400" cy="584835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553720">
              <a:lnSpc>
                <a:spcPct val="100000"/>
              </a:lnSpc>
              <a:spcBef>
                <a:spcPts val="160"/>
              </a:spcBef>
            </a:pPr>
            <a:r>
              <a:rPr sz="3200" spc="-5" dirty="0">
                <a:solidFill>
                  <a:srgbClr val="FF0000"/>
                </a:solidFill>
              </a:rPr>
              <a:t>9.- </a:t>
            </a:r>
            <a:r>
              <a:rPr sz="3200" spc="-10" dirty="0">
                <a:solidFill>
                  <a:srgbClr val="FF0000"/>
                </a:solidFill>
              </a:rPr>
              <a:t>CARACTERISTICAS </a:t>
            </a:r>
            <a:r>
              <a:rPr sz="3200" spc="-5" dirty="0">
                <a:solidFill>
                  <a:srgbClr val="FF0000"/>
                </a:solidFill>
              </a:rPr>
              <a:t>DE </a:t>
            </a:r>
            <a:r>
              <a:rPr sz="3200" dirty="0">
                <a:solidFill>
                  <a:srgbClr val="FF0000"/>
                </a:solidFill>
              </a:rPr>
              <a:t>UNA</a:t>
            </a:r>
            <a:r>
              <a:rPr sz="3200" spc="-5" dirty="0">
                <a:solidFill>
                  <a:srgbClr val="FF0000"/>
                </a:solidFill>
              </a:rPr>
              <a:t> </a:t>
            </a:r>
            <a:r>
              <a:rPr sz="3200" spc="-10" dirty="0">
                <a:solidFill>
                  <a:srgbClr val="FF0000"/>
                </a:solidFill>
              </a:rPr>
              <a:t>CELEBRACIÓN</a:t>
            </a:r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04775" y="1790700"/>
            <a:ext cx="2819400" cy="33718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46832" y="809244"/>
            <a:ext cx="6117336" cy="5791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91967" y="800100"/>
            <a:ext cx="6225539" cy="55107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95600" y="838149"/>
            <a:ext cx="6019800" cy="56939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95600" y="838149"/>
            <a:ext cx="6019800" cy="5694045"/>
          </a:xfrm>
          <a:custGeom>
            <a:avLst/>
            <a:gdLst/>
            <a:ahLst/>
            <a:cxnLst/>
            <a:rect l="l" t="t" r="r" b="b"/>
            <a:pathLst>
              <a:path w="6019800" h="5694045">
                <a:moveTo>
                  <a:pt x="0" y="5693918"/>
                </a:moveTo>
                <a:lnTo>
                  <a:pt x="6019800" y="5693918"/>
                </a:lnTo>
                <a:lnTo>
                  <a:pt x="6019800" y="0"/>
                </a:lnTo>
                <a:lnTo>
                  <a:pt x="0" y="0"/>
                </a:lnTo>
                <a:lnTo>
                  <a:pt x="0" y="5693918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74594" y="859281"/>
            <a:ext cx="5864860" cy="3557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b="1" spc="-40" dirty="0">
                <a:latin typeface="Calibri"/>
                <a:cs typeface="Calibri"/>
              </a:rPr>
              <a:t>Toda </a:t>
            </a:r>
            <a:r>
              <a:rPr sz="1600" b="1" spc="-10" dirty="0">
                <a:latin typeface="Calibri"/>
                <a:cs typeface="Calibri"/>
              </a:rPr>
              <a:t>celebración </a:t>
            </a:r>
            <a:r>
              <a:rPr sz="1600" b="1" spc="-5" dirty="0">
                <a:latin typeface="Calibri"/>
                <a:cs typeface="Calibri"/>
              </a:rPr>
              <a:t>tiene las </a:t>
            </a:r>
            <a:r>
              <a:rPr sz="1600" b="1" spc="-10" dirty="0">
                <a:latin typeface="Calibri"/>
                <a:cs typeface="Calibri"/>
              </a:rPr>
              <a:t>siguientes</a:t>
            </a:r>
            <a:r>
              <a:rPr sz="1600" b="1" spc="5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características: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b="1" spc="-15" dirty="0">
                <a:solidFill>
                  <a:srgbClr val="6600CC"/>
                </a:solidFill>
                <a:latin typeface="Calibri"/>
                <a:cs typeface="Calibri"/>
              </a:rPr>
              <a:t>CONVOCADA: </a:t>
            </a:r>
            <a:r>
              <a:rPr sz="2000" dirty="0">
                <a:latin typeface="Calibri"/>
                <a:cs typeface="Calibri"/>
              </a:rPr>
              <a:t>Es </a:t>
            </a:r>
            <a:r>
              <a:rPr sz="2000" spc="-10" dirty="0">
                <a:latin typeface="Calibri"/>
                <a:cs typeface="Calibri"/>
              </a:rPr>
              <a:t>invitar </a:t>
            </a:r>
            <a:r>
              <a:rPr sz="2000" dirty="0">
                <a:latin typeface="Calibri"/>
                <a:cs typeface="Calibri"/>
              </a:rPr>
              <a:t>o </a:t>
            </a:r>
            <a:r>
              <a:rPr sz="2000" spc="-5" dirty="0">
                <a:latin typeface="Calibri"/>
                <a:cs typeface="Calibri"/>
              </a:rPr>
              <a:t>citar </a:t>
            </a:r>
            <a:r>
              <a:rPr sz="2000" dirty="0">
                <a:latin typeface="Calibri"/>
                <a:cs typeface="Calibri"/>
              </a:rPr>
              <a:t>a un </a:t>
            </a:r>
            <a:r>
              <a:rPr sz="2000" spc="-10" dirty="0">
                <a:latin typeface="Calibri"/>
                <a:cs typeface="Calibri"/>
              </a:rPr>
              <a:t>gran número </a:t>
            </a:r>
            <a:r>
              <a:rPr sz="2000" spc="5" dirty="0">
                <a:latin typeface="Calibri"/>
                <a:cs typeface="Calibri"/>
              </a:rPr>
              <a:t>de  </a:t>
            </a:r>
            <a:r>
              <a:rPr sz="2000" spc="-10" dirty="0">
                <a:latin typeface="Calibri"/>
                <a:cs typeface="Calibri"/>
              </a:rPr>
              <a:t>personas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2000" b="1" spc="-30" dirty="0">
                <a:solidFill>
                  <a:srgbClr val="6600CC"/>
                </a:solidFill>
                <a:latin typeface="Calibri"/>
                <a:cs typeface="Calibri"/>
              </a:rPr>
              <a:t>FIESTA: </a:t>
            </a:r>
            <a:r>
              <a:rPr sz="2000" dirty="0">
                <a:latin typeface="Calibri"/>
                <a:cs typeface="Calibri"/>
              </a:rPr>
              <a:t>Es </a:t>
            </a:r>
            <a:r>
              <a:rPr sz="2000" spc="-5" dirty="0">
                <a:latin typeface="Calibri"/>
                <a:cs typeface="Calibri"/>
              </a:rPr>
              <a:t>hacer algo </a:t>
            </a:r>
            <a:r>
              <a:rPr sz="2000" spc="-15" dirty="0">
                <a:latin typeface="Calibri"/>
                <a:cs typeface="Calibri"/>
              </a:rPr>
              <a:t>diferente, </a:t>
            </a:r>
            <a:r>
              <a:rPr sz="2000" spc="5" dirty="0">
                <a:latin typeface="Calibri"/>
                <a:cs typeface="Calibri"/>
              </a:rPr>
              <a:t>que </a:t>
            </a:r>
            <a:r>
              <a:rPr sz="2000" spc="-15" dirty="0">
                <a:latin typeface="Calibri"/>
                <a:cs typeface="Calibri"/>
              </a:rPr>
              <a:t>va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lo ordinario </a:t>
            </a:r>
            <a:r>
              <a:rPr sz="2000" dirty="0">
                <a:latin typeface="Calibri"/>
                <a:cs typeface="Calibri"/>
              </a:rPr>
              <a:t>a  </a:t>
            </a:r>
            <a:r>
              <a:rPr sz="2000" spc="-5" dirty="0">
                <a:latin typeface="Calibri"/>
                <a:cs typeface="Calibri"/>
              </a:rPr>
              <a:t>lo </a:t>
            </a:r>
            <a:r>
              <a:rPr sz="2000" spc="-10" dirty="0">
                <a:latin typeface="Calibri"/>
                <a:cs typeface="Calibri"/>
              </a:rPr>
              <a:t>extraordinario </a:t>
            </a:r>
            <a:r>
              <a:rPr sz="2000" spc="-5" dirty="0">
                <a:latin typeface="Calibri"/>
                <a:cs typeface="Calibri"/>
              </a:rPr>
              <a:t>con aportaciones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todos, </a:t>
            </a:r>
            <a:r>
              <a:rPr sz="2000" spc="-10" dirty="0">
                <a:latin typeface="Calibri"/>
                <a:cs typeface="Calibri"/>
              </a:rPr>
              <a:t>pero </a:t>
            </a:r>
            <a:r>
              <a:rPr sz="2000" spc="-5" dirty="0">
                <a:latin typeface="Calibri"/>
                <a:cs typeface="Calibri"/>
              </a:rPr>
              <a:t>sin  fines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15" dirty="0">
                <a:latin typeface="Calibri"/>
                <a:cs typeface="Calibri"/>
              </a:rPr>
              <a:t>lucro, </a:t>
            </a:r>
            <a:r>
              <a:rPr sz="2000" spc="-5" dirty="0">
                <a:latin typeface="Calibri"/>
                <a:cs typeface="Calibri"/>
              </a:rPr>
              <a:t>con </a:t>
            </a:r>
            <a:r>
              <a:rPr sz="2000" dirty="0">
                <a:latin typeface="Calibri"/>
                <a:cs typeface="Calibri"/>
              </a:rPr>
              <a:t>alegría 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regocijo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7620" algn="just">
              <a:lnSpc>
                <a:spcPct val="100000"/>
              </a:lnSpc>
            </a:pPr>
            <a:r>
              <a:rPr sz="2000" b="1" spc="-15" dirty="0">
                <a:solidFill>
                  <a:srgbClr val="6600CC"/>
                </a:solidFill>
                <a:latin typeface="Calibri"/>
                <a:cs typeface="Calibri"/>
              </a:rPr>
              <a:t>MOTIVO: </a:t>
            </a:r>
            <a:r>
              <a:rPr sz="2000" dirty="0">
                <a:latin typeface="Calibri"/>
                <a:cs typeface="Calibri"/>
              </a:rPr>
              <a:t>Se </a:t>
            </a:r>
            <a:r>
              <a:rPr sz="2000" spc="-20" dirty="0">
                <a:latin typeface="Calibri"/>
                <a:cs typeface="Calibri"/>
              </a:rPr>
              <a:t>trata </a:t>
            </a:r>
            <a:r>
              <a:rPr sz="2000" dirty="0">
                <a:latin typeface="Calibri"/>
                <a:cs typeface="Calibri"/>
              </a:rPr>
              <a:t>de “un hecho” </a:t>
            </a:r>
            <a:r>
              <a:rPr sz="2000" spc="-10" dirty="0">
                <a:latin typeface="Calibri"/>
                <a:cs typeface="Calibri"/>
              </a:rPr>
              <a:t>personal </a:t>
            </a:r>
            <a:r>
              <a:rPr sz="2000" dirty="0">
                <a:latin typeface="Calibri"/>
                <a:cs typeface="Calibri"/>
              </a:rPr>
              <a:t>o  </a:t>
            </a:r>
            <a:r>
              <a:rPr sz="2000" spc="-10" dirty="0">
                <a:latin typeface="Calibri"/>
                <a:cs typeface="Calibri"/>
              </a:rPr>
              <a:t>acontecimiento,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una causa </a:t>
            </a:r>
            <a:r>
              <a:rPr sz="2000" dirty="0">
                <a:latin typeface="Calibri"/>
                <a:cs typeface="Calibri"/>
              </a:rPr>
              <a:t>o </a:t>
            </a:r>
            <a:r>
              <a:rPr sz="2000" spc="-20" dirty="0">
                <a:latin typeface="Calibri"/>
                <a:cs typeface="Calibri"/>
              </a:rPr>
              <a:t>razón; </a:t>
            </a:r>
            <a:r>
              <a:rPr sz="2000" dirty="0">
                <a:latin typeface="Calibri"/>
                <a:cs typeface="Calibri"/>
              </a:rPr>
              <a:t>es </a:t>
            </a:r>
            <a:r>
              <a:rPr sz="2000" spc="-5" dirty="0">
                <a:latin typeface="Calibri"/>
                <a:cs typeface="Calibri"/>
              </a:rPr>
              <a:t>algo que </a:t>
            </a:r>
            <a:r>
              <a:rPr sz="2000" spc="-25" dirty="0">
                <a:latin typeface="Calibri"/>
                <a:cs typeface="Calibri"/>
              </a:rPr>
              <a:t>te  </a:t>
            </a:r>
            <a:r>
              <a:rPr sz="2000" spc="-5" dirty="0">
                <a:latin typeface="Calibri"/>
                <a:cs typeface="Calibri"/>
              </a:rPr>
              <a:t>impulsa </a:t>
            </a:r>
            <a:r>
              <a:rPr sz="2000" dirty="0">
                <a:latin typeface="Calibri"/>
                <a:cs typeface="Calibri"/>
              </a:rPr>
              <a:t>a…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2955544" y="4772152"/>
          <a:ext cx="5901690" cy="5593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2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1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654">
                <a:tc>
                  <a:txBody>
                    <a:bodyPr/>
                    <a:lstStyle/>
                    <a:p>
                      <a:pPr marL="31750">
                        <a:lnSpc>
                          <a:spcPts val="1905"/>
                        </a:lnSpc>
                      </a:pPr>
                      <a:r>
                        <a:rPr sz="2000" b="1" spc="-10" dirty="0">
                          <a:solidFill>
                            <a:srgbClr val="6600CC"/>
                          </a:solidFill>
                          <a:latin typeface="Calibri"/>
                          <a:cs typeface="Calibri"/>
                        </a:rPr>
                        <a:t>COMUNIDAD: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8765">
                        <a:lnSpc>
                          <a:spcPts val="190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Es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42290">
                        <a:lnSpc>
                          <a:spcPts val="1905"/>
                        </a:lnSpc>
                      </a:pPr>
                      <a:r>
                        <a:rPr sz="2000" spc="5" dirty="0">
                          <a:latin typeface="Calibri"/>
                          <a:cs typeface="Calibri"/>
                        </a:rPr>
                        <a:t>una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1905"/>
                        </a:lnSpc>
                      </a:pPr>
                      <a:r>
                        <a:rPr sz="2000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ealidad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654">
                <a:tc>
                  <a:txBody>
                    <a:bodyPr/>
                    <a:lstStyle/>
                    <a:p>
                      <a:pPr marL="31750">
                        <a:lnSpc>
                          <a:spcPts val="2100"/>
                        </a:lnSpc>
                        <a:tabLst>
                          <a:tab pos="1292225" algn="l"/>
                        </a:tabLst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conocida,	amada,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ts val="2100"/>
                        </a:lnSpc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vivida,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33985">
                        <a:lnSpc>
                          <a:spcPts val="2100"/>
                        </a:lnSpc>
                      </a:pPr>
                      <a:r>
                        <a:rPr sz="2000" spc="-10" dirty="0">
                          <a:latin typeface="Calibri"/>
                          <a:cs typeface="Calibri"/>
                        </a:rPr>
                        <a:t>engendra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765" algn="r">
                        <a:lnSpc>
                          <a:spcPts val="2100"/>
                        </a:lnSpc>
                        <a:tabLst>
                          <a:tab pos="656590" algn="l"/>
                        </a:tabLst>
                      </a:pPr>
                      <a:r>
                        <a:rPr sz="2000" spc="-5" dirty="0">
                          <a:latin typeface="Calibri"/>
                          <a:cs typeface="Calibri"/>
                        </a:rPr>
                        <a:t>un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a	</a:t>
                      </a:r>
                      <a:r>
                        <a:rPr sz="2000" spc="-20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2000" spc="-5" dirty="0">
                          <a:latin typeface="Calibri"/>
                          <a:cs typeface="Calibri"/>
                        </a:rPr>
                        <a:t>om</a:t>
                      </a:r>
                      <a:r>
                        <a:rPr sz="2000" spc="-10" dirty="0">
                          <a:latin typeface="Calibri"/>
                          <a:cs typeface="Calibri"/>
                        </a:rPr>
                        <a:t>ú</a:t>
                      </a:r>
                      <a:r>
                        <a:rPr sz="2000" dirty="0">
                          <a:latin typeface="Calibri"/>
                          <a:cs typeface="Calibri"/>
                        </a:rPr>
                        <a:t>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 txBox="1"/>
          <p:nvPr/>
        </p:nvSpPr>
        <p:spPr>
          <a:xfrm>
            <a:off x="2974594" y="5305501"/>
            <a:ext cx="586486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unidad, </a:t>
            </a:r>
            <a:r>
              <a:rPr sz="2000" spc="-5" dirty="0">
                <a:latin typeface="Calibri"/>
                <a:cs typeface="Calibri"/>
              </a:rPr>
              <a:t>comunidad </a:t>
            </a:r>
            <a:r>
              <a:rPr sz="2000" spc="-10" dirty="0">
                <a:latin typeface="Calibri"/>
                <a:cs typeface="Calibri"/>
              </a:rPr>
              <a:t>(diversa pero </a:t>
            </a:r>
            <a:r>
              <a:rPr sz="2000" dirty="0">
                <a:latin typeface="Calibri"/>
                <a:cs typeface="Calibri"/>
              </a:rPr>
              <a:t>unida) </a:t>
            </a:r>
            <a:r>
              <a:rPr sz="2000" spc="-15" dirty="0">
                <a:latin typeface="Calibri"/>
                <a:cs typeface="Calibri"/>
              </a:rPr>
              <a:t>hay </a:t>
            </a:r>
            <a:r>
              <a:rPr sz="2000" dirty="0">
                <a:latin typeface="Calibri"/>
                <a:cs typeface="Calibri"/>
              </a:rPr>
              <a:t>quien </a:t>
            </a:r>
            <a:r>
              <a:rPr sz="2000" spc="-15" dirty="0">
                <a:latin typeface="Calibri"/>
                <a:cs typeface="Calibri"/>
              </a:rPr>
              <a:t>invita 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15" dirty="0">
                <a:latin typeface="Calibri"/>
                <a:cs typeface="Calibri"/>
              </a:rPr>
              <a:t>hay </a:t>
            </a:r>
            <a:r>
              <a:rPr sz="2000" spc="-10" dirty="0">
                <a:latin typeface="Calibri"/>
                <a:cs typeface="Calibri"/>
              </a:rPr>
              <a:t>invitados; </a:t>
            </a:r>
            <a:r>
              <a:rPr sz="2000" spc="-5" dirty="0">
                <a:latin typeface="Calibri"/>
                <a:cs typeface="Calibri"/>
              </a:rPr>
              <a:t>unos </a:t>
            </a:r>
            <a:r>
              <a:rPr sz="2000" dirty="0">
                <a:latin typeface="Calibri"/>
                <a:cs typeface="Calibri"/>
              </a:rPr>
              <a:t>participan de </a:t>
            </a:r>
            <a:r>
              <a:rPr sz="2000" spc="-5" dirty="0">
                <a:latin typeface="Calibri"/>
                <a:cs typeface="Calibri"/>
              </a:rPr>
              <a:t>una </a:t>
            </a:r>
            <a:r>
              <a:rPr sz="2000" spc="-10" dirty="0">
                <a:latin typeface="Calibri"/>
                <a:cs typeface="Calibri"/>
              </a:rPr>
              <a:t>forma, otras </a:t>
            </a:r>
            <a:r>
              <a:rPr sz="2000" spc="5" dirty="0">
                <a:latin typeface="Calibri"/>
                <a:cs typeface="Calibri"/>
              </a:rPr>
              <a:t>de  </a:t>
            </a:r>
            <a:r>
              <a:rPr sz="2000" spc="-10" dirty="0">
                <a:latin typeface="Calibri"/>
                <a:cs typeface="Calibri"/>
              </a:rPr>
              <a:t>otra. </a:t>
            </a:r>
            <a:r>
              <a:rPr sz="2000" spc="-20" dirty="0">
                <a:latin typeface="Calibri"/>
                <a:cs typeface="Calibri"/>
              </a:rPr>
              <a:t>Pero </a:t>
            </a:r>
            <a:r>
              <a:rPr sz="2000" spc="-5" dirty="0">
                <a:latin typeface="Calibri"/>
                <a:cs typeface="Calibri"/>
              </a:rPr>
              <a:t>todos </a:t>
            </a:r>
            <a:r>
              <a:rPr sz="2000" spc="-10" dirty="0">
                <a:latin typeface="Calibri"/>
                <a:cs typeface="Calibri"/>
              </a:rPr>
              <a:t>sienten </a:t>
            </a:r>
            <a:r>
              <a:rPr sz="2000" spc="-5" dirty="0">
                <a:latin typeface="Calibri"/>
                <a:cs typeface="Calibri"/>
              </a:rPr>
              <a:t>la </a:t>
            </a:r>
            <a:r>
              <a:rPr sz="2000" dirty="0">
                <a:latin typeface="Calibri"/>
                <a:cs typeface="Calibri"/>
              </a:rPr>
              <a:t>acción </a:t>
            </a:r>
            <a:r>
              <a:rPr sz="2000" spc="-5" dirty="0">
                <a:latin typeface="Calibri"/>
                <a:cs typeface="Calibri"/>
              </a:rPr>
              <a:t>como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propia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031" y="245363"/>
            <a:ext cx="8631936" cy="890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35963" y="144779"/>
            <a:ext cx="6670548" cy="923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274637"/>
            <a:ext cx="8534400" cy="7921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34400" cy="79248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95"/>
              </a:spcBef>
            </a:pPr>
            <a:r>
              <a:rPr sz="4400" spc="-5" dirty="0">
                <a:solidFill>
                  <a:srgbClr val="FF0000"/>
                </a:solidFill>
              </a:rPr>
              <a:t>1.- </a:t>
            </a:r>
            <a:r>
              <a:rPr sz="4400" dirty="0">
                <a:solidFill>
                  <a:srgbClr val="FF0000"/>
                </a:solidFill>
              </a:rPr>
              <a:t>¿QUE </a:t>
            </a:r>
            <a:r>
              <a:rPr sz="4400" spc="-30" dirty="0">
                <a:solidFill>
                  <a:srgbClr val="FF0000"/>
                </a:solidFill>
              </a:rPr>
              <a:t>ES </a:t>
            </a:r>
            <a:r>
              <a:rPr sz="4400" dirty="0">
                <a:solidFill>
                  <a:srgbClr val="FF0000"/>
                </a:solidFill>
              </a:rPr>
              <a:t>LA</a:t>
            </a:r>
            <a:r>
              <a:rPr sz="4400" spc="5" dirty="0">
                <a:solidFill>
                  <a:srgbClr val="FF0000"/>
                </a:solidFill>
              </a:rPr>
              <a:t> </a:t>
            </a:r>
            <a:r>
              <a:rPr sz="4400" spc="-25" dirty="0">
                <a:solidFill>
                  <a:srgbClr val="FF0000"/>
                </a:solidFill>
              </a:rPr>
              <a:t>LITURGIA?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0" y="1209675"/>
            <a:ext cx="3810000" cy="5038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89375" y="1090929"/>
            <a:ext cx="4932045" cy="5146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18465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La palabra </a:t>
            </a: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Liturgia se deriva  </a:t>
            </a: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del</a:t>
            </a:r>
            <a:r>
              <a:rPr sz="2800" spc="-1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griego: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Leitón:</a:t>
            </a:r>
            <a:r>
              <a:rPr sz="2800" spc="-1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público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Ergón: obra,</a:t>
            </a: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ministerio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638175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Liturgia </a:t>
            </a: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significa: </a:t>
            </a:r>
            <a:r>
              <a:rPr sz="2800" spc="-5" dirty="0">
                <a:solidFill>
                  <a:srgbClr val="FF0000"/>
                </a:solidFill>
                <a:latin typeface="Arial"/>
                <a:cs typeface="Arial"/>
              </a:rPr>
              <a:t>ministerio  </a:t>
            </a:r>
            <a:r>
              <a:rPr sz="2800" dirty="0">
                <a:solidFill>
                  <a:srgbClr val="FF0000"/>
                </a:solidFill>
                <a:latin typeface="Arial"/>
                <a:cs typeface="Arial"/>
              </a:rPr>
              <a:t>público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Se </a:t>
            </a: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trata </a:t>
            </a: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del </a:t>
            </a: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culto </a:t>
            </a: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divino </a:t>
            </a: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que la  </a:t>
            </a: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Iglesia </a:t>
            </a: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ofrece oficialmente </a:t>
            </a: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a  Dios como </a:t>
            </a: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ministerio </a:t>
            </a: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o </a:t>
            </a:r>
            <a:r>
              <a:rPr sz="2800" dirty="0">
                <a:solidFill>
                  <a:srgbClr val="375F92"/>
                </a:solidFill>
                <a:latin typeface="Arial"/>
                <a:cs typeface="Arial"/>
              </a:rPr>
              <a:t>servicio  </a:t>
            </a:r>
            <a:r>
              <a:rPr sz="2800" spc="-5" dirty="0">
                <a:solidFill>
                  <a:srgbClr val="375F92"/>
                </a:solidFill>
                <a:latin typeface="Arial"/>
                <a:cs typeface="Arial"/>
              </a:rPr>
              <a:t>público.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199644"/>
            <a:ext cx="8174735" cy="3883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9768" y="175260"/>
            <a:ext cx="8282940" cy="3819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228600"/>
            <a:ext cx="8077200" cy="3785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33400" y="228600"/>
            <a:ext cx="8077200" cy="378587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29"/>
              </a:spcBef>
            </a:pPr>
            <a:r>
              <a:rPr sz="2000" b="1" spc="-10" dirty="0">
                <a:solidFill>
                  <a:srgbClr val="6600CC"/>
                </a:solidFill>
                <a:latin typeface="Calibri"/>
                <a:cs typeface="Calibri"/>
              </a:rPr>
              <a:t>RITO: </a:t>
            </a:r>
            <a:r>
              <a:rPr sz="2000" dirty="0">
                <a:latin typeface="Calibri"/>
                <a:cs typeface="Calibri"/>
              </a:rPr>
              <a:t>Una </a:t>
            </a:r>
            <a:r>
              <a:rPr sz="2000" spc="-10" dirty="0">
                <a:latin typeface="Calibri"/>
                <a:cs typeface="Calibri"/>
              </a:rPr>
              <a:t>práctica </a:t>
            </a:r>
            <a:r>
              <a:rPr sz="2000" spc="-5" dirty="0">
                <a:latin typeface="Calibri"/>
                <a:cs typeface="Calibri"/>
              </a:rPr>
              <a:t>social: saludos, </a:t>
            </a:r>
            <a:r>
              <a:rPr sz="2000" spc="-10" dirty="0">
                <a:latin typeface="Calibri"/>
                <a:cs typeface="Calibri"/>
              </a:rPr>
              <a:t>gestos, palabras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2000" b="1" spc="-10" dirty="0">
                <a:solidFill>
                  <a:srgbClr val="6600CC"/>
                </a:solidFill>
                <a:latin typeface="Calibri"/>
                <a:cs typeface="Calibri"/>
              </a:rPr>
              <a:t>VESTIDURAS: </a:t>
            </a:r>
            <a:r>
              <a:rPr sz="2000" spc="-5" dirty="0">
                <a:latin typeface="Calibri"/>
                <a:cs typeface="Calibri"/>
              </a:rPr>
              <a:t>regionales </a:t>
            </a:r>
            <a:r>
              <a:rPr sz="2000" dirty="0">
                <a:latin typeface="Calibri"/>
                <a:cs typeface="Calibri"/>
              </a:rPr>
              <a:t>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festivas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2000" b="1" spc="-15" dirty="0">
                <a:solidFill>
                  <a:srgbClr val="6600CC"/>
                </a:solidFill>
                <a:latin typeface="Calibri"/>
                <a:cs typeface="Calibri"/>
              </a:rPr>
              <a:t>PALABRAS: </a:t>
            </a:r>
            <a:r>
              <a:rPr sz="2000" spc="-5" dirty="0">
                <a:latin typeface="Calibri"/>
                <a:cs typeface="Calibri"/>
              </a:rPr>
              <a:t>saludos, </a:t>
            </a:r>
            <a:r>
              <a:rPr sz="2000" spc="-10" dirty="0">
                <a:latin typeface="Calibri"/>
                <a:cs typeface="Calibri"/>
              </a:rPr>
              <a:t>bienvenidas, </a:t>
            </a:r>
            <a:r>
              <a:rPr sz="2000" spc="-5" dirty="0">
                <a:latin typeface="Calibri"/>
                <a:cs typeface="Calibri"/>
              </a:rPr>
              <a:t>felicitaciones, brindis,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etc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2000" b="1" dirty="0">
                <a:solidFill>
                  <a:srgbClr val="6600CC"/>
                </a:solidFill>
                <a:latin typeface="Calibri"/>
                <a:cs typeface="Calibri"/>
              </a:rPr>
              <a:t>MUSICA Y </a:t>
            </a:r>
            <a:r>
              <a:rPr sz="2000" b="1" spc="-10" dirty="0">
                <a:solidFill>
                  <a:srgbClr val="6600CC"/>
                </a:solidFill>
                <a:latin typeface="Calibri"/>
                <a:cs typeface="Calibri"/>
              </a:rPr>
              <a:t>CANTOS: </a:t>
            </a:r>
            <a:r>
              <a:rPr sz="2000" dirty="0">
                <a:latin typeface="Calibri"/>
                <a:cs typeface="Calibri"/>
              </a:rPr>
              <a:t>no </a:t>
            </a:r>
            <a:r>
              <a:rPr sz="2000" spc="-5" dirty="0">
                <a:latin typeface="Calibri"/>
                <a:cs typeface="Calibri"/>
              </a:rPr>
              <a:t>deben </a:t>
            </a:r>
            <a:r>
              <a:rPr sz="2000" spc="-15" dirty="0">
                <a:latin typeface="Calibri"/>
                <a:cs typeface="Calibri"/>
              </a:rPr>
              <a:t>faltar </a:t>
            </a:r>
            <a:r>
              <a:rPr sz="2000" dirty="0">
                <a:latin typeface="Calibri"/>
                <a:cs typeface="Calibri"/>
              </a:rPr>
              <a:t>en una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fiesta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2000" b="1" spc="-15" dirty="0">
                <a:solidFill>
                  <a:srgbClr val="6600CC"/>
                </a:solidFill>
                <a:latin typeface="Calibri"/>
                <a:cs typeface="Calibri"/>
              </a:rPr>
              <a:t>COMIDA </a:t>
            </a:r>
            <a:r>
              <a:rPr sz="2000" b="1" dirty="0">
                <a:solidFill>
                  <a:srgbClr val="6600CC"/>
                </a:solidFill>
                <a:latin typeface="Calibri"/>
                <a:cs typeface="Calibri"/>
              </a:rPr>
              <a:t>Y </a:t>
            </a:r>
            <a:r>
              <a:rPr sz="2000" b="1" spc="-10" dirty="0">
                <a:solidFill>
                  <a:srgbClr val="6600CC"/>
                </a:solidFill>
                <a:latin typeface="Calibri"/>
                <a:cs typeface="Calibri"/>
              </a:rPr>
              <a:t>BEBIDA: </a:t>
            </a:r>
            <a:r>
              <a:rPr sz="2000" spc="-5" dirty="0">
                <a:latin typeface="Calibri"/>
                <a:cs typeface="Calibri"/>
              </a:rPr>
              <a:t>ellos </a:t>
            </a:r>
            <a:r>
              <a:rPr sz="2000" spc="-10" dirty="0">
                <a:latin typeface="Calibri"/>
                <a:cs typeface="Calibri"/>
              </a:rPr>
              <a:t>expresan </a:t>
            </a:r>
            <a:r>
              <a:rPr sz="2000" spc="-5" dirty="0">
                <a:latin typeface="Calibri"/>
                <a:cs typeface="Calibri"/>
              </a:rPr>
              <a:t>el motivo </a:t>
            </a:r>
            <a:r>
              <a:rPr sz="2000" dirty="0">
                <a:latin typeface="Calibri"/>
                <a:cs typeface="Calibri"/>
              </a:rPr>
              <a:t>de unidad y de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fiesta.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91440" marR="83185">
              <a:lnSpc>
                <a:spcPct val="100000"/>
              </a:lnSpc>
            </a:pPr>
            <a:r>
              <a:rPr sz="2000" b="1" spc="-10" dirty="0">
                <a:solidFill>
                  <a:srgbClr val="6600CC"/>
                </a:solidFill>
                <a:latin typeface="Calibri"/>
                <a:cs typeface="Calibri"/>
              </a:rPr>
              <a:t>COMPROMISO: </a:t>
            </a:r>
            <a:r>
              <a:rPr sz="2000" dirty="0">
                <a:latin typeface="Calibri"/>
                <a:cs typeface="Calibri"/>
              </a:rPr>
              <a:t>Es </a:t>
            </a:r>
            <a:r>
              <a:rPr sz="2000" spc="-5" dirty="0">
                <a:latin typeface="Calibri"/>
                <a:cs typeface="Calibri"/>
              </a:rPr>
              <a:t>una </a:t>
            </a:r>
            <a:r>
              <a:rPr sz="2000" spc="-10" dirty="0">
                <a:latin typeface="Calibri"/>
                <a:cs typeface="Calibri"/>
              </a:rPr>
              <a:t>obligación </a:t>
            </a:r>
            <a:r>
              <a:rPr sz="2000" spc="-5" dirty="0">
                <a:latin typeface="Calibri"/>
                <a:cs typeface="Calibri"/>
              </a:rPr>
              <a:t>que se </a:t>
            </a:r>
            <a:r>
              <a:rPr sz="2000" spc="-10" dirty="0">
                <a:latin typeface="Calibri"/>
                <a:cs typeface="Calibri"/>
              </a:rPr>
              <a:t>contrae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corresponder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los  </a:t>
            </a:r>
            <a:r>
              <a:rPr sz="2000" spc="-20" dirty="0">
                <a:latin typeface="Calibri"/>
                <a:cs typeface="Calibri"/>
              </a:rPr>
              <a:t>favores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5" dirty="0">
                <a:latin typeface="Calibri"/>
                <a:cs typeface="Calibri"/>
              </a:rPr>
              <a:t>atenciones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recibidas.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0" y="4349877"/>
            <a:ext cx="3169412" cy="21271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38600" y="4343362"/>
            <a:ext cx="1344422" cy="2091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38800" y="4343400"/>
            <a:ext cx="2971800" cy="2133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199644"/>
            <a:ext cx="84795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4736" y="114300"/>
            <a:ext cx="8033004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228574"/>
            <a:ext cx="83820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228574"/>
            <a:ext cx="83820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491490">
              <a:lnSpc>
                <a:spcPct val="100000"/>
              </a:lnSpc>
              <a:spcBef>
                <a:spcPts val="130"/>
              </a:spcBef>
            </a:pPr>
            <a:r>
              <a:rPr sz="3600" spc="-5" dirty="0">
                <a:solidFill>
                  <a:srgbClr val="FF0000"/>
                </a:solidFill>
              </a:rPr>
              <a:t>10.- </a:t>
            </a:r>
            <a:r>
              <a:rPr sz="3600" spc="-30" dirty="0">
                <a:solidFill>
                  <a:srgbClr val="FF0000"/>
                </a:solidFill>
              </a:rPr>
              <a:t>GESTOS </a:t>
            </a:r>
            <a:r>
              <a:rPr sz="3600" dirty="0">
                <a:solidFill>
                  <a:srgbClr val="FF0000"/>
                </a:solidFill>
              </a:rPr>
              <a:t>Y </a:t>
            </a:r>
            <a:r>
              <a:rPr sz="3600" spc="-5" dirty="0">
                <a:solidFill>
                  <a:srgbClr val="FF0000"/>
                </a:solidFill>
              </a:rPr>
              <a:t>POSTURAS</a:t>
            </a:r>
            <a:r>
              <a:rPr sz="3600" spc="5" dirty="0">
                <a:solidFill>
                  <a:srgbClr val="FF0000"/>
                </a:solidFill>
              </a:rPr>
              <a:t> </a:t>
            </a:r>
            <a:r>
              <a:rPr sz="3600" spc="-10" dirty="0">
                <a:solidFill>
                  <a:srgbClr val="FF0000"/>
                </a:solidFill>
              </a:rPr>
              <a:t>CORPORALES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5629275" y="1285875"/>
            <a:ext cx="3362325" cy="4810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2231" y="1266444"/>
            <a:ext cx="5279136" cy="1298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2608" y="1248155"/>
            <a:ext cx="5356860" cy="12527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1000" y="1295349"/>
            <a:ext cx="5181600" cy="12003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1000" y="1295349"/>
            <a:ext cx="5181600" cy="1200785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83820" algn="just">
              <a:lnSpc>
                <a:spcPct val="100000"/>
              </a:lnSpc>
              <a:spcBef>
                <a:spcPts val="240"/>
              </a:spcBef>
            </a:pPr>
            <a:r>
              <a:rPr sz="1800" spc="-2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nuestra </a:t>
            </a:r>
            <a:r>
              <a:rPr sz="1800" spc="-5" dirty="0">
                <a:latin typeface="Calibri"/>
                <a:cs typeface="Calibri"/>
              </a:rPr>
              <a:t>comunicación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5" dirty="0">
                <a:latin typeface="Calibri"/>
                <a:cs typeface="Calibri"/>
              </a:rPr>
              <a:t>Dios </a:t>
            </a:r>
            <a:r>
              <a:rPr sz="1800" dirty="0">
                <a:latin typeface="Calibri"/>
                <a:cs typeface="Calibri"/>
              </a:rPr>
              <a:t>sea  </a:t>
            </a:r>
            <a:r>
              <a:rPr sz="1800" spc="-10" dirty="0">
                <a:latin typeface="Calibri"/>
                <a:cs typeface="Calibri"/>
              </a:rPr>
              <a:t>auténtica </a:t>
            </a:r>
            <a:r>
              <a:rPr sz="1800" dirty="0">
                <a:latin typeface="Calibri"/>
                <a:cs typeface="Calibri"/>
              </a:rPr>
              <a:t>y plena, se </a:t>
            </a:r>
            <a:r>
              <a:rPr sz="1800" spc="-5" dirty="0">
                <a:latin typeface="Calibri"/>
                <a:cs typeface="Calibri"/>
              </a:rPr>
              <a:t>necesita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oremos </a:t>
            </a:r>
            <a:r>
              <a:rPr sz="1800" dirty="0">
                <a:latin typeface="Calibri"/>
                <a:cs typeface="Calibri"/>
              </a:rPr>
              <a:t>no </a:t>
            </a:r>
            <a:r>
              <a:rPr sz="1800" spc="-5" dirty="0">
                <a:latin typeface="Calibri"/>
                <a:cs typeface="Calibri"/>
              </a:rPr>
              <a:t>sólo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0" dirty="0">
                <a:latin typeface="Calibri"/>
                <a:cs typeface="Calibri"/>
              </a:rPr>
              <a:t>palabra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10" dirty="0">
                <a:latin typeface="Calibri"/>
                <a:cs typeface="Calibri"/>
              </a:rPr>
              <a:t>pensamiento, </a:t>
            </a:r>
            <a:r>
              <a:rPr sz="1800" spc="-5" dirty="0">
                <a:latin typeface="Calibri"/>
                <a:cs typeface="Calibri"/>
              </a:rPr>
              <a:t>sino también </a:t>
            </a:r>
            <a:r>
              <a:rPr sz="1800" spc="-10" dirty="0">
                <a:latin typeface="Calibri"/>
                <a:cs typeface="Calibri"/>
              </a:rPr>
              <a:t>con nuestro  cuerpo, </a:t>
            </a:r>
            <a:r>
              <a:rPr sz="1800" dirty="0">
                <a:latin typeface="Calibri"/>
                <a:cs typeface="Calibri"/>
              </a:rPr>
              <a:t>pues </a:t>
            </a:r>
            <a:r>
              <a:rPr sz="1800" spc="-5" dirty="0">
                <a:latin typeface="Calibri"/>
                <a:cs typeface="Calibri"/>
              </a:rPr>
              <a:t>lo </a:t>
            </a:r>
            <a:r>
              <a:rPr sz="1800" spc="-10" dirty="0">
                <a:latin typeface="Calibri"/>
                <a:cs typeface="Calibri"/>
              </a:rPr>
              <a:t>interior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refleja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lo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30" dirty="0">
                <a:latin typeface="Calibri"/>
                <a:cs typeface="Calibri"/>
              </a:rPr>
              <a:t>exterior.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2231" y="2942844"/>
            <a:ext cx="5279136" cy="1021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2608" y="2924555"/>
            <a:ext cx="5356860" cy="9784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1000" y="2971761"/>
            <a:ext cx="5181600" cy="923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81000" y="2971761"/>
            <a:ext cx="5181600" cy="923925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83820" algn="just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Son signo </a:t>
            </a:r>
            <a:r>
              <a:rPr sz="1800" spc="-10" dirty="0">
                <a:latin typeface="Calibri"/>
                <a:cs typeface="Calibri"/>
              </a:rPr>
              <a:t>comunitario, </a:t>
            </a:r>
            <a:r>
              <a:rPr sz="1800" dirty="0">
                <a:latin typeface="Calibri"/>
                <a:cs typeface="Calibri"/>
              </a:rPr>
              <a:t>pues </a:t>
            </a:r>
            <a:r>
              <a:rPr sz="1800" spc="-10" dirty="0">
                <a:latin typeface="Calibri"/>
                <a:cs typeface="Calibri"/>
              </a:rPr>
              <a:t>toda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asamblea se une  a una misma </a:t>
            </a:r>
            <a:r>
              <a:rPr sz="1800" spc="-10" dirty="0">
                <a:latin typeface="Calibri"/>
                <a:cs typeface="Calibri"/>
              </a:rPr>
              <a:t>postura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10" dirty="0">
                <a:latin typeface="Calibri"/>
                <a:cs typeface="Calibri"/>
              </a:rPr>
              <a:t>expresar </a:t>
            </a:r>
            <a:r>
              <a:rPr sz="1800" dirty="0">
                <a:latin typeface="Calibri"/>
                <a:cs typeface="Calibri"/>
              </a:rPr>
              <a:t>una misma  </a:t>
            </a:r>
            <a:r>
              <a:rPr sz="1800" spc="-5" dirty="0">
                <a:latin typeface="Calibri"/>
                <a:cs typeface="Calibri"/>
              </a:rPr>
              <a:t>actitud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oración.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56031" y="4314444"/>
            <a:ext cx="5431536" cy="18516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6408" y="4296155"/>
            <a:ext cx="5509260" cy="18013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" y="4343349"/>
            <a:ext cx="5334000" cy="175437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" y="4343349"/>
            <a:ext cx="5334000" cy="1754505"/>
          </a:xfrm>
          <a:custGeom>
            <a:avLst/>
            <a:gdLst/>
            <a:ahLst/>
            <a:cxnLst/>
            <a:rect l="l" t="t" r="r" b="b"/>
            <a:pathLst>
              <a:path w="5334000" h="1754504">
                <a:moveTo>
                  <a:pt x="0" y="1754378"/>
                </a:moveTo>
                <a:lnTo>
                  <a:pt x="5334000" y="1754378"/>
                </a:lnTo>
                <a:lnTo>
                  <a:pt x="5334000" y="0"/>
                </a:lnTo>
                <a:lnTo>
                  <a:pt x="0" y="0"/>
                </a:lnTo>
                <a:lnTo>
                  <a:pt x="0" y="1754378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96240" y="4362069"/>
            <a:ext cx="51644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uniformidad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posturas, </a:t>
            </a:r>
            <a:r>
              <a:rPr sz="1800" dirty="0">
                <a:latin typeface="Calibri"/>
                <a:cs typeface="Calibri"/>
              </a:rPr>
              <a:t>que debe ser  </a:t>
            </a:r>
            <a:r>
              <a:rPr sz="1800" spc="-5" dirty="0">
                <a:latin typeface="Calibri"/>
                <a:cs typeface="Calibri"/>
              </a:rPr>
              <a:t>observada por </a:t>
            </a:r>
            <a:r>
              <a:rPr sz="1800" spc="-10" dirty="0">
                <a:latin typeface="Calibri"/>
                <a:cs typeface="Calibri"/>
              </a:rPr>
              <a:t>todos </a:t>
            </a:r>
            <a:r>
              <a:rPr sz="1800" spc="-5" dirty="0">
                <a:latin typeface="Calibri"/>
                <a:cs typeface="Calibri"/>
              </a:rPr>
              <a:t>los participantes,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signo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unidad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miembros </a:t>
            </a:r>
            <a:r>
              <a:rPr sz="1800" dirty="0">
                <a:latin typeface="Calibri"/>
                <a:cs typeface="Calibri"/>
              </a:rPr>
              <a:t>de la </a:t>
            </a:r>
            <a:r>
              <a:rPr sz="1800" spc="-10" dirty="0">
                <a:latin typeface="Calibri"/>
                <a:cs typeface="Calibri"/>
              </a:rPr>
              <a:t>comunidad</a:t>
            </a:r>
            <a:r>
              <a:rPr sz="1800" spc="2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cristiana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6240" y="5185105"/>
            <a:ext cx="51650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360805" algn="l"/>
                <a:tab pos="1958339" algn="l"/>
                <a:tab pos="2302510" algn="l"/>
                <a:tab pos="3206750" algn="l"/>
                <a:tab pos="4142740" algn="l"/>
                <a:tab pos="5048250" algn="l"/>
              </a:tabLst>
            </a:pP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ong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30" dirty="0">
                <a:latin typeface="Calibri"/>
                <a:cs typeface="Calibri"/>
              </a:rPr>
              <a:t>g</a:t>
            </a:r>
            <a:r>
              <a:rPr sz="1800" dirty="0">
                <a:latin typeface="Calibri"/>
                <a:cs typeface="Calibri"/>
              </a:rPr>
              <a:t>ados	</a:t>
            </a:r>
            <a:r>
              <a:rPr sz="1800" spc="-5" dirty="0">
                <a:latin typeface="Calibri"/>
                <a:cs typeface="Calibri"/>
              </a:rPr>
              <a:t>pa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	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	</a:t>
            </a:r>
            <a:r>
              <a:rPr sz="1800" spc="-5" dirty="0">
                <a:latin typeface="Calibri"/>
                <a:cs typeface="Calibri"/>
              </a:rPr>
              <a:t>sa</a:t>
            </a:r>
            <a:r>
              <a:rPr sz="1800" spc="5" dirty="0">
                <a:latin typeface="Calibri"/>
                <a:cs typeface="Calibri"/>
              </a:rPr>
              <a:t>g</a:t>
            </a:r>
            <a:r>
              <a:rPr sz="1800" spc="-45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ada	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tu</a:t>
            </a:r>
            <a:r>
              <a:rPr sz="1800" spc="-35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gi</a:t>
            </a:r>
            <a:r>
              <a:rPr sz="1800" spc="10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;	</a:t>
            </a:r>
            <a:r>
              <a:rPr sz="1800" spc="-25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xp</a:t>
            </a:r>
            <a:r>
              <a:rPr sz="1800" spc="-2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esa	y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promueve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20266" y="5459679"/>
            <a:ext cx="39389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01625" algn="l"/>
                <a:tab pos="1308735" algn="l"/>
                <a:tab pos="1550035" algn="l"/>
                <a:tab pos="1950720" algn="l"/>
                <a:tab pos="3291840" algn="l"/>
                <a:tab pos="3663950" algn="l"/>
              </a:tabLst>
            </a:pP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	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10" dirty="0">
                <a:latin typeface="Calibri"/>
                <a:cs typeface="Calibri"/>
              </a:rPr>
              <a:t>n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5" dirty="0">
                <a:latin typeface="Calibri"/>
                <a:cs typeface="Calibri"/>
              </a:rPr>
              <a:t>nc</a:t>
            </a:r>
            <a:r>
              <a:rPr sz="1800" spc="-5" dirty="0">
                <a:latin typeface="Calibri"/>
                <a:cs typeface="Calibri"/>
              </a:rPr>
              <a:t>ió</a:t>
            </a:r>
            <a:r>
              <a:rPr sz="1800" dirty="0">
                <a:latin typeface="Calibri"/>
                <a:cs typeface="Calibri"/>
              </a:rPr>
              <a:t>n	y	l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s	</a:t>
            </a:r>
            <a:r>
              <a:rPr sz="1800" spc="-5" dirty="0">
                <a:latin typeface="Calibri"/>
                <a:cs typeface="Calibri"/>
              </a:rPr>
              <a:t>s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spc="-10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mie</a:t>
            </a:r>
            <a:r>
              <a:rPr sz="1800" spc="-10" dirty="0">
                <a:latin typeface="Calibri"/>
                <a:cs typeface="Calibri"/>
              </a:rPr>
              <a:t>n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s	de	</a:t>
            </a:r>
            <a:r>
              <a:rPr sz="1800" spc="-5" dirty="0">
                <a:latin typeface="Calibri"/>
                <a:cs typeface="Calibri"/>
              </a:rPr>
              <a:t>los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6240" y="5733999"/>
            <a:ext cx="1282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participantes.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219200"/>
            <a:ext cx="2534539" cy="388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3032" y="199644"/>
            <a:ext cx="6041136" cy="6438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37688" y="160018"/>
            <a:ext cx="6210300" cy="6697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71800" y="228574"/>
            <a:ext cx="5943600" cy="6340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1800" y="228574"/>
            <a:ext cx="5943600" cy="6340475"/>
          </a:xfrm>
          <a:custGeom>
            <a:avLst/>
            <a:gdLst/>
            <a:ahLst/>
            <a:cxnLst/>
            <a:rect l="l" t="t" r="r" b="b"/>
            <a:pathLst>
              <a:path w="5943600" h="6340475">
                <a:moveTo>
                  <a:pt x="0" y="6340221"/>
                </a:moveTo>
                <a:lnTo>
                  <a:pt x="5943600" y="6340221"/>
                </a:lnTo>
                <a:lnTo>
                  <a:pt x="5943600" y="0"/>
                </a:lnTo>
                <a:lnTo>
                  <a:pt x="0" y="0"/>
                </a:lnTo>
                <a:lnTo>
                  <a:pt x="0" y="6340221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51175" y="241808"/>
            <a:ext cx="578612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Los </a:t>
            </a:r>
            <a:r>
              <a:rPr sz="2400" b="0" spc="-10" dirty="0">
                <a:solidFill>
                  <a:srgbClr val="000000"/>
                </a:solidFill>
                <a:latin typeface="Calibri"/>
                <a:cs typeface="Calibri"/>
              </a:rPr>
              <a:t>primeros </a:t>
            </a: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cristianos </a:t>
            </a:r>
            <a:r>
              <a:rPr sz="2400" b="0" spc="-15" dirty="0">
                <a:solidFill>
                  <a:srgbClr val="000000"/>
                </a:solidFill>
                <a:latin typeface="Calibri"/>
                <a:cs typeface="Calibri"/>
              </a:rPr>
              <a:t>tomaron </a:t>
            </a:r>
            <a:r>
              <a:rPr sz="2400" b="0" spc="-20" dirty="0">
                <a:solidFill>
                  <a:srgbClr val="000000"/>
                </a:solidFill>
                <a:latin typeface="Calibri"/>
                <a:cs typeface="Calibri"/>
              </a:rPr>
              <a:t>esta </a:t>
            </a:r>
            <a:r>
              <a:rPr sz="2400" b="0" spc="-15" dirty="0">
                <a:solidFill>
                  <a:srgbClr val="000000"/>
                </a:solidFill>
                <a:latin typeface="Calibri"/>
                <a:cs typeface="Calibri"/>
              </a:rPr>
              <a:t>postura  </a:t>
            </a:r>
            <a:r>
              <a:rPr sz="2400" b="0" spc="-10" dirty="0">
                <a:solidFill>
                  <a:srgbClr val="000000"/>
                </a:solidFill>
                <a:latin typeface="Calibri"/>
                <a:cs typeface="Calibri"/>
              </a:rPr>
              <a:t>como </a:t>
            </a: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signo de unión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a la </a:t>
            </a:r>
            <a:r>
              <a:rPr sz="2400" b="0" spc="-10" dirty="0">
                <a:solidFill>
                  <a:srgbClr val="000000"/>
                </a:solidFill>
                <a:latin typeface="Calibri"/>
                <a:cs typeface="Calibri"/>
              </a:rPr>
              <a:t>Resurrección </a:t>
            </a: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de  </a:t>
            </a:r>
            <a:r>
              <a:rPr sz="2400" b="0" spc="-15" dirty="0">
                <a:solidFill>
                  <a:srgbClr val="000000"/>
                </a:solidFill>
                <a:latin typeface="Calibri"/>
                <a:cs typeface="Calibri"/>
              </a:rPr>
              <a:t>Jesucristo,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el </a:t>
            </a:r>
            <a:r>
              <a:rPr sz="2400" b="0" spc="-15" dirty="0">
                <a:solidFill>
                  <a:srgbClr val="000000"/>
                </a:solidFill>
                <a:latin typeface="Calibri"/>
                <a:cs typeface="Calibri"/>
              </a:rPr>
              <a:t>Cordero </a:t>
            </a:r>
            <a:r>
              <a:rPr sz="2400" b="0" spc="-10" dirty="0">
                <a:solidFill>
                  <a:srgbClr val="000000"/>
                </a:solidFill>
                <a:latin typeface="Calibri"/>
                <a:cs typeface="Calibri"/>
              </a:rPr>
              <a:t>degollado </a:t>
            </a: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que </a:t>
            </a:r>
            <a:r>
              <a:rPr sz="2400" b="0" spc="-15" dirty="0">
                <a:solidFill>
                  <a:srgbClr val="000000"/>
                </a:solidFill>
                <a:latin typeface="Calibri"/>
                <a:cs typeface="Calibri"/>
              </a:rPr>
              <a:t>está </a:t>
            </a: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de  pie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en el </a:t>
            </a:r>
            <a:r>
              <a:rPr sz="2400" b="0" spc="-10" dirty="0">
                <a:solidFill>
                  <a:srgbClr val="000000"/>
                </a:solidFill>
                <a:latin typeface="Calibri"/>
                <a:cs typeface="Calibri"/>
              </a:rPr>
              <a:t>trono </a:t>
            </a:r>
            <a:r>
              <a:rPr sz="2400" b="0" dirty="0">
                <a:solidFill>
                  <a:srgbClr val="000000"/>
                </a:solidFill>
                <a:latin typeface="Calibri"/>
                <a:cs typeface="Calibri"/>
              </a:rPr>
              <a:t>(Ap</a:t>
            </a:r>
            <a:r>
              <a:rPr sz="2400" b="0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0" spc="-5" dirty="0">
                <a:solidFill>
                  <a:srgbClr val="000000"/>
                </a:solidFill>
                <a:latin typeface="Calibri"/>
                <a:cs typeface="Calibri"/>
              </a:rPr>
              <a:t>5,6).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51175" y="1872741"/>
            <a:ext cx="5787390" cy="3485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  <a:tabLst>
                <a:tab pos="4813300" algn="l"/>
              </a:tabLst>
            </a:pPr>
            <a:r>
              <a:rPr sz="2400" spc="-30" dirty="0">
                <a:latin typeface="Calibri"/>
                <a:cs typeface="Calibri"/>
              </a:rPr>
              <a:t>También	</a:t>
            </a:r>
            <a:r>
              <a:rPr sz="2400" spc="-15" dirty="0">
                <a:latin typeface="Calibri"/>
                <a:cs typeface="Calibri"/>
              </a:rPr>
              <a:t>expresa</a:t>
            </a:r>
            <a:endParaRPr sz="2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400" spc="-20" dirty="0">
                <a:latin typeface="Calibri"/>
                <a:cs typeface="Calibri"/>
              </a:rPr>
              <a:t>respeto,  </a:t>
            </a:r>
            <a:r>
              <a:rPr sz="2400" spc="-5" dirty="0">
                <a:latin typeface="Calibri"/>
                <a:cs typeface="Calibri"/>
              </a:rPr>
              <a:t>disponibilidad, </a:t>
            </a:r>
            <a:r>
              <a:rPr sz="2400" spc="-10" dirty="0">
                <a:latin typeface="Calibri"/>
                <a:cs typeface="Calibri"/>
              </a:rPr>
              <a:t>atención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10" dirty="0">
                <a:latin typeface="Calibri"/>
                <a:cs typeface="Calibri"/>
              </a:rPr>
              <a:t>la</a:t>
            </a:r>
            <a:r>
              <a:rPr sz="2400" spc="2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dignidad</a:t>
            </a:r>
            <a:endParaRPr sz="2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de ser</a:t>
            </a:r>
            <a:r>
              <a:rPr sz="2400" spc="-10" dirty="0">
                <a:latin typeface="Calibri"/>
                <a:cs typeface="Calibri"/>
              </a:rPr>
              <a:t> libre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320"/>
              </a:spcBef>
            </a:pPr>
            <a:r>
              <a:rPr sz="2400" spc="-5" dirty="0">
                <a:latin typeface="Calibri"/>
                <a:cs typeface="Calibri"/>
              </a:rPr>
              <a:t>Los fieles </a:t>
            </a:r>
            <a:r>
              <a:rPr sz="2400" spc="-10" dirty="0">
                <a:latin typeface="Calibri"/>
                <a:cs typeface="Calibri"/>
              </a:rPr>
              <a:t>están </a:t>
            </a:r>
            <a:r>
              <a:rPr sz="2400" spc="-5" dirty="0">
                <a:latin typeface="Calibri"/>
                <a:cs typeface="Calibri"/>
              </a:rPr>
              <a:t>de pie desde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principio del  </a:t>
            </a:r>
            <a:r>
              <a:rPr sz="2400" spc="-15" dirty="0">
                <a:latin typeface="Calibri"/>
                <a:cs typeface="Calibri"/>
              </a:rPr>
              <a:t>canto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0" dirty="0">
                <a:latin typeface="Calibri"/>
                <a:cs typeface="Calibri"/>
              </a:rPr>
              <a:t>entrada,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95" dirty="0">
                <a:latin typeface="Calibri"/>
                <a:cs typeface="Calibri"/>
              </a:rPr>
              <a:t>Yo </a:t>
            </a:r>
            <a:r>
              <a:rPr sz="2400" spc="-15" dirty="0">
                <a:latin typeface="Calibri"/>
                <a:cs typeface="Calibri"/>
              </a:rPr>
              <a:t>Confieso, </a:t>
            </a:r>
            <a:r>
              <a:rPr sz="2400" spc="5" dirty="0">
                <a:latin typeface="Calibri"/>
                <a:cs typeface="Calibri"/>
              </a:rPr>
              <a:t>el  </a:t>
            </a:r>
            <a:r>
              <a:rPr sz="2400" spc="-5" dirty="0">
                <a:latin typeface="Calibri"/>
                <a:cs typeface="Calibri"/>
              </a:rPr>
              <a:t>Gloria, </a:t>
            </a:r>
            <a:r>
              <a:rPr sz="2400" spc="-15" dirty="0">
                <a:latin typeface="Calibri"/>
                <a:cs typeface="Calibri"/>
              </a:rPr>
              <a:t>hasta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0" dirty="0">
                <a:latin typeface="Calibri"/>
                <a:cs typeface="Calibri"/>
              </a:rPr>
              <a:t>oración colecta, </a:t>
            </a:r>
            <a:r>
              <a:rPr sz="2400" dirty="0">
                <a:latin typeface="Calibri"/>
                <a:cs typeface="Calibri"/>
              </a:rPr>
              <a:t>al </a:t>
            </a:r>
            <a:r>
              <a:rPr sz="2400" spc="-15" dirty="0">
                <a:latin typeface="Calibri"/>
                <a:cs typeface="Calibri"/>
              </a:rPr>
              <a:t>canto </a:t>
            </a:r>
            <a:r>
              <a:rPr sz="2400" spc="-5" dirty="0">
                <a:latin typeface="Calibri"/>
                <a:cs typeface="Calibri"/>
              </a:rPr>
              <a:t>del  Aleluya, </a:t>
            </a:r>
            <a:r>
              <a:rPr sz="2400" spc="-20" dirty="0">
                <a:latin typeface="Calibri"/>
                <a:cs typeface="Calibri"/>
              </a:rPr>
              <a:t>durante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0" dirty="0">
                <a:latin typeface="Calibri"/>
                <a:cs typeface="Calibri"/>
              </a:rPr>
              <a:t>proclamación </a:t>
            </a:r>
            <a:r>
              <a:rPr sz="2400" spc="-5" dirty="0">
                <a:latin typeface="Calibri"/>
                <a:cs typeface="Calibri"/>
              </a:rPr>
              <a:t>del  </a:t>
            </a:r>
            <a:r>
              <a:rPr sz="2400" spc="-20" dirty="0">
                <a:latin typeface="Calibri"/>
                <a:cs typeface="Calibri"/>
              </a:rPr>
              <a:t>Evangelio, </a:t>
            </a:r>
            <a:r>
              <a:rPr sz="2400" spc="-10" dirty="0">
                <a:latin typeface="Calibri"/>
                <a:cs typeface="Calibri"/>
              </a:rPr>
              <a:t>mientras </a:t>
            </a:r>
            <a:r>
              <a:rPr sz="2400" spc="-5" dirty="0">
                <a:latin typeface="Calibri"/>
                <a:cs typeface="Calibri"/>
              </a:rPr>
              <a:t>se hacen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5" dirty="0">
                <a:latin typeface="Calibri"/>
                <a:cs typeface="Calibri"/>
              </a:rPr>
              <a:t>profesión </a:t>
            </a:r>
            <a:r>
              <a:rPr sz="2400" spc="-5" dirty="0">
                <a:latin typeface="Calibri"/>
                <a:cs typeface="Calibri"/>
              </a:rPr>
              <a:t>de  </a:t>
            </a:r>
            <a:r>
              <a:rPr sz="2400" spc="-25" dirty="0">
                <a:latin typeface="Calibri"/>
                <a:cs typeface="Calibri"/>
              </a:rPr>
              <a:t>fe,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5" dirty="0">
                <a:latin typeface="Calibri"/>
                <a:cs typeface="Calibri"/>
              </a:rPr>
              <a:t>oración </a:t>
            </a:r>
            <a:r>
              <a:rPr sz="2400" spc="-10" dirty="0">
                <a:latin typeface="Calibri"/>
                <a:cs typeface="Calibri"/>
              </a:rPr>
              <a:t>universal, antes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2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oración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51175" y="5332882"/>
            <a:ext cx="27686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77265" algn="l"/>
                <a:tab pos="1584960" algn="l"/>
              </a:tabLst>
            </a:pPr>
            <a:r>
              <a:rPr sz="2400" spc="-15" dirty="0">
                <a:latin typeface="Calibri"/>
                <a:cs typeface="Calibri"/>
              </a:rPr>
              <a:t>sobre	</a:t>
            </a:r>
            <a:r>
              <a:rPr sz="2400" dirty="0">
                <a:latin typeface="Calibri"/>
                <a:cs typeface="Calibri"/>
              </a:rPr>
              <a:t>las	</a:t>
            </a:r>
            <a:r>
              <a:rPr sz="2400" spc="-10" dirty="0">
                <a:latin typeface="Calibri"/>
                <a:cs typeface="Calibri"/>
              </a:rPr>
              <a:t>ofrendas,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59677" y="5332882"/>
            <a:ext cx="7981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Sa</a:t>
            </a:r>
            <a:r>
              <a:rPr sz="2400" spc="-25" dirty="0">
                <a:latin typeface="Calibri"/>
                <a:cs typeface="Calibri"/>
              </a:rPr>
              <a:t>nt</a:t>
            </a:r>
            <a:r>
              <a:rPr sz="2400" spc="-6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03997" y="5332882"/>
            <a:ext cx="123063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6095" algn="l"/>
              </a:tabLst>
            </a:pPr>
            <a:r>
              <a:rPr sz="2400" dirty="0">
                <a:latin typeface="Calibri"/>
                <a:cs typeface="Calibri"/>
              </a:rPr>
              <a:t>el	</a:t>
            </a:r>
            <a:r>
              <a:rPr sz="2400" spc="-55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ad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47613" y="5332882"/>
            <a:ext cx="93154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el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415925" algn="l"/>
              </a:tabLst>
            </a:pPr>
            <a:r>
              <a:rPr sz="2400" dirty="0">
                <a:latin typeface="Calibri"/>
                <a:cs typeface="Calibri"/>
              </a:rPr>
              <a:t>la	</a:t>
            </a:r>
            <a:r>
              <a:rPr sz="2400" spc="-5" dirty="0">
                <a:latin typeface="Calibri"/>
                <a:cs typeface="Calibri"/>
              </a:rPr>
              <a:t>paz,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51175" y="5698947"/>
            <a:ext cx="35553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38885" algn="l"/>
                <a:tab pos="1259205" algn="l"/>
                <a:tab pos="1668780" algn="l"/>
                <a:tab pos="1777364" algn="l"/>
                <a:tab pos="2508885" algn="l"/>
                <a:tab pos="2616835" algn="l"/>
              </a:tabLst>
            </a:pPr>
            <a:r>
              <a:rPr sz="2400" spc="-15" dirty="0">
                <a:latin typeface="Calibri"/>
                <a:cs typeface="Calibri"/>
              </a:rPr>
              <a:t>Nuestro,		</a:t>
            </a:r>
            <a:r>
              <a:rPr sz="2400" dirty="0">
                <a:latin typeface="Calibri"/>
                <a:cs typeface="Calibri"/>
              </a:rPr>
              <a:t>el	</a:t>
            </a:r>
            <a:r>
              <a:rPr sz="2400" spc="-5" dirty="0">
                <a:latin typeface="Calibri"/>
                <a:cs typeface="Calibri"/>
              </a:rPr>
              <a:t>signo	de  Co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de</a:t>
            </a:r>
            <a:r>
              <a:rPr sz="2400" spc="-3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o	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e		</a:t>
            </a:r>
            <a:r>
              <a:rPr sz="2400" spc="-5" dirty="0">
                <a:latin typeface="Calibri"/>
                <a:cs typeface="Calibri"/>
              </a:rPr>
              <a:t>Dio</a:t>
            </a:r>
            <a:r>
              <a:rPr sz="2400" spc="-1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,		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ción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08089" y="6064707"/>
            <a:ext cx="1587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62380" algn="l"/>
              </a:tabLst>
            </a:pPr>
            <a:r>
              <a:rPr sz="2400" spc="-5" dirty="0">
                <a:latin typeface="Calibri"/>
                <a:cs typeface="Calibri"/>
              </a:rPr>
              <a:t>despu</a:t>
            </a:r>
            <a:r>
              <a:rPr sz="2400" dirty="0">
                <a:latin typeface="Calibri"/>
                <a:cs typeface="Calibri"/>
              </a:rPr>
              <a:t>és	</a:t>
            </a:r>
            <a:r>
              <a:rPr sz="2400" spc="-5" dirty="0">
                <a:latin typeface="Calibri"/>
                <a:cs typeface="Calibri"/>
              </a:rPr>
              <a:t>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41844" y="5698947"/>
            <a:ext cx="169481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100"/>
              </a:spcBef>
              <a:tabLst>
                <a:tab pos="410209" algn="l"/>
                <a:tab pos="1286510" algn="l"/>
              </a:tabLst>
            </a:pP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l	</a:t>
            </a: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nt</a:t>
            </a:r>
            <a:r>
              <a:rPr sz="2400" dirty="0">
                <a:latin typeface="Calibri"/>
                <a:cs typeface="Calibri"/>
              </a:rPr>
              <a:t>o	</a:t>
            </a:r>
            <a:r>
              <a:rPr sz="2400" spc="-5" dirty="0">
                <a:latin typeface="Calibri"/>
                <a:cs typeface="Calibri"/>
              </a:rPr>
              <a:t>del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400" spc="-15" dirty="0">
                <a:latin typeface="Calibri"/>
                <a:cs typeface="Calibri"/>
              </a:rPr>
              <a:t>la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51175" y="6430467"/>
            <a:ext cx="37312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comunión </a:t>
            </a:r>
            <a:r>
              <a:rPr sz="2400" dirty="0">
                <a:latin typeface="Calibri"/>
                <a:cs typeface="Calibri"/>
              </a:rPr>
              <a:t>y la </a:t>
            </a:r>
            <a:r>
              <a:rPr sz="2400" spc="-5" dirty="0">
                <a:latin typeface="Calibri"/>
                <a:cs typeface="Calibri"/>
              </a:rPr>
              <a:t>bendición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final.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79831" y="352043"/>
            <a:ext cx="2612136" cy="8061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0811" y="251459"/>
            <a:ext cx="2282952" cy="8473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8600" y="381012"/>
            <a:ext cx="2514600" cy="7078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28600" y="381012"/>
            <a:ext cx="2514600" cy="708025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520065">
              <a:lnSpc>
                <a:spcPct val="100000"/>
              </a:lnSpc>
              <a:spcBef>
                <a:spcPts val="105"/>
              </a:spcBef>
            </a:pPr>
            <a:r>
              <a:rPr sz="4000" b="1" spc="-5" dirty="0">
                <a:solidFill>
                  <a:srgbClr val="6600CC"/>
                </a:solidFill>
                <a:latin typeface="Calibri"/>
                <a:cs typeface="Calibri"/>
              </a:rPr>
              <a:t>DE</a:t>
            </a:r>
            <a:r>
              <a:rPr sz="4000" b="1" spc="-25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6600CC"/>
                </a:solidFill>
                <a:latin typeface="Calibri"/>
                <a:cs typeface="Calibri"/>
              </a:rPr>
              <a:t>PIE: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524000"/>
            <a:ext cx="2877820" cy="426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8431" y="352043"/>
            <a:ext cx="8098535" cy="806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18460" y="251459"/>
            <a:ext cx="3076956" cy="847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381012"/>
            <a:ext cx="8001000" cy="7078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381012"/>
            <a:ext cx="8001000" cy="708025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SENTADOS:</a:t>
            </a:r>
          </a:p>
        </p:txBody>
      </p:sp>
      <p:sp>
        <p:nvSpPr>
          <p:cNvPr id="7" name="object 7"/>
          <p:cNvSpPr/>
          <p:nvPr/>
        </p:nvSpPr>
        <p:spPr>
          <a:xfrm>
            <a:off x="3532632" y="1266444"/>
            <a:ext cx="4974336" cy="49301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16808" y="1211580"/>
            <a:ext cx="5204460" cy="48859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1400" y="1295400"/>
            <a:ext cx="4876800" cy="48320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1400" y="1295400"/>
            <a:ext cx="4876800" cy="4832350"/>
          </a:xfrm>
          <a:custGeom>
            <a:avLst/>
            <a:gdLst/>
            <a:ahLst/>
            <a:cxnLst/>
            <a:rect l="l" t="t" r="r" b="b"/>
            <a:pathLst>
              <a:path w="4876800" h="4832350">
                <a:moveTo>
                  <a:pt x="0" y="4832096"/>
                </a:moveTo>
                <a:lnTo>
                  <a:pt x="4876800" y="4832096"/>
                </a:lnTo>
                <a:lnTo>
                  <a:pt x="4876800" y="0"/>
                </a:lnTo>
                <a:lnTo>
                  <a:pt x="0" y="0"/>
                </a:lnTo>
                <a:lnTo>
                  <a:pt x="0" y="4832096"/>
                </a:lnTo>
                <a:close/>
              </a:path>
            </a:pathLst>
          </a:custGeom>
          <a:ln w="12699">
            <a:solidFill>
              <a:srgbClr val="BD4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408926" y="1305813"/>
            <a:ext cx="97155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01015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del  </a:t>
            </a:r>
            <a:r>
              <a:rPr sz="2800" spc="-25" dirty="0">
                <a:latin typeface="Calibri"/>
                <a:cs typeface="Calibri"/>
              </a:rPr>
              <a:t>a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35" dirty="0">
                <a:latin typeface="Calibri"/>
                <a:cs typeface="Calibri"/>
              </a:rPr>
              <a:t>nt</a:t>
            </a:r>
            <a:r>
              <a:rPr sz="2800" spc="-5" dirty="0">
                <a:latin typeface="Calibri"/>
                <a:cs typeface="Calibri"/>
              </a:rPr>
              <a:t>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00269" y="1305813"/>
            <a:ext cx="220980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marR="5080" indent="-146685">
              <a:lnSpc>
                <a:spcPct val="100000"/>
              </a:lnSpc>
              <a:spcBef>
                <a:spcPts val="95"/>
              </a:spcBef>
              <a:tabLst>
                <a:tab pos="1017905" algn="l"/>
                <a:tab pos="1185545" algn="l"/>
              </a:tabLst>
            </a:pPr>
            <a:r>
              <a:rPr sz="2800" spc="-10" dirty="0">
                <a:latin typeface="Calibri"/>
                <a:cs typeface="Calibri"/>
              </a:rPr>
              <a:t>de</a:t>
            </a:r>
            <a:r>
              <a:rPr sz="2800" spc="-5" dirty="0">
                <a:latin typeface="Calibri"/>
                <a:cs typeface="Calibri"/>
              </a:rPr>
              <a:t>l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alumn</a:t>
            </a:r>
            <a:r>
              <a:rPr sz="2800" spc="-5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,  </a:t>
            </a:r>
            <a:r>
              <a:rPr sz="2800" spc="-10" dirty="0">
                <a:latin typeface="Calibri"/>
                <a:cs typeface="Calibri"/>
              </a:rPr>
              <a:t>que		</a:t>
            </a:r>
            <a:r>
              <a:rPr sz="2800" spc="-25" dirty="0">
                <a:latin typeface="Calibri"/>
                <a:cs typeface="Calibri"/>
              </a:rPr>
              <a:t>está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558165" algn="l"/>
              </a:tabLst>
            </a:pPr>
            <a:r>
              <a:rPr sz="2800" spc="-5" dirty="0">
                <a:latin typeface="Calibri"/>
                <a:cs typeface="Calibri"/>
              </a:rPr>
              <a:t>a	</a:t>
            </a:r>
            <a:r>
              <a:rPr sz="2800" spc="-15" dirty="0">
                <a:latin typeface="Calibri"/>
                <a:cs typeface="Calibri"/>
              </a:rPr>
              <a:t>la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72225" y="2159330"/>
            <a:ext cx="20072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48765" algn="l"/>
              </a:tabLst>
            </a:pPr>
            <a:r>
              <a:rPr sz="2800" spc="-5" dirty="0">
                <a:latin typeface="Calibri"/>
                <a:cs typeface="Calibri"/>
              </a:rPr>
              <a:t>escu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10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del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60775" y="1305813"/>
            <a:ext cx="130619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Actitud  </a:t>
            </a:r>
            <a:r>
              <a:rPr sz="2800" spc="-10" dirty="0">
                <a:latin typeface="Calibri"/>
                <a:cs typeface="Calibri"/>
              </a:rPr>
              <a:t>disc</a:t>
            </a:r>
            <a:r>
              <a:rPr sz="2800" dirty="0">
                <a:latin typeface="Calibri"/>
                <a:cs typeface="Calibri"/>
              </a:rPr>
              <a:t>í</a:t>
            </a:r>
            <a:r>
              <a:rPr sz="2800" spc="-10" dirty="0">
                <a:latin typeface="Calibri"/>
                <a:cs typeface="Calibri"/>
              </a:rPr>
              <a:t>pulo  siempre  </a:t>
            </a:r>
            <a:r>
              <a:rPr sz="2800" spc="-5" dirty="0">
                <a:latin typeface="Calibri"/>
                <a:cs typeface="Calibri"/>
              </a:rPr>
              <a:t>mae</a:t>
            </a:r>
            <a:r>
              <a:rPr sz="2800" spc="-4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t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60775" y="3013074"/>
            <a:ext cx="4719320" cy="3012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645" algn="just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Estamos sentados mientras </a:t>
            </a:r>
            <a:r>
              <a:rPr sz="2800" spc="-10" dirty="0">
                <a:latin typeface="Calibri"/>
                <a:cs typeface="Calibri"/>
              </a:rPr>
              <a:t>se  </a:t>
            </a:r>
            <a:r>
              <a:rPr sz="2800" spc="-15" dirty="0">
                <a:latin typeface="Calibri"/>
                <a:cs typeface="Calibri"/>
              </a:rPr>
              <a:t>proclaman </a:t>
            </a:r>
            <a:r>
              <a:rPr sz="2800" spc="-5" dirty="0">
                <a:latin typeface="Calibri"/>
                <a:cs typeface="Calibri"/>
              </a:rPr>
              <a:t>las </a:t>
            </a:r>
            <a:r>
              <a:rPr sz="2800" spc="-10" dirty="0">
                <a:latin typeface="Calibri"/>
                <a:cs typeface="Calibri"/>
              </a:rPr>
              <a:t>lecturas </a:t>
            </a:r>
            <a:r>
              <a:rPr sz="2800" spc="-15" dirty="0">
                <a:latin typeface="Calibri"/>
                <a:cs typeface="Calibri"/>
              </a:rPr>
              <a:t>antes </a:t>
            </a:r>
            <a:r>
              <a:rPr sz="2800" spc="-10" dirty="0">
                <a:latin typeface="Calibri"/>
                <a:cs typeface="Calibri"/>
              </a:rPr>
              <a:t>del  </a:t>
            </a:r>
            <a:r>
              <a:rPr sz="2800" spc="-20" dirty="0">
                <a:latin typeface="Calibri"/>
                <a:cs typeface="Calibri"/>
              </a:rPr>
              <a:t>Evangelio </a:t>
            </a:r>
            <a:r>
              <a:rPr sz="2800" spc="-5" dirty="0">
                <a:latin typeface="Calibri"/>
                <a:cs typeface="Calibri"/>
              </a:rPr>
              <a:t>y el </a:t>
            </a:r>
            <a:r>
              <a:rPr sz="2800" spc="-15" dirty="0">
                <a:latin typeface="Calibri"/>
                <a:cs typeface="Calibri"/>
              </a:rPr>
              <a:t>salmo, </a:t>
            </a:r>
            <a:r>
              <a:rPr sz="2800" spc="-20" dirty="0">
                <a:latin typeface="Calibri"/>
                <a:cs typeface="Calibri"/>
              </a:rPr>
              <a:t>durante </a:t>
            </a:r>
            <a:r>
              <a:rPr sz="2800" spc="-15" dirty="0">
                <a:latin typeface="Calibri"/>
                <a:cs typeface="Calibri"/>
              </a:rPr>
              <a:t>la </a:t>
            </a:r>
            <a:r>
              <a:rPr sz="2800" spc="6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homilía </a:t>
            </a:r>
            <a:r>
              <a:rPr sz="2800" spc="-5" dirty="0">
                <a:latin typeface="Calibri"/>
                <a:cs typeface="Calibri"/>
              </a:rPr>
              <a:t>y </a:t>
            </a:r>
            <a:r>
              <a:rPr sz="2800" spc="-15" dirty="0">
                <a:latin typeface="Calibri"/>
                <a:cs typeface="Calibri"/>
              </a:rPr>
              <a:t>mientras </a:t>
            </a:r>
            <a:r>
              <a:rPr sz="2800" spc="-5" dirty="0">
                <a:latin typeface="Calibri"/>
                <a:cs typeface="Calibri"/>
              </a:rPr>
              <a:t>se </a:t>
            </a:r>
            <a:r>
              <a:rPr sz="2800" spc="-10" dirty="0">
                <a:latin typeface="Calibri"/>
                <a:cs typeface="Calibri"/>
              </a:rPr>
              <a:t>hace </a:t>
            </a:r>
            <a:r>
              <a:rPr sz="2800" spc="-15" dirty="0">
                <a:latin typeface="Calibri"/>
                <a:cs typeface="Calibri"/>
              </a:rPr>
              <a:t>la  </a:t>
            </a:r>
            <a:r>
              <a:rPr sz="2800" spc="-10" dirty="0">
                <a:latin typeface="Calibri"/>
                <a:cs typeface="Calibri"/>
              </a:rPr>
              <a:t>procesión, la </a:t>
            </a:r>
            <a:r>
              <a:rPr sz="2800" spc="-15" dirty="0">
                <a:latin typeface="Calibri"/>
                <a:cs typeface="Calibri"/>
              </a:rPr>
              <a:t>preparación </a:t>
            </a:r>
            <a:r>
              <a:rPr sz="2800" spc="-5" dirty="0">
                <a:latin typeface="Calibri"/>
                <a:cs typeface="Calibri"/>
              </a:rPr>
              <a:t>de los  dones, y después </a:t>
            </a:r>
            <a:r>
              <a:rPr sz="2800" spc="-10" dirty="0">
                <a:latin typeface="Calibri"/>
                <a:cs typeface="Calibri"/>
              </a:rPr>
              <a:t>de </a:t>
            </a:r>
            <a:r>
              <a:rPr sz="2800" spc="-15" dirty="0">
                <a:latin typeface="Calibri"/>
                <a:cs typeface="Calibri"/>
              </a:rPr>
              <a:t>la  comunión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53000" y="1142961"/>
            <a:ext cx="3276600" cy="4963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3231" y="275843"/>
            <a:ext cx="7565135" cy="8061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08148" y="175260"/>
            <a:ext cx="3685032" cy="847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0" y="304812"/>
            <a:ext cx="7467600" cy="7078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2000" y="304812"/>
            <a:ext cx="7467600" cy="708025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DE</a:t>
            </a:r>
            <a:r>
              <a:rPr spc="-10" dirty="0"/>
              <a:t> </a:t>
            </a:r>
            <a:r>
              <a:rPr spc="-15" dirty="0"/>
              <a:t>RODILLAS:</a:t>
            </a:r>
          </a:p>
        </p:txBody>
      </p:sp>
      <p:sp>
        <p:nvSpPr>
          <p:cNvPr id="7" name="object 7"/>
          <p:cNvSpPr/>
          <p:nvPr/>
        </p:nvSpPr>
        <p:spPr>
          <a:xfrm>
            <a:off x="637031" y="1190244"/>
            <a:ext cx="3907536" cy="4715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1208" y="1135380"/>
            <a:ext cx="4137660" cy="4672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5800" y="1219149"/>
            <a:ext cx="3810000" cy="46167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5800" y="1219149"/>
            <a:ext cx="3810000" cy="4617085"/>
          </a:xfrm>
          <a:custGeom>
            <a:avLst/>
            <a:gdLst/>
            <a:ahLst/>
            <a:cxnLst/>
            <a:rect l="l" t="t" r="r" b="b"/>
            <a:pathLst>
              <a:path w="3810000" h="4617085">
                <a:moveTo>
                  <a:pt x="0" y="4616704"/>
                </a:moveTo>
                <a:lnTo>
                  <a:pt x="3810000" y="4616704"/>
                </a:lnTo>
                <a:lnTo>
                  <a:pt x="3810000" y="0"/>
                </a:lnTo>
                <a:lnTo>
                  <a:pt x="0" y="0"/>
                </a:lnTo>
                <a:lnTo>
                  <a:pt x="0" y="4616704"/>
                </a:lnTo>
                <a:close/>
              </a:path>
            </a:pathLst>
          </a:custGeom>
          <a:ln w="12700">
            <a:solidFill>
              <a:srgbClr val="46AA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7240" y="1229613"/>
            <a:ext cx="151447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95"/>
              </a:spcBef>
              <a:tabLst>
                <a:tab pos="1019175" algn="l"/>
              </a:tabLst>
            </a:pPr>
            <a:r>
              <a:rPr sz="2800" spc="-10" dirty="0">
                <a:latin typeface="Calibri"/>
                <a:cs typeface="Calibri"/>
              </a:rPr>
              <a:t>Acto	de  pequ</a:t>
            </a:r>
            <a:r>
              <a:rPr sz="2800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ñ</a:t>
            </a:r>
            <a:r>
              <a:rPr sz="2800" spc="-35" dirty="0">
                <a:latin typeface="Calibri"/>
                <a:cs typeface="Calibri"/>
              </a:rPr>
              <a:t>e</a:t>
            </a:r>
            <a:r>
              <a:rPr sz="2800" spc="-10" dirty="0">
                <a:latin typeface="Calibri"/>
                <a:cs typeface="Calibri"/>
              </a:rPr>
              <a:t>z,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17901" y="1229613"/>
            <a:ext cx="1898014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50" marR="5080" indent="-260985">
              <a:lnSpc>
                <a:spcPct val="100000"/>
              </a:lnSpc>
              <a:spcBef>
                <a:spcPts val="95"/>
              </a:spcBef>
              <a:tabLst>
                <a:tab pos="1520825" algn="l"/>
                <a:tab pos="1723389" algn="l"/>
              </a:tabLst>
            </a:pPr>
            <a:r>
              <a:rPr sz="2800" spc="-10" dirty="0">
                <a:latin typeface="Calibri"/>
                <a:cs typeface="Calibri"/>
              </a:rPr>
              <a:t>h</a:t>
            </a:r>
            <a:r>
              <a:rPr sz="2800" spc="5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mildad</a:t>
            </a:r>
            <a:r>
              <a:rPr sz="2800" dirty="0">
                <a:latin typeface="Calibri"/>
                <a:cs typeface="Calibri"/>
              </a:rPr>
              <a:t>		</a:t>
            </a:r>
            <a:r>
              <a:rPr sz="2800" spc="-5" dirty="0">
                <a:latin typeface="Calibri"/>
                <a:cs typeface="Calibri"/>
              </a:rPr>
              <a:t>y  </a:t>
            </a:r>
            <a:r>
              <a:rPr sz="2800" spc="-10" dirty="0">
                <a:latin typeface="Calibri"/>
                <a:cs typeface="Calibri"/>
              </a:rPr>
              <a:t>sig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de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77240" y="2083130"/>
            <a:ext cx="3639820" cy="3653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620" algn="just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adoración, suplicamos </a:t>
            </a:r>
            <a:r>
              <a:rPr sz="2800" spc="-5" dirty="0">
                <a:latin typeface="Calibri"/>
                <a:cs typeface="Calibri"/>
              </a:rPr>
              <a:t>y  </a:t>
            </a:r>
            <a:r>
              <a:rPr sz="2800" spc="-10" dirty="0">
                <a:latin typeface="Calibri"/>
                <a:cs typeface="Calibri"/>
              </a:rPr>
              <a:t>pedimos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perdón</a:t>
            </a:r>
            <a:endParaRPr sz="2800">
              <a:latin typeface="Calibri"/>
              <a:cs typeface="Calibri"/>
            </a:endParaRPr>
          </a:p>
          <a:p>
            <a:pPr marR="5080" algn="just">
              <a:lnSpc>
                <a:spcPct val="100000"/>
              </a:lnSpc>
              <a:spcBef>
                <a:spcPts val="1680"/>
              </a:spcBef>
            </a:pPr>
            <a:r>
              <a:rPr sz="2800" spc="-5" dirty="0">
                <a:latin typeface="Calibri"/>
                <a:cs typeface="Calibri"/>
              </a:rPr>
              <a:t>Al </a:t>
            </a:r>
            <a:r>
              <a:rPr sz="2800" spc="-20" dirty="0">
                <a:latin typeface="Calibri"/>
                <a:cs typeface="Calibri"/>
              </a:rPr>
              <a:t>entrar </a:t>
            </a:r>
            <a:r>
              <a:rPr sz="2800" spc="-5" dirty="0">
                <a:latin typeface="Calibri"/>
                <a:cs typeface="Calibri"/>
              </a:rPr>
              <a:t>al </a:t>
            </a:r>
            <a:r>
              <a:rPr sz="2800" spc="-10" dirty="0">
                <a:latin typeface="Calibri"/>
                <a:cs typeface="Calibri"/>
              </a:rPr>
              <a:t>templo  </a:t>
            </a:r>
            <a:r>
              <a:rPr sz="2800" spc="-5" dirty="0">
                <a:latin typeface="Calibri"/>
                <a:cs typeface="Calibri"/>
              </a:rPr>
              <a:t>saludamos al Señor </a:t>
            </a:r>
            <a:r>
              <a:rPr sz="2800" spc="-15" dirty="0">
                <a:latin typeface="Calibri"/>
                <a:cs typeface="Calibri"/>
              </a:rPr>
              <a:t>con  </a:t>
            </a:r>
            <a:r>
              <a:rPr sz="2800" spc="-10" dirty="0">
                <a:latin typeface="Calibri"/>
                <a:cs typeface="Calibri"/>
              </a:rPr>
              <a:t>una genuflexión, </a:t>
            </a:r>
            <a:r>
              <a:rPr sz="2800" dirty="0">
                <a:latin typeface="Calibri"/>
                <a:cs typeface="Calibri"/>
              </a:rPr>
              <a:t>en </a:t>
            </a:r>
            <a:r>
              <a:rPr sz="2800" spc="-15" dirty="0">
                <a:latin typeface="Calibri"/>
                <a:cs typeface="Calibri"/>
              </a:rPr>
              <a:t>la  consagración estamos </a:t>
            </a:r>
            <a:r>
              <a:rPr sz="2800" spc="-10" dirty="0">
                <a:latin typeface="Calibri"/>
                <a:cs typeface="Calibri"/>
              </a:rPr>
              <a:t>de  </a:t>
            </a:r>
            <a:r>
              <a:rPr sz="2800" spc="-15" dirty="0">
                <a:latin typeface="Calibri"/>
                <a:cs typeface="Calibri"/>
              </a:rPr>
              <a:t>rodillas </a:t>
            </a:r>
            <a:r>
              <a:rPr sz="2800" dirty="0">
                <a:latin typeface="Calibri"/>
                <a:cs typeface="Calibri"/>
              </a:rPr>
              <a:t>en </a:t>
            </a:r>
            <a:r>
              <a:rPr sz="2800" spc="-10" dirty="0">
                <a:latin typeface="Calibri"/>
                <a:cs typeface="Calibri"/>
              </a:rPr>
              <a:t>una profunda  adoración.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57800" y="914400"/>
            <a:ext cx="2819400" cy="26179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1765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POSTURA </a:t>
            </a:r>
            <a:r>
              <a:rPr spc="-5" dirty="0"/>
              <a:t>DE </a:t>
            </a:r>
            <a:r>
              <a:rPr spc="-15" dirty="0"/>
              <a:t>BRAZOS </a:t>
            </a:r>
            <a:r>
              <a:rPr spc="-5" dirty="0"/>
              <a:t>Y</a:t>
            </a:r>
            <a:r>
              <a:rPr spc="-45" dirty="0"/>
              <a:t> </a:t>
            </a:r>
            <a:r>
              <a:rPr spc="-10" dirty="0"/>
              <a:t>MANOS:</a:t>
            </a:r>
          </a:p>
        </p:txBody>
      </p:sp>
      <p:sp>
        <p:nvSpPr>
          <p:cNvPr id="4" name="object 4"/>
          <p:cNvSpPr/>
          <p:nvPr/>
        </p:nvSpPr>
        <p:spPr>
          <a:xfrm>
            <a:off x="332231" y="885444"/>
            <a:ext cx="4288536" cy="5730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2608" y="867155"/>
            <a:ext cx="4366260" cy="5641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000" y="914387"/>
            <a:ext cx="4191000" cy="5632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0" y="914387"/>
            <a:ext cx="4191000" cy="5632450"/>
          </a:xfrm>
          <a:custGeom>
            <a:avLst/>
            <a:gdLst/>
            <a:ahLst/>
            <a:cxnLst/>
            <a:rect l="l" t="t" r="r" b="b"/>
            <a:pathLst>
              <a:path w="4191000" h="5632450">
                <a:moveTo>
                  <a:pt x="0" y="5632323"/>
                </a:moveTo>
                <a:lnTo>
                  <a:pt x="4191000" y="5632323"/>
                </a:lnTo>
                <a:lnTo>
                  <a:pt x="4191000" y="0"/>
                </a:lnTo>
                <a:lnTo>
                  <a:pt x="0" y="0"/>
                </a:lnTo>
                <a:lnTo>
                  <a:pt x="0" y="5632323"/>
                </a:lnTo>
                <a:close/>
              </a:path>
            </a:pathLst>
          </a:custGeom>
          <a:ln w="12700">
            <a:solidFill>
              <a:srgbClr val="BD4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59740" y="932434"/>
            <a:ext cx="4034154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5" dirty="0">
                <a:latin typeface="Calibri"/>
                <a:cs typeface="Calibri"/>
              </a:rPr>
              <a:t>brazos </a:t>
            </a:r>
            <a:r>
              <a:rPr sz="1800" spc="-10" dirty="0">
                <a:latin typeface="Calibri"/>
                <a:cs typeface="Calibri"/>
              </a:rPr>
              <a:t>extendidos </a:t>
            </a:r>
            <a:r>
              <a:rPr sz="1800" spc="-5" dirty="0">
                <a:latin typeface="Calibri"/>
                <a:cs typeface="Calibri"/>
              </a:rPr>
              <a:t>son: Actitud </a:t>
            </a:r>
            <a:r>
              <a:rPr sz="1800" dirty="0">
                <a:latin typeface="Calibri"/>
                <a:cs typeface="Calibri"/>
              </a:rPr>
              <a:t>del  </a:t>
            </a:r>
            <a:r>
              <a:rPr sz="1800" spc="-15" dirty="0">
                <a:latin typeface="Calibri"/>
                <a:cs typeface="Calibri"/>
              </a:rPr>
              <a:t>orante,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5" dirty="0">
                <a:latin typeface="Calibri"/>
                <a:cs typeface="Calibri"/>
              </a:rPr>
              <a:t>acto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35" dirty="0">
                <a:latin typeface="Calibri"/>
                <a:cs typeface="Calibri"/>
              </a:rPr>
              <a:t>amor, </a:t>
            </a:r>
            <a:r>
              <a:rPr sz="1800" spc="5" dirty="0">
                <a:latin typeface="Calibri"/>
                <a:cs typeface="Calibri"/>
              </a:rPr>
              <a:t>un </a:t>
            </a:r>
            <a:r>
              <a:rPr sz="1800" spc="-10" dirty="0">
                <a:latin typeface="Calibri"/>
                <a:cs typeface="Calibri"/>
              </a:rPr>
              <a:t>gesto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5" dirty="0">
                <a:latin typeface="Calibri"/>
                <a:cs typeface="Calibri"/>
              </a:rPr>
              <a:t>abrazo. </a:t>
            </a:r>
            <a:r>
              <a:rPr sz="1800" dirty="0">
                <a:latin typeface="Calibri"/>
                <a:cs typeface="Calibri"/>
              </a:rPr>
              <a:t>Jesús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5" dirty="0">
                <a:latin typeface="Calibri"/>
                <a:cs typeface="Calibri"/>
              </a:rPr>
              <a:t>brazos </a:t>
            </a:r>
            <a:r>
              <a:rPr sz="1800" spc="-5" dirty="0">
                <a:latin typeface="Calibri"/>
                <a:cs typeface="Calibri"/>
              </a:rPr>
              <a:t>abiertos nos  </a:t>
            </a:r>
            <a:r>
              <a:rPr sz="1800" spc="-15" dirty="0">
                <a:latin typeface="Calibri"/>
                <a:cs typeface="Calibri"/>
              </a:rPr>
              <a:t>atrae </a:t>
            </a:r>
            <a:r>
              <a:rPr sz="1800" spc="-5" dirty="0">
                <a:latin typeface="Calibri"/>
                <a:cs typeface="Calibri"/>
              </a:rPr>
              <a:t>hacia sí,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quiere </a:t>
            </a:r>
            <a:r>
              <a:rPr sz="1800" spc="-5" dirty="0">
                <a:latin typeface="Calibri"/>
                <a:cs typeface="Calibri"/>
              </a:rPr>
              <a:t>estrecharnos  </a:t>
            </a:r>
            <a:r>
              <a:rPr sz="1800" spc="-10" dirty="0">
                <a:latin typeface="Calibri"/>
                <a:cs typeface="Calibri"/>
              </a:rPr>
              <a:t>entre </a:t>
            </a:r>
            <a:r>
              <a:rPr sz="1800" dirty="0">
                <a:latin typeface="Calibri"/>
                <a:cs typeface="Calibri"/>
              </a:rPr>
              <a:t>sus </a:t>
            </a:r>
            <a:r>
              <a:rPr sz="1800" spc="-15" dirty="0">
                <a:latin typeface="Calibri"/>
                <a:cs typeface="Calibri"/>
              </a:rPr>
              <a:t>brazos </a:t>
            </a:r>
            <a:r>
              <a:rPr sz="1800" spc="-10" dirty="0">
                <a:latin typeface="Calibri"/>
                <a:cs typeface="Calibri"/>
              </a:rPr>
              <a:t>con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amor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5" dirty="0">
                <a:latin typeface="Calibri"/>
                <a:cs typeface="Calibri"/>
              </a:rPr>
              <a:t>brazos </a:t>
            </a:r>
            <a:r>
              <a:rPr sz="1800" spc="-5" dirty="0">
                <a:latin typeface="Calibri"/>
                <a:cs typeface="Calibri"/>
              </a:rPr>
              <a:t>abiertos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elevados: son  símbolos </a:t>
            </a:r>
            <a:r>
              <a:rPr sz="1800" dirty="0">
                <a:latin typeface="Calibri"/>
                <a:cs typeface="Calibri"/>
              </a:rPr>
              <a:t>de un ser que tiende </a:t>
            </a:r>
            <a:r>
              <a:rPr sz="1800" spc="-5" dirty="0">
                <a:latin typeface="Calibri"/>
                <a:cs typeface="Calibri"/>
              </a:rPr>
              <a:t>hacia Dios  (petición, alabanza, </a:t>
            </a:r>
            <a:r>
              <a:rPr sz="1800" spc="-10" dirty="0">
                <a:latin typeface="Calibri"/>
                <a:cs typeface="Calibri"/>
              </a:rPr>
              <a:t>gratitud, abrazar lo  infinito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9740" y="3950589"/>
            <a:ext cx="40309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Las palmas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dirty="0">
                <a:latin typeface="Calibri"/>
                <a:cs typeface="Calibri"/>
              </a:rPr>
              <a:t>manos </a:t>
            </a:r>
            <a:r>
              <a:rPr sz="1800" spc="-5" dirty="0">
                <a:latin typeface="Calibri"/>
                <a:cs typeface="Calibri"/>
              </a:rPr>
              <a:t>hacia arriba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10" dirty="0">
                <a:latin typeface="Calibri"/>
                <a:cs typeface="Calibri"/>
              </a:rPr>
              <a:t>levantadas,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signo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esperanza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9740" y="4773548"/>
            <a:ext cx="403225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Las palmas </a:t>
            </a:r>
            <a:r>
              <a:rPr sz="1800" dirty="0">
                <a:latin typeface="Calibri"/>
                <a:cs typeface="Calibri"/>
              </a:rPr>
              <a:t>unidas </a:t>
            </a:r>
            <a:r>
              <a:rPr sz="1800" spc="-5" dirty="0">
                <a:latin typeface="Calibri"/>
                <a:cs typeface="Calibri"/>
              </a:rPr>
              <a:t>(palma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palma o </a:t>
            </a:r>
            <a:r>
              <a:rPr sz="1800" spc="-5" dirty="0">
                <a:latin typeface="Calibri"/>
                <a:cs typeface="Calibri"/>
              </a:rPr>
              <a:t>los  dedos entrelazados) indican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5" dirty="0">
                <a:latin typeface="Calibri"/>
                <a:cs typeface="Calibri"/>
              </a:rPr>
              <a:t>actitud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5" dirty="0">
                <a:latin typeface="Calibri"/>
                <a:cs typeface="Calibri"/>
              </a:rPr>
              <a:t>recogimiento, </a:t>
            </a:r>
            <a:r>
              <a:rPr sz="1800" spc="-5" dirty="0">
                <a:latin typeface="Calibri"/>
                <a:cs typeface="Calibri"/>
              </a:rPr>
              <a:t>meditación,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paz.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5" dirty="0">
                <a:latin typeface="Calibri"/>
                <a:cs typeface="Calibri"/>
              </a:rPr>
              <a:t>brazos </a:t>
            </a:r>
            <a:r>
              <a:rPr sz="1800" spc="-5" dirty="0">
                <a:latin typeface="Calibri"/>
                <a:cs typeface="Calibri"/>
              </a:rPr>
              <a:t>cruzados indican  </a:t>
            </a:r>
            <a:r>
              <a:rPr sz="1800" spc="-10" dirty="0">
                <a:latin typeface="Calibri"/>
                <a:cs typeface="Calibri"/>
              </a:rPr>
              <a:t>atención, </a:t>
            </a:r>
            <a:r>
              <a:rPr sz="1800" spc="-5" dirty="0">
                <a:latin typeface="Calibri"/>
                <a:cs typeface="Calibri"/>
              </a:rPr>
              <a:t>disposición,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obediencia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80432" y="3704844"/>
            <a:ext cx="3374136" cy="2959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25567" y="3680459"/>
            <a:ext cx="3482340" cy="2904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29200" y="3733800"/>
            <a:ext cx="3276600" cy="28623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200" y="3733800"/>
            <a:ext cx="3276600" cy="2862580"/>
          </a:xfrm>
          <a:custGeom>
            <a:avLst/>
            <a:gdLst/>
            <a:ahLst/>
            <a:cxnLst/>
            <a:rect l="l" t="t" r="r" b="b"/>
            <a:pathLst>
              <a:path w="3276600" h="2862579">
                <a:moveTo>
                  <a:pt x="0" y="2862326"/>
                </a:moveTo>
                <a:lnTo>
                  <a:pt x="3276600" y="2862326"/>
                </a:lnTo>
                <a:lnTo>
                  <a:pt x="3276600" y="0"/>
                </a:lnTo>
                <a:lnTo>
                  <a:pt x="0" y="0"/>
                </a:lnTo>
                <a:lnTo>
                  <a:pt x="0" y="2862326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121528" y="3750640"/>
            <a:ext cx="310642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Calibri"/>
                <a:cs typeface="Calibri"/>
              </a:rPr>
              <a:t>Salm </a:t>
            </a:r>
            <a:r>
              <a:rPr sz="2000" dirty="0">
                <a:latin typeface="Calibri"/>
                <a:cs typeface="Calibri"/>
              </a:rPr>
              <a:t>62,5: </a:t>
            </a:r>
            <a:r>
              <a:rPr sz="2000" spc="-10" dirty="0">
                <a:latin typeface="Calibri"/>
                <a:cs typeface="Calibri"/>
              </a:rPr>
              <a:t>“toda </a:t>
            </a:r>
            <a:r>
              <a:rPr sz="2000" spc="-5" dirty="0">
                <a:latin typeface="Calibri"/>
                <a:cs typeface="Calibri"/>
              </a:rPr>
              <a:t>mi </a:t>
            </a:r>
            <a:r>
              <a:rPr sz="2000" dirty="0">
                <a:latin typeface="Calibri"/>
                <a:cs typeface="Calibri"/>
              </a:rPr>
              <a:t>vida </a:t>
            </a:r>
            <a:r>
              <a:rPr sz="2000" spc="-15" dirty="0">
                <a:latin typeface="Calibri"/>
                <a:cs typeface="Calibri"/>
              </a:rPr>
              <a:t>te  </a:t>
            </a:r>
            <a:r>
              <a:rPr sz="2000" spc="-5" dirty="0">
                <a:latin typeface="Calibri"/>
                <a:cs typeface="Calibri"/>
              </a:rPr>
              <a:t>bendeciré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15" dirty="0">
                <a:latin typeface="Calibri"/>
                <a:cs typeface="Calibri"/>
              </a:rPr>
              <a:t>alzaré </a:t>
            </a:r>
            <a:r>
              <a:rPr sz="2000" dirty="0">
                <a:latin typeface="Calibri"/>
                <a:cs typeface="Calibri"/>
              </a:rPr>
              <a:t>las manos  </a:t>
            </a:r>
            <a:r>
              <a:rPr sz="2000" spc="-10" dirty="0">
                <a:latin typeface="Calibri"/>
                <a:cs typeface="Calibri"/>
              </a:rPr>
              <a:t>invocándote”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21528" y="4970145"/>
            <a:ext cx="310642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340485" algn="l"/>
              </a:tabLst>
            </a:pPr>
            <a:r>
              <a:rPr sz="2000" spc="-5" dirty="0">
                <a:latin typeface="Calibri"/>
                <a:cs typeface="Calibri"/>
              </a:rPr>
              <a:t>Salm</a:t>
            </a:r>
            <a:r>
              <a:rPr sz="2000" spc="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140,2:	</a:t>
            </a:r>
            <a:r>
              <a:rPr sz="2000" spc="-15" dirty="0">
                <a:latin typeface="Calibri"/>
                <a:cs typeface="Calibri"/>
              </a:rPr>
              <a:t>“suba </a:t>
            </a:r>
            <a:r>
              <a:rPr sz="2000" spc="-5" dirty="0">
                <a:latin typeface="Calibri"/>
                <a:cs typeface="Calibri"/>
              </a:rPr>
              <a:t>mi</a:t>
            </a:r>
            <a:r>
              <a:rPr sz="2000" spc="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oración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tabLst>
                <a:tab pos="972185" algn="l"/>
              </a:tabLst>
            </a:pPr>
            <a:r>
              <a:rPr sz="2000" spc="-5" dirty="0">
                <a:latin typeface="Calibri"/>
                <a:cs typeface="Calibri"/>
              </a:rPr>
              <a:t>como	incienso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21528" y="5580075"/>
            <a:ext cx="21145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243330" algn="l"/>
                <a:tab pos="1614805" algn="l"/>
              </a:tabLst>
            </a:pPr>
            <a:r>
              <a:rPr sz="2000" spc="-5" dirty="0">
                <a:latin typeface="Calibri"/>
                <a:cs typeface="Calibri"/>
              </a:rPr>
              <a:t>p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</a:t>
            </a:r>
            <a:r>
              <a:rPr sz="2000" spc="-10" dirty="0">
                <a:latin typeface="Calibri"/>
                <a:cs typeface="Calibri"/>
              </a:rPr>
              <a:t>e</a:t>
            </a:r>
            <a:r>
              <a:rPr sz="2000" spc="-5" dirty="0">
                <a:latin typeface="Calibri"/>
                <a:cs typeface="Calibri"/>
              </a:rPr>
              <a:t>n</a:t>
            </a:r>
            <a:r>
              <a:rPr sz="2000" spc="5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ia,	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l	al</a:t>
            </a:r>
            <a:r>
              <a:rPr sz="2000" spc="-45" dirty="0">
                <a:latin typeface="Calibri"/>
                <a:cs typeface="Calibri"/>
              </a:rPr>
              <a:t>z</a:t>
            </a:r>
            <a:r>
              <a:rPr sz="2000" dirty="0">
                <a:latin typeface="Calibri"/>
                <a:cs typeface="Calibri"/>
              </a:rPr>
              <a:t>ar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42378" y="5275021"/>
            <a:ext cx="88455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654685" algn="l"/>
              </a:tabLst>
            </a:pP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n	</a:t>
            </a:r>
            <a:r>
              <a:rPr sz="2000" spc="-15" dirty="0">
                <a:latin typeface="Calibri"/>
                <a:cs typeface="Calibri"/>
              </a:rPr>
              <a:t>tu</a:t>
            </a:r>
            <a:endParaRPr sz="2000">
              <a:latin typeface="Calibri"/>
              <a:cs typeface="Calibri"/>
            </a:endParaRPr>
          </a:p>
          <a:p>
            <a:pPr marL="66675">
              <a:lnSpc>
                <a:spcPct val="100000"/>
              </a:lnSpc>
              <a:tabLst>
                <a:tab pos="511809" algn="l"/>
              </a:tabLst>
            </a:pPr>
            <a:r>
              <a:rPr sz="2000" dirty="0">
                <a:latin typeface="Calibri"/>
                <a:cs typeface="Calibri"/>
              </a:rPr>
              <a:t>de	</a:t>
            </a:r>
            <a:r>
              <a:rPr sz="2000" spc="-2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is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21528" y="5884875"/>
            <a:ext cx="31051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835025" algn="l"/>
                <a:tab pos="1552575" algn="l"/>
                <a:tab pos="2508250" algn="l"/>
                <a:tab pos="2912110" algn="l"/>
              </a:tabLst>
            </a:pPr>
            <a:r>
              <a:rPr sz="2000" dirty="0">
                <a:latin typeface="Calibri"/>
                <a:cs typeface="Calibri"/>
              </a:rPr>
              <a:t>manos	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om</a:t>
            </a:r>
            <a:r>
              <a:rPr sz="2000" dirty="0">
                <a:latin typeface="Calibri"/>
                <a:cs typeface="Calibri"/>
              </a:rPr>
              <a:t>o	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enda	de	</a:t>
            </a:r>
            <a:r>
              <a:rPr sz="2000" spc="-5" dirty="0">
                <a:latin typeface="Calibri"/>
                <a:cs typeface="Calibri"/>
              </a:rPr>
              <a:t>la  </a:t>
            </a:r>
            <a:r>
              <a:rPr sz="2000" spc="-15" dirty="0">
                <a:latin typeface="Calibri"/>
                <a:cs typeface="Calibri"/>
              </a:rPr>
              <a:t>tarde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199644"/>
            <a:ext cx="8250935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3436" y="114300"/>
            <a:ext cx="5897879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574"/>
            <a:ext cx="81534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228574"/>
            <a:ext cx="8153400" cy="646430"/>
          </a:xfrm>
          <a:custGeom>
            <a:avLst/>
            <a:gdLst/>
            <a:ahLst/>
            <a:cxnLst/>
            <a:rect l="l" t="t" r="r" b="b"/>
            <a:pathLst>
              <a:path w="8153400" h="646430">
                <a:moveTo>
                  <a:pt x="0" y="646328"/>
                </a:moveTo>
                <a:lnTo>
                  <a:pt x="8153400" y="646328"/>
                </a:lnTo>
                <a:lnTo>
                  <a:pt x="81534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12700">
            <a:solidFill>
              <a:srgbClr val="BD4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88617" y="232664"/>
            <a:ext cx="5290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11.- </a:t>
            </a:r>
            <a:r>
              <a:rPr sz="3600" spc="-20" dirty="0">
                <a:solidFill>
                  <a:srgbClr val="FF0000"/>
                </a:solidFill>
              </a:rPr>
              <a:t>CANTO </a:t>
            </a:r>
            <a:r>
              <a:rPr sz="3600" dirty="0">
                <a:solidFill>
                  <a:srgbClr val="FF0000"/>
                </a:solidFill>
              </a:rPr>
              <a:t>EN LA</a:t>
            </a:r>
            <a:r>
              <a:rPr sz="3600" spc="-70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LITURGIA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57150" y="647700"/>
            <a:ext cx="5057775" cy="38290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04232" y="961644"/>
            <a:ext cx="3755136" cy="2037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64608" y="943355"/>
            <a:ext cx="3758184" cy="19842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53000" y="990600"/>
            <a:ext cx="3657600" cy="19390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953000" y="990600"/>
            <a:ext cx="3657600" cy="1939289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“El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que 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canta </a:t>
            </a:r>
            <a:r>
              <a:rPr sz="1800" b="1" spc="-15" dirty="0">
                <a:solidFill>
                  <a:srgbClr val="6600CC"/>
                </a:solidFill>
                <a:latin typeface="Calibri"/>
                <a:cs typeface="Calibri"/>
              </a:rPr>
              <a:t>ora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dos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veces” </a:t>
            </a:r>
            <a:r>
              <a:rPr sz="1200" spc="-5" dirty="0">
                <a:latin typeface="Calibri"/>
                <a:cs typeface="Calibri"/>
              </a:rPr>
              <a:t>San</a:t>
            </a:r>
            <a:r>
              <a:rPr sz="1200" spc="-10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Agustín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92075" marR="219075">
              <a:lnSpc>
                <a:spcPct val="100000"/>
              </a:lnSpc>
              <a:spcBef>
                <a:spcPts val="5"/>
              </a:spcBef>
            </a:pPr>
            <a:r>
              <a:rPr sz="1800" spc="-65" dirty="0">
                <a:latin typeface="Calibri"/>
                <a:cs typeface="Calibri"/>
              </a:rPr>
              <a:t>Ya </a:t>
            </a:r>
            <a:r>
              <a:rPr sz="1800" spc="-5" dirty="0">
                <a:latin typeface="Calibri"/>
                <a:cs typeface="Calibri"/>
              </a:rPr>
              <a:t>que pone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juego su </a:t>
            </a:r>
            <a:r>
              <a:rPr sz="1800" spc="-30" dirty="0">
                <a:latin typeface="Calibri"/>
                <a:cs typeface="Calibri"/>
              </a:rPr>
              <a:t>exterior, </a:t>
            </a:r>
            <a:r>
              <a:rPr sz="1800" spc="-5" dirty="0">
                <a:latin typeface="Calibri"/>
                <a:cs typeface="Calibri"/>
              </a:rPr>
              <a:t>su  </a:t>
            </a:r>
            <a:r>
              <a:rPr sz="1800" spc="-10" dirty="0">
                <a:latin typeface="Calibri"/>
                <a:cs typeface="Calibri"/>
              </a:rPr>
              <a:t>interior </a:t>
            </a:r>
            <a:r>
              <a:rPr sz="1800" dirty="0">
                <a:latin typeface="Calibri"/>
                <a:cs typeface="Calibri"/>
              </a:rPr>
              <a:t>y su </a:t>
            </a:r>
            <a:r>
              <a:rPr sz="1800" spc="-5" dirty="0">
                <a:latin typeface="Calibri"/>
                <a:cs typeface="Calibri"/>
              </a:rPr>
              <a:t>unidad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dirty="0">
                <a:latin typeface="Calibri"/>
                <a:cs typeface="Calibri"/>
              </a:rPr>
              <a:t> demás.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Times New Roman"/>
              <a:cs typeface="Times New Roman"/>
            </a:endParaRPr>
          </a:p>
          <a:p>
            <a:pPr marL="92075" marR="255904">
              <a:lnSpc>
                <a:spcPct val="102200"/>
              </a:lnSpc>
            </a:pP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“Cantar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es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propio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del que ama”</a:t>
            </a:r>
            <a:r>
              <a:rPr sz="1800" b="1" spc="254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San  Agustín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28032" y="3247644"/>
            <a:ext cx="3831336" cy="1021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88408" y="3229355"/>
            <a:ext cx="3909060" cy="9784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76800" y="3276562"/>
            <a:ext cx="3733800" cy="923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76800" y="3276562"/>
            <a:ext cx="3733800" cy="923925"/>
          </a:xfrm>
          <a:custGeom>
            <a:avLst/>
            <a:gdLst/>
            <a:ahLst/>
            <a:cxnLst/>
            <a:rect l="l" t="t" r="r" b="b"/>
            <a:pathLst>
              <a:path w="3733800" h="923925">
                <a:moveTo>
                  <a:pt x="0" y="923328"/>
                </a:moveTo>
                <a:lnTo>
                  <a:pt x="3733800" y="923328"/>
                </a:lnTo>
                <a:lnTo>
                  <a:pt x="3733800" y="0"/>
                </a:lnTo>
                <a:lnTo>
                  <a:pt x="0" y="0"/>
                </a:lnTo>
                <a:lnTo>
                  <a:pt x="0" y="923328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968875" y="3569334"/>
            <a:ext cx="3269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466215" algn="l"/>
                <a:tab pos="1889760" algn="l"/>
                <a:tab pos="2342515" algn="l"/>
              </a:tabLst>
            </a:pPr>
            <a:r>
              <a:rPr sz="1800" spc="-5" dirty="0">
                <a:latin typeface="Calibri"/>
                <a:cs typeface="Calibri"/>
              </a:rPr>
              <a:t>celebraciones	</a:t>
            </a:r>
            <a:r>
              <a:rPr sz="1800" dirty="0">
                <a:latin typeface="Calibri"/>
                <a:cs typeface="Calibri"/>
              </a:rPr>
              <a:t>de	</a:t>
            </a:r>
            <a:r>
              <a:rPr sz="1800" spc="-5" dirty="0">
                <a:latin typeface="Calibri"/>
                <a:cs typeface="Calibri"/>
              </a:rPr>
              <a:t>los	domingos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68875" y="3295015"/>
            <a:ext cx="35629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458470" algn="l"/>
                <a:tab pos="1116965" algn="l"/>
                <a:tab pos="1810385" algn="l"/>
                <a:tab pos="2167255" algn="l"/>
                <a:tab pos="2879090" algn="l"/>
                <a:tab pos="3298190" algn="l"/>
              </a:tabLst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No	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deb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e	</a:t>
            </a:r>
            <a:r>
              <a:rPr sz="1800" b="1" spc="-30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al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ar	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l	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 b="1" spc="-2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o	</a:t>
            </a:r>
            <a:r>
              <a:rPr sz="1800" dirty="0">
                <a:latin typeface="Calibri"/>
                <a:cs typeface="Calibri"/>
              </a:rPr>
              <a:t>en	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as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8340" y="3843908"/>
            <a:ext cx="7538720" cy="159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8053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fiestas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precepto.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Cantar </a:t>
            </a:r>
            <a:r>
              <a:rPr sz="1800" dirty="0">
                <a:latin typeface="Calibri"/>
                <a:cs typeface="Calibri"/>
              </a:rPr>
              <a:t>es una </a:t>
            </a:r>
            <a:r>
              <a:rPr sz="1800" spc="-10" dirty="0">
                <a:latin typeface="Calibri"/>
                <a:cs typeface="Calibri"/>
              </a:rPr>
              <a:t>expresión </a:t>
            </a:r>
            <a:r>
              <a:rPr sz="1800" dirty="0">
                <a:latin typeface="Calibri"/>
                <a:cs typeface="Calibri"/>
              </a:rPr>
              <a:t>de alegría, es una </a:t>
            </a:r>
            <a:r>
              <a:rPr sz="1800" spc="-10" dirty="0">
                <a:latin typeface="Calibri"/>
                <a:cs typeface="Calibri"/>
              </a:rPr>
              <a:t>expresión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40" dirty="0">
                <a:latin typeface="Calibri"/>
                <a:cs typeface="Calibri"/>
              </a:rPr>
              <a:t>amor. </a:t>
            </a:r>
            <a:r>
              <a:rPr sz="1800" dirty="0">
                <a:latin typeface="Calibri"/>
                <a:cs typeface="Calibri"/>
              </a:rPr>
              <a:t>Y es que si se  ama, se </a:t>
            </a:r>
            <a:r>
              <a:rPr sz="1800" spc="-10" dirty="0">
                <a:latin typeface="Calibri"/>
                <a:cs typeface="Calibri"/>
              </a:rPr>
              <a:t>canta. </a:t>
            </a:r>
            <a:r>
              <a:rPr sz="1800" dirty="0">
                <a:latin typeface="Calibri"/>
                <a:cs typeface="Calibri"/>
              </a:rPr>
              <a:t>Si </a:t>
            </a:r>
            <a:r>
              <a:rPr sz="1800" spc="-15" dirty="0">
                <a:latin typeface="Calibri"/>
                <a:cs typeface="Calibri"/>
              </a:rPr>
              <a:t>está </a:t>
            </a:r>
            <a:r>
              <a:rPr sz="1800" spc="-5" dirty="0">
                <a:latin typeface="Calibri"/>
                <a:cs typeface="Calibri"/>
              </a:rPr>
              <a:t>alegre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canta, </a:t>
            </a:r>
            <a:r>
              <a:rPr sz="1800" spc="-5" dirty="0">
                <a:latin typeface="Calibri"/>
                <a:cs typeface="Calibri"/>
              </a:rPr>
              <a:t>cuando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5" dirty="0">
                <a:latin typeface="Calibri"/>
                <a:cs typeface="Calibri"/>
              </a:rPr>
              <a:t>está </a:t>
            </a: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5" dirty="0">
                <a:latin typeface="Calibri"/>
                <a:cs typeface="Calibri"/>
              </a:rPr>
              <a:t>persona  querida, </a:t>
            </a:r>
            <a:r>
              <a:rPr sz="1800" spc="-15" dirty="0">
                <a:latin typeface="Calibri"/>
                <a:cs typeface="Calibri"/>
              </a:rPr>
              <a:t>hasta </a:t>
            </a:r>
            <a:r>
              <a:rPr sz="1800" spc="-5" dirty="0">
                <a:latin typeface="Calibri"/>
                <a:cs typeface="Calibri"/>
              </a:rPr>
              <a:t>cuando </a:t>
            </a:r>
            <a:r>
              <a:rPr sz="1800" spc="-10" dirty="0">
                <a:latin typeface="Calibri"/>
                <a:cs typeface="Calibri"/>
              </a:rPr>
              <a:t>estás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los momentos </a:t>
            </a:r>
            <a:r>
              <a:rPr sz="1800" dirty="0">
                <a:latin typeface="Calibri"/>
                <a:cs typeface="Calibri"/>
              </a:rPr>
              <a:t>más </a:t>
            </a:r>
            <a:r>
              <a:rPr sz="1800" spc="-5" dirty="0">
                <a:latin typeface="Calibri"/>
                <a:cs typeface="Calibri"/>
              </a:rPr>
              <a:t>difíciles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tu </a:t>
            </a:r>
            <a:r>
              <a:rPr sz="1800" dirty="0">
                <a:latin typeface="Calibri"/>
                <a:cs typeface="Calibri"/>
              </a:rPr>
              <a:t>vida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cantas.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7031" y="5609844"/>
            <a:ext cx="7717535" cy="7437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97408" y="5591555"/>
            <a:ext cx="6969252" cy="7040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5800" y="5638800"/>
            <a:ext cx="7620000" cy="6463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5800" y="5638800"/>
            <a:ext cx="7620000" cy="646430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 marR="963930">
              <a:lnSpc>
                <a:spcPct val="100000"/>
              </a:lnSpc>
              <a:spcBef>
                <a:spcPts val="250"/>
              </a:spcBef>
            </a:pPr>
            <a:r>
              <a:rPr sz="1800" spc="-5" dirty="0">
                <a:latin typeface="Calibri"/>
                <a:cs typeface="Calibri"/>
              </a:rPr>
              <a:t>San </a:t>
            </a:r>
            <a:r>
              <a:rPr sz="1800" spc="-10" dirty="0">
                <a:latin typeface="Calibri"/>
                <a:cs typeface="Calibri"/>
              </a:rPr>
              <a:t>Pablo exhorta: </a:t>
            </a:r>
            <a:r>
              <a:rPr sz="1800" b="1" i="1" dirty="0">
                <a:solidFill>
                  <a:srgbClr val="943735"/>
                </a:solidFill>
                <a:latin typeface="Calibri"/>
                <a:cs typeface="Calibri"/>
              </a:rPr>
              <a:t>“ </a:t>
            </a:r>
            <a:r>
              <a:rPr sz="1800" b="1" i="1" spc="-10" dirty="0">
                <a:solidFill>
                  <a:srgbClr val="943735"/>
                </a:solidFill>
                <a:latin typeface="Calibri"/>
                <a:cs typeface="Calibri"/>
              </a:rPr>
              <a:t>Recitad </a:t>
            </a:r>
            <a:r>
              <a:rPr sz="1800" b="1" i="1" spc="-5" dirty="0">
                <a:solidFill>
                  <a:srgbClr val="943735"/>
                </a:solidFill>
                <a:latin typeface="Calibri"/>
                <a:cs typeface="Calibri"/>
              </a:rPr>
              <a:t>entre </a:t>
            </a:r>
            <a:r>
              <a:rPr sz="1800" b="1" i="1" spc="-10" dirty="0">
                <a:solidFill>
                  <a:srgbClr val="943735"/>
                </a:solidFill>
                <a:latin typeface="Calibri"/>
                <a:cs typeface="Calibri"/>
              </a:rPr>
              <a:t>vosotros </a:t>
            </a:r>
            <a:r>
              <a:rPr sz="1800" b="1" i="1" spc="-5" dirty="0">
                <a:solidFill>
                  <a:srgbClr val="943735"/>
                </a:solidFill>
                <a:latin typeface="Calibri"/>
                <a:cs typeface="Calibri"/>
              </a:rPr>
              <a:t>salmos, himnos </a:t>
            </a:r>
            <a:r>
              <a:rPr sz="1800" b="1" i="1" dirty="0">
                <a:solidFill>
                  <a:srgbClr val="943735"/>
                </a:solidFill>
                <a:latin typeface="Calibri"/>
                <a:cs typeface="Calibri"/>
              </a:rPr>
              <a:t>y </a:t>
            </a:r>
            <a:r>
              <a:rPr sz="1800" b="1" i="1" spc="-10" dirty="0">
                <a:solidFill>
                  <a:srgbClr val="943735"/>
                </a:solidFill>
                <a:latin typeface="Calibri"/>
                <a:cs typeface="Calibri"/>
              </a:rPr>
              <a:t>cánticos  </a:t>
            </a:r>
            <a:r>
              <a:rPr sz="1800" b="1" i="1" spc="-5" dirty="0">
                <a:solidFill>
                  <a:srgbClr val="943735"/>
                </a:solidFill>
                <a:latin typeface="Calibri"/>
                <a:cs typeface="Calibri"/>
              </a:rPr>
              <a:t>inspirados, </a:t>
            </a:r>
            <a:r>
              <a:rPr sz="1800" b="1" i="1" spc="-10" dirty="0">
                <a:solidFill>
                  <a:srgbClr val="943735"/>
                </a:solidFill>
                <a:latin typeface="Calibri"/>
                <a:cs typeface="Calibri"/>
              </a:rPr>
              <a:t>cantad </a:t>
            </a:r>
            <a:r>
              <a:rPr sz="1800" b="1" i="1" dirty="0">
                <a:solidFill>
                  <a:srgbClr val="943735"/>
                </a:solidFill>
                <a:latin typeface="Calibri"/>
                <a:cs typeface="Calibri"/>
              </a:rPr>
              <a:t>y </a:t>
            </a:r>
            <a:r>
              <a:rPr sz="1800" b="1" i="1" spc="-5" dirty="0">
                <a:solidFill>
                  <a:srgbClr val="943735"/>
                </a:solidFill>
                <a:latin typeface="Calibri"/>
                <a:cs typeface="Calibri"/>
              </a:rPr>
              <a:t>salmodiad </a:t>
            </a:r>
            <a:r>
              <a:rPr sz="1800" b="1" i="1" dirty="0">
                <a:solidFill>
                  <a:srgbClr val="943735"/>
                </a:solidFill>
                <a:latin typeface="Calibri"/>
                <a:cs typeface="Calibri"/>
              </a:rPr>
              <a:t>en </a:t>
            </a:r>
            <a:r>
              <a:rPr sz="1800" b="1" i="1" spc="-10" dirty="0">
                <a:solidFill>
                  <a:srgbClr val="943735"/>
                </a:solidFill>
                <a:latin typeface="Calibri"/>
                <a:cs typeface="Calibri"/>
              </a:rPr>
              <a:t>vuestro corazón </a:t>
            </a:r>
            <a:r>
              <a:rPr sz="1800" b="1" i="1" dirty="0">
                <a:solidFill>
                  <a:srgbClr val="943735"/>
                </a:solidFill>
                <a:latin typeface="Calibri"/>
                <a:cs typeface="Calibri"/>
              </a:rPr>
              <a:t>al </a:t>
            </a:r>
            <a:r>
              <a:rPr sz="1800" b="1" i="1" spc="5" dirty="0">
                <a:solidFill>
                  <a:srgbClr val="943735"/>
                </a:solidFill>
                <a:latin typeface="Calibri"/>
                <a:cs typeface="Calibri"/>
              </a:rPr>
              <a:t>Señor” </a:t>
            </a:r>
            <a:r>
              <a:rPr sz="1800" spc="-35" dirty="0">
                <a:latin typeface="Calibri"/>
                <a:cs typeface="Calibri"/>
              </a:rPr>
              <a:t>Ef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5.19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352043"/>
            <a:ext cx="8250935" cy="806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69692" y="251459"/>
            <a:ext cx="3326891" cy="847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381012"/>
            <a:ext cx="8153400" cy="7078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381012"/>
            <a:ext cx="8153400" cy="708025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EL</a:t>
            </a:r>
            <a:r>
              <a:rPr spc="-20" dirty="0"/>
              <a:t> </a:t>
            </a:r>
            <a:r>
              <a:rPr spc="-5" dirty="0"/>
              <a:t>SILENCIO:</a:t>
            </a:r>
          </a:p>
        </p:txBody>
      </p:sp>
      <p:sp>
        <p:nvSpPr>
          <p:cNvPr id="6" name="object 6"/>
          <p:cNvSpPr/>
          <p:nvPr/>
        </p:nvSpPr>
        <p:spPr>
          <a:xfrm>
            <a:off x="457200" y="1600200"/>
            <a:ext cx="3118357" cy="36852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13175" y="1692910"/>
            <a:ext cx="479552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Una acción </a:t>
            </a:r>
            <a:r>
              <a:rPr sz="2000" spc="-5" dirty="0">
                <a:latin typeface="Calibri"/>
                <a:cs typeface="Calibri"/>
              </a:rPr>
              <a:t>litúrgica </a:t>
            </a:r>
            <a:r>
              <a:rPr sz="2000" spc="-10" dirty="0">
                <a:latin typeface="Calibri"/>
                <a:cs typeface="Calibri"/>
              </a:rPr>
              <a:t>importante </a:t>
            </a:r>
            <a:r>
              <a:rPr sz="2000" spc="-5" dirty="0">
                <a:latin typeface="Calibri"/>
                <a:cs typeface="Calibri"/>
              </a:rPr>
              <a:t>es el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sagrado 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silencio</a:t>
            </a:r>
            <a:r>
              <a:rPr sz="2000" dirty="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3175" y="2607691"/>
            <a:ext cx="41554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35150" algn="l"/>
                <a:tab pos="2868295" algn="l"/>
                <a:tab pos="3881120" algn="l"/>
              </a:tabLst>
            </a:pP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or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espo</a:t>
            </a:r>
            <a:r>
              <a:rPr sz="2000" spc="-10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,	</a:t>
            </a:r>
            <a:r>
              <a:rPr sz="2000" spc="-10" dirty="0">
                <a:latin typeface="Calibri"/>
                <a:cs typeface="Calibri"/>
              </a:rPr>
              <a:t>c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o	</a:t>
            </a:r>
            <a:r>
              <a:rPr sz="2000" spc="-5" dirty="0">
                <a:latin typeface="Calibri"/>
                <a:cs typeface="Calibri"/>
              </a:rPr>
              <a:t>par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e	de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3175" y="2302891"/>
            <a:ext cx="479425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  <a:tabLst>
                <a:tab pos="723265" algn="l"/>
                <a:tab pos="1931035" algn="l"/>
                <a:tab pos="2372995" algn="l"/>
                <a:tab pos="2738755" algn="l"/>
                <a:tab pos="3933825" algn="l"/>
                <a:tab pos="4375785" algn="l"/>
              </a:tabLst>
            </a:pPr>
            <a:r>
              <a:rPr sz="2000" spc="-5" dirty="0">
                <a:latin typeface="Calibri"/>
                <a:cs typeface="Calibri"/>
              </a:rPr>
              <a:t>Deb</a:t>
            </a:r>
            <a:r>
              <a:rPr sz="2000" dirty="0">
                <a:latin typeface="Calibri"/>
                <a:cs typeface="Calibri"/>
              </a:rPr>
              <a:t>e	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spc="-5" dirty="0">
                <a:latin typeface="Calibri"/>
                <a:cs typeface="Calibri"/>
              </a:rPr>
              <a:t>ua</a:t>
            </a:r>
            <a:r>
              <a:rPr sz="2000" spc="-2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da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	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n	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l	mo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nt</a:t>
            </a:r>
            <a:r>
              <a:rPr sz="2000" dirty="0">
                <a:latin typeface="Calibri"/>
                <a:cs typeface="Calibri"/>
              </a:rPr>
              <a:t>o	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n	</a:t>
            </a:r>
            <a:r>
              <a:rPr sz="2000" spc="-10" dirty="0">
                <a:latin typeface="Calibri"/>
                <a:cs typeface="Calibri"/>
              </a:rPr>
              <a:t>q</a:t>
            </a:r>
            <a:r>
              <a:rPr sz="2000" spc="-5" dirty="0">
                <a:latin typeface="Calibri"/>
                <a:cs typeface="Calibri"/>
              </a:rPr>
              <a:t>ue</a:t>
            </a:r>
            <a:endParaRPr sz="20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la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9740" y="2912491"/>
            <a:ext cx="8149590" cy="3455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66135" algn="just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Calibri"/>
                <a:cs typeface="Calibri"/>
              </a:rPr>
              <a:t>celebración, </a:t>
            </a:r>
            <a:r>
              <a:rPr sz="2000" dirty="0">
                <a:latin typeface="Calibri"/>
                <a:cs typeface="Calibri"/>
              </a:rPr>
              <a:t>un </a:t>
            </a:r>
            <a:r>
              <a:rPr sz="2000" spc="-10" dirty="0">
                <a:latin typeface="Calibri"/>
                <a:cs typeface="Calibri"/>
              </a:rPr>
              <a:t>sagrado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silencio.</a:t>
            </a:r>
            <a:endParaRPr sz="2000">
              <a:latin typeface="Calibri"/>
              <a:cs typeface="Calibri"/>
            </a:endParaRPr>
          </a:p>
          <a:p>
            <a:pPr marL="3366135" marR="5080" algn="just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En </a:t>
            </a:r>
            <a:r>
              <a:rPr sz="2000" spc="-5" dirty="0">
                <a:latin typeface="Calibri"/>
                <a:cs typeface="Calibri"/>
              </a:rPr>
              <a:t>el acto penitencial, después de la  invitación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45" dirty="0">
                <a:latin typeface="Calibri"/>
                <a:cs typeface="Calibri"/>
              </a:rPr>
              <a:t>orar, </a:t>
            </a:r>
            <a:r>
              <a:rPr sz="2000" spc="-5" dirty="0">
                <a:latin typeface="Calibri"/>
                <a:cs typeface="Calibri"/>
              </a:rPr>
              <a:t>cada uno se </a:t>
            </a:r>
            <a:r>
              <a:rPr sz="2000" spc="-10" dirty="0">
                <a:latin typeface="Calibri"/>
                <a:cs typeface="Calibri"/>
              </a:rPr>
              <a:t>recoge </a:t>
            </a:r>
            <a:r>
              <a:rPr sz="2000" spc="-5" dirty="0">
                <a:latin typeface="Calibri"/>
                <a:cs typeface="Calibri"/>
              </a:rPr>
              <a:t>en si  </a:t>
            </a:r>
            <a:r>
              <a:rPr sz="2000" dirty="0">
                <a:latin typeface="Calibri"/>
                <a:cs typeface="Calibri"/>
              </a:rPr>
              <a:t>mismo; </a:t>
            </a:r>
            <a:r>
              <a:rPr sz="2000" spc="-15" dirty="0">
                <a:latin typeface="Calibri"/>
                <a:cs typeface="Calibri"/>
              </a:rPr>
              <a:t>pero </a:t>
            </a:r>
            <a:r>
              <a:rPr sz="2000" spc="-5" dirty="0">
                <a:latin typeface="Calibri"/>
                <a:cs typeface="Calibri"/>
              </a:rPr>
              <a:t>terminada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5" dirty="0">
                <a:latin typeface="Calibri"/>
                <a:cs typeface="Calibri"/>
              </a:rPr>
              <a:t>lectura </a:t>
            </a:r>
            <a:r>
              <a:rPr sz="2000" dirty="0">
                <a:latin typeface="Calibri"/>
                <a:cs typeface="Calibri"/>
              </a:rPr>
              <a:t>o </a:t>
            </a:r>
            <a:r>
              <a:rPr sz="2000" spc="-5" dirty="0">
                <a:latin typeface="Calibri"/>
                <a:cs typeface="Calibri"/>
              </a:rPr>
              <a:t>la  homilía, </a:t>
            </a:r>
            <a:r>
              <a:rPr sz="2000" spc="-10" dirty="0">
                <a:latin typeface="Calibri"/>
                <a:cs typeface="Calibri"/>
              </a:rPr>
              <a:t>todos </a:t>
            </a:r>
            <a:r>
              <a:rPr sz="2000" spc="-5" dirty="0">
                <a:latin typeface="Calibri"/>
                <a:cs typeface="Calibri"/>
              </a:rPr>
              <a:t>meditan </a:t>
            </a:r>
            <a:r>
              <a:rPr sz="2000" spc="-10" dirty="0">
                <a:latin typeface="Calibri"/>
                <a:cs typeface="Calibri"/>
              </a:rPr>
              <a:t>brevemente </a:t>
            </a:r>
            <a:r>
              <a:rPr sz="2000" spc="-5" dirty="0">
                <a:latin typeface="Calibri"/>
                <a:cs typeface="Calibri"/>
              </a:rPr>
              <a:t>lo </a:t>
            </a:r>
            <a:r>
              <a:rPr sz="2000" dirty="0">
                <a:latin typeface="Calibri"/>
                <a:cs typeface="Calibri"/>
              </a:rPr>
              <a:t>que  </a:t>
            </a:r>
            <a:r>
              <a:rPr sz="2000" spc="-5" dirty="0">
                <a:latin typeface="Calibri"/>
                <a:cs typeface="Calibri"/>
              </a:rPr>
              <a:t>escucharon;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5" dirty="0">
                <a:latin typeface="Calibri"/>
                <a:cs typeface="Calibri"/>
              </a:rPr>
              <a:t>después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la  Comunión, </a:t>
            </a:r>
            <a:r>
              <a:rPr sz="2000" dirty="0">
                <a:latin typeface="Calibri"/>
                <a:cs typeface="Calibri"/>
              </a:rPr>
              <a:t>alaban a </a:t>
            </a:r>
            <a:r>
              <a:rPr sz="2000" spc="-5" dirty="0">
                <a:latin typeface="Calibri"/>
                <a:cs typeface="Calibri"/>
              </a:rPr>
              <a:t>Dios en su </a:t>
            </a:r>
            <a:r>
              <a:rPr sz="2000" spc="-20" dirty="0">
                <a:latin typeface="Calibri"/>
                <a:cs typeface="Calibri"/>
              </a:rPr>
              <a:t>corazón </a:t>
            </a:r>
            <a:r>
              <a:rPr sz="2000" dirty="0">
                <a:latin typeface="Calibri"/>
                <a:cs typeface="Calibri"/>
              </a:rPr>
              <a:t>y  </a:t>
            </a:r>
            <a:r>
              <a:rPr sz="2000" spc="-10" dirty="0">
                <a:latin typeface="Calibri"/>
                <a:cs typeface="Calibri"/>
              </a:rPr>
              <a:t>oran.</a:t>
            </a:r>
            <a:endParaRPr sz="2000">
              <a:latin typeface="Calibri"/>
              <a:cs typeface="Calibri"/>
            </a:endParaRPr>
          </a:p>
          <a:p>
            <a:pPr marL="12700" marR="80645" algn="just">
              <a:lnSpc>
                <a:spcPct val="100000"/>
              </a:lnSpc>
              <a:spcBef>
                <a:spcPts val="600"/>
              </a:spcBef>
            </a:pPr>
            <a:r>
              <a:rPr sz="2000" spc="-5" dirty="0">
                <a:latin typeface="Calibri"/>
                <a:cs typeface="Calibri"/>
              </a:rPr>
              <a:t>La vida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15" dirty="0">
                <a:latin typeface="Calibri"/>
                <a:cs typeface="Calibri"/>
              </a:rPr>
              <a:t>Cristo empezó </a:t>
            </a:r>
            <a:r>
              <a:rPr sz="2000" spc="-5" dirty="0">
                <a:latin typeface="Calibri"/>
                <a:cs typeface="Calibri"/>
              </a:rPr>
              <a:t>en el silencio de Noche Buena, </a:t>
            </a:r>
            <a:r>
              <a:rPr sz="2000" spc="-10" dirty="0">
                <a:latin typeface="Calibri"/>
                <a:cs typeface="Calibri"/>
              </a:rPr>
              <a:t>alcanzó </a:t>
            </a:r>
            <a:r>
              <a:rPr sz="2000" spc="-5" dirty="0">
                <a:latin typeface="Calibri"/>
                <a:cs typeface="Calibri"/>
              </a:rPr>
              <a:t>su </a:t>
            </a:r>
            <a:r>
              <a:rPr sz="2000" spc="-15" dirty="0">
                <a:latin typeface="Calibri"/>
                <a:cs typeface="Calibri"/>
              </a:rPr>
              <a:t>punto  </a:t>
            </a:r>
            <a:r>
              <a:rPr sz="2000" spc="-5" dirty="0">
                <a:latin typeface="Calibri"/>
                <a:cs typeface="Calibri"/>
              </a:rPr>
              <a:t>culminante en el silencio del </a:t>
            </a:r>
            <a:r>
              <a:rPr sz="2000" spc="-10" dirty="0">
                <a:latin typeface="Calibri"/>
                <a:cs typeface="Calibri"/>
              </a:rPr>
              <a:t>Huerto </a:t>
            </a:r>
            <a:r>
              <a:rPr sz="2000" dirty="0">
                <a:latin typeface="Calibri"/>
                <a:cs typeface="Calibri"/>
              </a:rPr>
              <a:t>de los </a:t>
            </a:r>
            <a:r>
              <a:rPr sz="2000" spc="-10" dirty="0">
                <a:latin typeface="Calibri"/>
                <a:cs typeface="Calibri"/>
              </a:rPr>
              <a:t>olivos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5" dirty="0">
                <a:latin typeface="Calibri"/>
                <a:cs typeface="Calibri"/>
              </a:rPr>
              <a:t>terminó en casi </a:t>
            </a:r>
            <a:r>
              <a:rPr sz="2000" spc="-10" dirty="0">
                <a:latin typeface="Calibri"/>
                <a:cs typeface="Calibri"/>
              </a:rPr>
              <a:t>total  </a:t>
            </a:r>
            <a:r>
              <a:rPr sz="2000" spc="-5" dirty="0">
                <a:latin typeface="Calibri"/>
                <a:cs typeface="Calibri"/>
              </a:rPr>
              <a:t>silencio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la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Cruz.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4432" y="1418844"/>
            <a:ext cx="5660136" cy="24063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09088" y="1379219"/>
            <a:ext cx="5829300" cy="2371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743200" y="1447800"/>
            <a:ext cx="5562600" cy="2308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43200" y="1447800"/>
            <a:ext cx="5562600" cy="230886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1440" marR="81915" algn="just">
              <a:lnSpc>
                <a:spcPct val="100000"/>
              </a:lnSpc>
              <a:spcBef>
                <a:spcPts val="204"/>
              </a:spcBef>
            </a:pPr>
            <a:r>
              <a:rPr sz="2400" spc="-20" dirty="0">
                <a:latin typeface="Calibri"/>
                <a:cs typeface="Calibri"/>
              </a:rPr>
              <a:t>Hay </a:t>
            </a:r>
            <a:r>
              <a:rPr sz="2400" spc="-5" dirty="0">
                <a:latin typeface="Calibri"/>
                <a:cs typeface="Calibri"/>
              </a:rPr>
              <a:t>que tener </a:t>
            </a:r>
            <a:r>
              <a:rPr sz="2400" spc="-10" dirty="0">
                <a:latin typeface="Calibri"/>
                <a:cs typeface="Calibri"/>
              </a:rPr>
              <a:t>presente </a:t>
            </a:r>
            <a:r>
              <a:rPr sz="2400" spc="-5" dirty="0">
                <a:latin typeface="Calibri"/>
                <a:cs typeface="Calibri"/>
              </a:rPr>
              <a:t>que </a:t>
            </a:r>
            <a:r>
              <a:rPr sz="2400" spc="-10" dirty="0">
                <a:latin typeface="Calibri"/>
                <a:cs typeface="Calibri"/>
              </a:rPr>
              <a:t>vamos </a:t>
            </a:r>
            <a:r>
              <a:rPr sz="2400" dirty="0">
                <a:latin typeface="Calibri"/>
                <a:cs typeface="Calibri"/>
              </a:rPr>
              <a:t>al  </a:t>
            </a:r>
            <a:r>
              <a:rPr sz="2400" spc="-5" dirty="0">
                <a:latin typeface="Calibri"/>
                <a:cs typeface="Calibri"/>
              </a:rPr>
              <a:t>templo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hablar con </a:t>
            </a:r>
            <a:r>
              <a:rPr sz="2400" spc="-5" dirty="0">
                <a:latin typeface="Calibri"/>
                <a:cs typeface="Calibri"/>
              </a:rPr>
              <a:t>Dios, por </a:t>
            </a:r>
            <a:r>
              <a:rPr sz="2400" dirty="0">
                <a:latin typeface="Calibri"/>
                <a:cs typeface="Calibri"/>
              </a:rPr>
              <a:t>eso </a:t>
            </a:r>
            <a:r>
              <a:rPr sz="2400" spc="-5" dirty="0">
                <a:latin typeface="Calibri"/>
                <a:cs typeface="Calibri"/>
              </a:rPr>
              <a:t>cuando  </a:t>
            </a:r>
            <a:r>
              <a:rPr sz="2400" spc="-10" dirty="0">
                <a:latin typeface="Calibri"/>
                <a:cs typeface="Calibri"/>
              </a:rPr>
              <a:t>llegamos </a:t>
            </a:r>
            <a:r>
              <a:rPr sz="2400" dirty="0">
                <a:latin typeface="Calibri"/>
                <a:cs typeface="Calibri"/>
              </a:rPr>
              <a:t>a él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no debemos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sentarnos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 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conversar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y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saludar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 las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personas. </a:t>
            </a:r>
            <a:r>
              <a:rPr sz="2400" spc="-5" dirty="0">
                <a:latin typeface="Calibri"/>
                <a:cs typeface="Calibri"/>
              </a:rPr>
              <a:t>Lo  </a:t>
            </a:r>
            <a:r>
              <a:rPr sz="2400" dirty="0">
                <a:latin typeface="Calibri"/>
                <a:cs typeface="Calibri"/>
              </a:rPr>
              <a:t>mejor es </a:t>
            </a:r>
            <a:r>
              <a:rPr sz="2400" spc="-10" dirty="0">
                <a:latin typeface="Calibri"/>
                <a:cs typeface="Calibri"/>
              </a:rPr>
              <a:t>tomar </a:t>
            </a:r>
            <a:r>
              <a:rPr sz="2400" spc="-5" dirty="0">
                <a:latin typeface="Calibri"/>
                <a:cs typeface="Calibri"/>
              </a:rPr>
              <a:t>una actitud de </a:t>
            </a:r>
            <a:r>
              <a:rPr sz="2400" spc="-15" dirty="0">
                <a:latin typeface="Calibri"/>
                <a:cs typeface="Calibri"/>
              </a:rPr>
              <a:t>oración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5" dirty="0">
                <a:latin typeface="Calibri"/>
                <a:cs typeface="Calibri"/>
              </a:rPr>
              <a:t>de  </a:t>
            </a:r>
            <a:r>
              <a:rPr sz="2400" spc="-10" dirty="0">
                <a:latin typeface="Calibri"/>
                <a:cs typeface="Calibri"/>
              </a:rPr>
              <a:t>diálogo con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Dios.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94432" y="275843"/>
            <a:ext cx="5660136" cy="929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09088" y="236220"/>
            <a:ext cx="5829300" cy="9083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43200" y="304761"/>
            <a:ext cx="5562600" cy="830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743200" y="304761"/>
            <a:ext cx="5562600" cy="831215"/>
          </a:xfrm>
          <a:prstGeom prst="rect">
            <a:avLst/>
          </a:prstGeom>
          <a:ln w="12700">
            <a:solidFill>
              <a:srgbClr val="46AAC5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1440" marR="81280">
              <a:lnSpc>
                <a:spcPct val="100000"/>
              </a:lnSpc>
              <a:spcBef>
                <a:spcPts val="204"/>
              </a:spcBef>
              <a:tabLst>
                <a:tab pos="1275715" algn="l"/>
                <a:tab pos="1679575" algn="l"/>
                <a:tab pos="3455670" algn="l"/>
                <a:tab pos="4105910" algn="l"/>
                <a:tab pos="5154930" algn="l"/>
              </a:tabLst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18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R	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L	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400" b="1" spc="-7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ULA</a:t>
            </a:r>
            <a:r>
              <a:rPr sz="2400" b="1" spc="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400" b="1" dirty="0">
                <a:latin typeface="Calibri"/>
                <a:cs typeface="Calibri"/>
              </a:rPr>
              <a:t>, </a:t>
            </a:r>
            <a:r>
              <a:rPr sz="2400" b="1" spc="-10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n</a:t>
            </a:r>
            <a:r>
              <a:rPr sz="2400" b="1" dirty="0">
                <a:latin typeface="Calibri"/>
                <a:cs typeface="Calibri"/>
              </a:rPr>
              <a:t>o	</a:t>
            </a:r>
            <a:r>
              <a:rPr sz="2400" b="1" spc="-10" dirty="0">
                <a:latin typeface="Calibri"/>
                <a:cs typeface="Calibri"/>
              </a:rPr>
              <a:t>s</a:t>
            </a:r>
            <a:r>
              <a:rPr sz="2400" b="1" dirty="0">
                <a:latin typeface="Calibri"/>
                <a:cs typeface="Calibri"/>
              </a:rPr>
              <a:t>olo	</a:t>
            </a:r>
            <a:r>
              <a:rPr sz="2400" b="1" spc="-30" dirty="0">
                <a:latin typeface="Calibri"/>
                <a:cs typeface="Calibri"/>
              </a:rPr>
              <a:t>t</a:t>
            </a:r>
            <a:r>
              <a:rPr sz="2400" b="1" spc="-5" dirty="0">
                <a:latin typeface="Calibri"/>
                <a:cs typeface="Calibri"/>
              </a:rPr>
              <a:t>enerl</a:t>
            </a:r>
            <a:r>
              <a:rPr sz="2400" b="1" dirty="0">
                <a:latin typeface="Calibri"/>
                <a:cs typeface="Calibri"/>
              </a:rPr>
              <a:t>o	en  silencio (mejor </a:t>
            </a:r>
            <a:r>
              <a:rPr sz="2400" b="1" spc="-5" dirty="0">
                <a:latin typeface="Calibri"/>
                <a:cs typeface="Calibri"/>
              </a:rPr>
              <a:t>no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llevarlo)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608076"/>
            <a:ext cx="2647188" cy="2746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6031" y="4009644"/>
            <a:ext cx="8479536" cy="24063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0687" y="3970020"/>
            <a:ext cx="8648700" cy="23713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4800" y="4038574"/>
            <a:ext cx="8382000" cy="23083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4800" y="4038574"/>
            <a:ext cx="8382000" cy="2308860"/>
          </a:xfrm>
          <a:custGeom>
            <a:avLst/>
            <a:gdLst/>
            <a:ahLst/>
            <a:cxnLst/>
            <a:rect l="l" t="t" r="r" b="b"/>
            <a:pathLst>
              <a:path w="8382000" h="2308860">
                <a:moveTo>
                  <a:pt x="0" y="2308351"/>
                </a:moveTo>
                <a:lnTo>
                  <a:pt x="8382000" y="2308351"/>
                </a:lnTo>
                <a:lnTo>
                  <a:pt x="8382000" y="0"/>
                </a:lnTo>
                <a:lnTo>
                  <a:pt x="0" y="0"/>
                </a:lnTo>
                <a:lnTo>
                  <a:pt x="0" y="2308351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3540" y="4052696"/>
            <a:ext cx="822642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NO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LLEGAR 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ATRASADO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 LA </a:t>
            </a:r>
            <a:r>
              <a:rPr sz="2400" b="1" spc="-45" dirty="0">
                <a:solidFill>
                  <a:srgbClr val="FF0000"/>
                </a:solidFill>
                <a:latin typeface="Calibri"/>
                <a:cs typeface="Calibri"/>
              </a:rPr>
              <a:t>SANTA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MISA.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ES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UNA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GRAN </a:t>
            </a:r>
            <a:r>
              <a:rPr sz="2400" b="1" spc="-105" dirty="0">
                <a:solidFill>
                  <a:srgbClr val="FF0000"/>
                </a:solidFill>
                <a:latin typeface="Calibri"/>
                <a:cs typeface="Calibri"/>
              </a:rPr>
              <a:t>FALTA 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RESPETO.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SI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LLEGO </a:t>
            </a:r>
            <a:r>
              <a:rPr sz="2400" b="1" spc="-30" dirty="0">
                <a:solidFill>
                  <a:srgbClr val="FF0000"/>
                </a:solidFill>
                <a:latin typeface="Calibri"/>
                <a:cs typeface="Calibri"/>
              </a:rPr>
              <a:t>ATRASADO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 LA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MISA </a:t>
            </a:r>
            <a:r>
              <a:rPr sz="2400" b="1" spc="-105" dirty="0">
                <a:solidFill>
                  <a:srgbClr val="FF0000"/>
                </a:solidFill>
                <a:latin typeface="Calibri"/>
                <a:cs typeface="Calibri"/>
              </a:rPr>
              <a:t>YA 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NO </a:t>
            </a: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ES </a:t>
            </a:r>
            <a:r>
              <a:rPr sz="2400" b="1" spc="-35" dirty="0">
                <a:solidFill>
                  <a:srgbClr val="6600CC"/>
                </a:solidFill>
                <a:latin typeface="Calibri"/>
                <a:cs typeface="Calibri"/>
              </a:rPr>
              <a:t>VÁLIDA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Y  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NO </a:t>
            </a: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DEBO </a:t>
            </a: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ACERCARME 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A</a:t>
            </a:r>
            <a:r>
              <a:rPr sz="2400" b="1" spc="-3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COMULAR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Primer </a:t>
            </a:r>
            <a:r>
              <a:rPr sz="2400" spc="-10" dirty="0">
                <a:latin typeface="Calibri"/>
                <a:cs typeface="Calibri"/>
              </a:rPr>
              <a:t>Mandamiento de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5" dirty="0">
                <a:latin typeface="Calibri"/>
                <a:cs typeface="Calibri"/>
              </a:rPr>
              <a:t>Iglesia: Asistir </a:t>
            </a:r>
            <a:r>
              <a:rPr sz="2400" dirty="0">
                <a:latin typeface="Calibri"/>
                <a:cs typeface="Calibri"/>
              </a:rPr>
              <a:t>a la </a:t>
            </a:r>
            <a:r>
              <a:rPr sz="2400" spc="-15" dirty="0">
                <a:latin typeface="Calibri"/>
                <a:cs typeface="Calibri"/>
              </a:rPr>
              <a:t>Santa </a:t>
            </a:r>
            <a:r>
              <a:rPr sz="2400" dirty="0">
                <a:latin typeface="Calibri"/>
                <a:cs typeface="Calibri"/>
              </a:rPr>
              <a:t>Misa </a:t>
            </a:r>
            <a:r>
              <a:rPr sz="2400" spc="-15" dirty="0">
                <a:latin typeface="Calibri"/>
                <a:cs typeface="Calibri"/>
              </a:rPr>
              <a:t>entera  </a:t>
            </a:r>
            <a:r>
              <a:rPr sz="2400" spc="-10" dirty="0">
                <a:latin typeface="Calibri"/>
                <a:cs typeface="Calibri"/>
              </a:rPr>
              <a:t>todos </a:t>
            </a:r>
            <a:r>
              <a:rPr sz="2400" dirty="0">
                <a:latin typeface="Calibri"/>
                <a:cs typeface="Calibri"/>
              </a:rPr>
              <a:t>los </a:t>
            </a:r>
            <a:r>
              <a:rPr sz="2400" spc="-10" dirty="0">
                <a:latin typeface="Calibri"/>
                <a:cs typeface="Calibri"/>
              </a:rPr>
              <a:t>Domingos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10" dirty="0">
                <a:latin typeface="Calibri"/>
                <a:cs typeface="Calibri"/>
              </a:rPr>
              <a:t>fiestas </a:t>
            </a:r>
            <a:r>
              <a:rPr sz="2400" spc="-5" dirty="0">
                <a:latin typeface="Calibri"/>
                <a:cs typeface="Calibri"/>
              </a:rPr>
              <a:t>de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guardar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199644"/>
            <a:ext cx="86319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80160" y="114300"/>
            <a:ext cx="6429755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228574"/>
            <a:ext cx="85344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228574"/>
            <a:ext cx="85344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600" spc="-5" dirty="0">
                <a:solidFill>
                  <a:srgbClr val="FF0000"/>
                </a:solidFill>
              </a:rPr>
              <a:t>12.- CAMINAR </a:t>
            </a:r>
            <a:r>
              <a:rPr sz="3600" dirty="0">
                <a:solidFill>
                  <a:srgbClr val="FF0000"/>
                </a:solidFill>
              </a:rPr>
              <a:t>EN LA</a:t>
            </a:r>
            <a:r>
              <a:rPr sz="3600" spc="-25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LITURGIA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379475" y="1065275"/>
            <a:ext cx="3508248" cy="5611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965575" y="1313434"/>
            <a:ext cx="4642485" cy="2617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Actitud </a:t>
            </a:r>
            <a:r>
              <a:rPr sz="1800" dirty="0">
                <a:latin typeface="Calibri"/>
                <a:cs typeface="Calibri"/>
              </a:rPr>
              <a:t>de un </a:t>
            </a:r>
            <a:r>
              <a:rPr sz="1800" spc="-5" dirty="0">
                <a:latin typeface="Calibri"/>
                <a:cs typeface="Calibri"/>
              </a:rPr>
              <a:t>pueblo </a:t>
            </a:r>
            <a:r>
              <a:rPr sz="1800" dirty="0">
                <a:latin typeface="Calibri"/>
                <a:cs typeface="Calibri"/>
              </a:rPr>
              <a:t>que se </a:t>
            </a:r>
            <a:r>
              <a:rPr sz="1800" spc="-10" dirty="0">
                <a:latin typeface="Calibri"/>
                <a:cs typeface="Calibri"/>
              </a:rPr>
              <a:t>dirige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 tierra  </a:t>
            </a:r>
            <a:r>
              <a:rPr sz="1800" spc="-10" dirty="0">
                <a:latin typeface="Calibri"/>
                <a:cs typeface="Calibri"/>
              </a:rPr>
              <a:t>prometida, </a:t>
            </a:r>
            <a:r>
              <a:rPr sz="1800" spc="-5" dirty="0">
                <a:latin typeface="Calibri"/>
                <a:cs typeface="Calibri"/>
              </a:rPr>
              <a:t>indica también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caminar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 </a:t>
            </a:r>
            <a:r>
              <a:rPr sz="1800" spc="-5" dirty="0">
                <a:latin typeface="Calibri"/>
                <a:cs typeface="Calibri"/>
              </a:rPr>
              <a:t>hacia la </a:t>
            </a:r>
            <a:r>
              <a:rPr sz="1800" spc="-10" dirty="0">
                <a:latin typeface="Calibri"/>
                <a:cs typeface="Calibri"/>
              </a:rPr>
              <a:t>perfección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Reino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Dios.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88900" marR="156845" algn="just">
              <a:lnSpc>
                <a:spcPct val="100000"/>
              </a:lnSpc>
              <a:spcBef>
                <a:spcPts val="1050"/>
              </a:spcBef>
            </a:pPr>
            <a:r>
              <a:rPr sz="1800" spc="-5" dirty="0">
                <a:latin typeface="Calibri"/>
                <a:cs typeface="Calibri"/>
              </a:rPr>
              <a:t>Hacemos procesiones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alabanza,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0" dirty="0">
                <a:latin typeface="Calibri"/>
                <a:cs typeface="Calibri"/>
              </a:rPr>
              <a:t>ofrendas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recibir la Comunión. </a:t>
            </a:r>
            <a:r>
              <a:rPr sz="1800" spc="-20" dirty="0">
                <a:latin typeface="Calibri"/>
                <a:cs typeface="Calibri"/>
              </a:rPr>
              <a:t>Pero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5" dirty="0">
                <a:latin typeface="Calibri"/>
                <a:cs typeface="Calibri"/>
              </a:rPr>
              <a:t>cada </a:t>
            </a:r>
            <a:r>
              <a:rPr sz="1800" spc="-10" dirty="0">
                <a:latin typeface="Calibri"/>
                <a:cs typeface="Calibri"/>
              </a:rPr>
              <a:t>procesión </a:t>
            </a:r>
            <a:r>
              <a:rPr sz="1800" spc="-5" dirty="0">
                <a:latin typeface="Calibri"/>
                <a:cs typeface="Calibri"/>
              </a:rPr>
              <a:t>lo decisivo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la fidelidad;  </a:t>
            </a:r>
            <a:r>
              <a:rPr sz="1800" spc="-10" dirty="0">
                <a:latin typeface="Calibri"/>
                <a:cs typeface="Calibri"/>
              </a:rPr>
              <a:t>comprometemos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ir </a:t>
            </a:r>
            <a:r>
              <a:rPr sz="1800" spc="-10" dirty="0">
                <a:latin typeface="Calibri"/>
                <a:cs typeface="Calibri"/>
              </a:rPr>
              <a:t>avanzando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meta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5" dirty="0">
                <a:latin typeface="Calibri"/>
                <a:cs typeface="Calibri"/>
              </a:rPr>
              <a:t>nuestra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vida.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91000" y="4571974"/>
            <a:ext cx="4495800" cy="15562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031" y="199644"/>
            <a:ext cx="7641335" cy="806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8972" y="99060"/>
            <a:ext cx="7075932" cy="847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800" y="228612"/>
            <a:ext cx="7543800" cy="7078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800" y="228612"/>
            <a:ext cx="7543800" cy="70802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58102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DEFINICIONES </a:t>
            </a:r>
            <a:r>
              <a:rPr spc="-5" dirty="0"/>
              <a:t>DE </a:t>
            </a:r>
            <a:r>
              <a:rPr dirty="0"/>
              <a:t>LA</a:t>
            </a:r>
            <a:r>
              <a:rPr spc="-30" dirty="0"/>
              <a:t> </a:t>
            </a:r>
            <a:r>
              <a:rPr spc="-10" dirty="0"/>
              <a:t>LITURGIA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83540" y="1004061"/>
            <a:ext cx="8454390" cy="5154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Liturgia: </a:t>
            </a:r>
            <a:r>
              <a:rPr sz="2400" spc="-5" dirty="0">
                <a:latin typeface="Calibri"/>
                <a:cs typeface="Calibri"/>
              </a:rPr>
              <a:t>Acciones </a:t>
            </a:r>
            <a:r>
              <a:rPr sz="2400" spc="-15" dirty="0">
                <a:latin typeface="Calibri"/>
                <a:cs typeface="Calibri"/>
              </a:rPr>
              <a:t>sagradas </a:t>
            </a:r>
            <a:r>
              <a:rPr sz="2400" spc="-5" dirty="0">
                <a:latin typeface="Calibri"/>
                <a:cs typeface="Calibri"/>
              </a:rPr>
              <a:t>que dirigimos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0" dirty="0">
                <a:latin typeface="Calibri"/>
                <a:cs typeface="Calibri"/>
              </a:rPr>
              <a:t>Dios </a:t>
            </a:r>
            <a:r>
              <a:rPr sz="2400" dirty="0">
                <a:latin typeface="Calibri"/>
                <a:cs typeface="Calibri"/>
              </a:rPr>
              <a:t>en </a:t>
            </a:r>
            <a:r>
              <a:rPr sz="2400" spc="-15" dirty="0">
                <a:latin typeface="Calibri"/>
                <a:cs typeface="Calibri"/>
              </a:rPr>
              <a:t>nombre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dirty="0">
                <a:latin typeface="Calibri"/>
                <a:cs typeface="Calibri"/>
              </a:rPr>
              <a:t>la  </a:t>
            </a:r>
            <a:r>
              <a:rPr sz="2400" spc="-10" dirty="0">
                <a:latin typeface="Calibri"/>
                <a:cs typeface="Calibri"/>
              </a:rPr>
              <a:t>comunidad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10" dirty="0">
                <a:latin typeface="Calibri"/>
                <a:cs typeface="Calibri"/>
              </a:rPr>
              <a:t>con </a:t>
            </a:r>
            <a:r>
              <a:rPr sz="2400" dirty="0">
                <a:latin typeface="Calibri"/>
                <a:cs typeface="Calibri"/>
              </a:rPr>
              <a:t>ellas </a:t>
            </a:r>
            <a:r>
              <a:rPr sz="2400" spc="-5" dirty="0">
                <a:latin typeface="Calibri"/>
                <a:cs typeface="Calibri"/>
              </a:rPr>
              <a:t>Dios nos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santifica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Liturgia: </a:t>
            </a:r>
            <a:r>
              <a:rPr sz="2400" spc="-10" dirty="0">
                <a:latin typeface="Calibri"/>
                <a:cs typeface="Calibri"/>
              </a:rPr>
              <a:t>Conjunto </a:t>
            </a:r>
            <a:r>
              <a:rPr sz="2400" spc="-5" dirty="0">
                <a:latin typeface="Calibri"/>
                <a:cs typeface="Calibri"/>
              </a:rPr>
              <a:t>de signos sensibles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10" dirty="0">
                <a:latin typeface="Calibri"/>
                <a:cs typeface="Calibri"/>
              </a:rPr>
              <a:t>eficaces </a:t>
            </a:r>
            <a:r>
              <a:rPr sz="2400" spc="-5" dirty="0">
                <a:latin typeface="Calibri"/>
                <a:cs typeface="Calibri"/>
              </a:rPr>
              <a:t>del culto de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endParaRPr sz="2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Iglesia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15" dirty="0">
                <a:latin typeface="Calibri"/>
                <a:cs typeface="Calibri"/>
              </a:rPr>
              <a:t>para </a:t>
            </a:r>
            <a:r>
              <a:rPr sz="2400" spc="-5" dirty="0">
                <a:latin typeface="Calibri"/>
                <a:cs typeface="Calibri"/>
              </a:rPr>
              <a:t>santificación de </a:t>
            </a:r>
            <a:r>
              <a:rPr sz="2400" dirty="0">
                <a:latin typeface="Calibri"/>
                <a:cs typeface="Calibri"/>
              </a:rPr>
              <a:t>los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fieles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Liturgia: </a:t>
            </a:r>
            <a:r>
              <a:rPr sz="2400" spc="-5" dirty="0">
                <a:latin typeface="Calibri"/>
                <a:cs typeface="Calibri"/>
              </a:rPr>
              <a:t>Ejercicio del </a:t>
            </a:r>
            <a:r>
              <a:rPr sz="2400" spc="-10" dirty="0">
                <a:latin typeface="Calibri"/>
                <a:cs typeface="Calibri"/>
              </a:rPr>
              <a:t>sacerdocio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5" dirty="0">
                <a:latin typeface="Calibri"/>
                <a:cs typeface="Calibri"/>
              </a:rPr>
              <a:t>Cristo </a:t>
            </a:r>
            <a:r>
              <a:rPr sz="2400" dirty="0">
                <a:latin typeface="Calibri"/>
                <a:cs typeface="Calibri"/>
              </a:rPr>
              <a:t>en </a:t>
            </a:r>
            <a:r>
              <a:rPr sz="2400" spc="-5" dirty="0">
                <a:latin typeface="Calibri"/>
                <a:cs typeface="Calibri"/>
              </a:rPr>
              <a:t>su Iglesia, </a:t>
            </a:r>
            <a:r>
              <a:rPr sz="2400" spc="-10" dirty="0">
                <a:latin typeface="Calibri"/>
                <a:cs typeface="Calibri"/>
              </a:rPr>
              <a:t>mediante  </a:t>
            </a:r>
            <a:r>
              <a:rPr sz="2400" spc="-5" dirty="0">
                <a:latin typeface="Calibri"/>
                <a:cs typeface="Calibri"/>
              </a:rPr>
              <a:t>signos sensibles </a:t>
            </a:r>
            <a:r>
              <a:rPr sz="2400" spc="-10" dirty="0">
                <a:latin typeface="Calibri"/>
                <a:cs typeface="Calibri"/>
              </a:rPr>
              <a:t>con </a:t>
            </a:r>
            <a:r>
              <a:rPr sz="2400" dirty="0">
                <a:latin typeface="Calibri"/>
                <a:cs typeface="Calibri"/>
              </a:rPr>
              <a:t>los </a:t>
            </a:r>
            <a:r>
              <a:rPr sz="2400" spc="-5" dirty="0">
                <a:latin typeface="Calibri"/>
                <a:cs typeface="Calibri"/>
              </a:rPr>
              <a:t>que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15" dirty="0">
                <a:latin typeface="Calibri"/>
                <a:cs typeface="Calibri"/>
              </a:rPr>
              <a:t>hombre </a:t>
            </a:r>
            <a:r>
              <a:rPr sz="2400" spc="-5" dirty="0">
                <a:latin typeface="Calibri"/>
                <a:cs typeface="Calibri"/>
              </a:rPr>
              <a:t>da gloria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Dios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5" dirty="0">
                <a:latin typeface="Calibri"/>
                <a:cs typeface="Calibri"/>
              </a:rPr>
              <a:t>se </a:t>
            </a:r>
            <a:r>
              <a:rPr sz="2400" spc="-10" dirty="0">
                <a:latin typeface="Calibri"/>
                <a:cs typeface="Calibri"/>
              </a:rPr>
              <a:t>santifica  con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comunidad.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</a:pP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Fines de la</a:t>
            </a:r>
            <a:r>
              <a:rPr sz="2400" b="1" spc="-25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Liturgia:</a:t>
            </a:r>
            <a:endParaRPr sz="2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680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La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gloria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Dios</a:t>
            </a:r>
            <a:r>
              <a:rPr sz="2400" spc="-5" dirty="0">
                <a:latin typeface="Calibri"/>
                <a:cs typeface="Calibri"/>
              </a:rPr>
              <a:t>, principio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5" dirty="0">
                <a:latin typeface="Calibri"/>
                <a:cs typeface="Calibri"/>
              </a:rPr>
              <a:t>fin de </a:t>
            </a:r>
            <a:r>
              <a:rPr sz="2400" spc="-15" dirty="0">
                <a:latin typeface="Calibri"/>
                <a:cs typeface="Calibri"/>
              </a:rPr>
              <a:t>todo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10" dirty="0">
                <a:latin typeface="Calibri"/>
                <a:cs typeface="Calibri"/>
              </a:rPr>
              <a:t>fuente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0" dirty="0">
                <a:latin typeface="Calibri"/>
                <a:cs typeface="Calibri"/>
              </a:rPr>
              <a:t>todo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bien</a:t>
            </a:r>
            <a:endParaRPr sz="24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260"/>
              </a:spcBef>
            </a:pP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La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santificación del hombre </a:t>
            </a:r>
            <a:r>
              <a:rPr sz="2400" dirty="0">
                <a:latin typeface="Calibri"/>
                <a:cs typeface="Calibri"/>
              </a:rPr>
              <a:t>en </a:t>
            </a:r>
            <a:r>
              <a:rPr sz="2400" spc="-15" dirty="0">
                <a:latin typeface="Calibri"/>
                <a:cs typeface="Calibri"/>
              </a:rPr>
              <a:t>orden </a:t>
            </a:r>
            <a:r>
              <a:rPr sz="2400" dirty="0">
                <a:latin typeface="Calibri"/>
                <a:cs typeface="Calibri"/>
              </a:rPr>
              <a:t>a la vida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eterna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199644"/>
            <a:ext cx="84033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2980" y="114300"/>
            <a:ext cx="7100316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228574"/>
            <a:ext cx="83058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228574"/>
            <a:ext cx="83058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919480">
              <a:lnSpc>
                <a:spcPct val="100000"/>
              </a:lnSpc>
              <a:spcBef>
                <a:spcPts val="130"/>
              </a:spcBef>
            </a:pPr>
            <a:r>
              <a:rPr sz="3600" spc="-5" dirty="0">
                <a:solidFill>
                  <a:srgbClr val="FF0000"/>
                </a:solidFill>
              </a:rPr>
              <a:t>14.- </a:t>
            </a:r>
            <a:r>
              <a:rPr sz="3600" spc="-25" dirty="0">
                <a:solidFill>
                  <a:srgbClr val="FF0000"/>
                </a:solidFill>
              </a:rPr>
              <a:t>LOS </a:t>
            </a:r>
            <a:r>
              <a:rPr sz="3600" spc="-20" dirty="0">
                <a:solidFill>
                  <a:srgbClr val="FF0000"/>
                </a:solidFill>
              </a:rPr>
              <a:t>COLORES </a:t>
            </a:r>
            <a:r>
              <a:rPr sz="3600" dirty="0">
                <a:solidFill>
                  <a:srgbClr val="FF0000"/>
                </a:solidFill>
              </a:rPr>
              <a:t>EN LA</a:t>
            </a:r>
            <a:r>
              <a:rPr sz="3600" spc="5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LITURGIA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914400" y="2057374"/>
            <a:ext cx="7315200" cy="64643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5"/>
              </a:spcBef>
            </a:pPr>
            <a:r>
              <a:rPr sz="1800" b="1" dirty="0">
                <a:latin typeface="Calibri"/>
                <a:cs typeface="Calibri"/>
              </a:rPr>
              <a:t>Según San </a:t>
            </a:r>
            <a:r>
              <a:rPr sz="1800" b="1" spc="-5" dirty="0">
                <a:latin typeface="Calibri"/>
                <a:cs typeface="Calibri"/>
              </a:rPr>
              <a:t>Jerónimo, </a:t>
            </a:r>
            <a:r>
              <a:rPr sz="1800" b="1" spc="-15" dirty="0">
                <a:latin typeface="Calibri"/>
                <a:cs typeface="Calibri"/>
              </a:rPr>
              <a:t>era </a:t>
            </a:r>
            <a:r>
              <a:rPr sz="1800" b="1" spc="-5" dirty="0">
                <a:latin typeface="Calibri"/>
                <a:cs typeface="Calibri"/>
              </a:rPr>
              <a:t>el color </a:t>
            </a:r>
            <a:r>
              <a:rPr sz="1800" b="1" dirty="0">
                <a:latin typeface="Calibri"/>
                <a:cs typeface="Calibri"/>
              </a:rPr>
              <a:t>que usaban los </a:t>
            </a:r>
            <a:r>
              <a:rPr sz="1800" b="1" spc="-5" dirty="0">
                <a:latin typeface="Calibri"/>
                <a:cs typeface="Calibri"/>
              </a:rPr>
              <a:t>judíos </a:t>
            </a:r>
            <a:r>
              <a:rPr sz="1800" b="1" spc="-10" dirty="0">
                <a:latin typeface="Calibri"/>
                <a:cs typeface="Calibri"/>
              </a:rPr>
              <a:t>para realizar</a:t>
            </a:r>
            <a:r>
              <a:rPr sz="1800" b="1" spc="-229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los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Sacrificios. </a:t>
            </a:r>
            <a:r>
              <a:rPr sz="1800" b="1" spc="-15" dirty="0">
                <a:latin typeface="Calibri"/>
                <a:cs typeface="Calibri"/>
              </a:rPr>
              <a:t>Este </a:t>
            </a:r>
            <a:r>
              <a:rPr sz="1800" b="1" spc="-5" dirty="0">
                <a:latin typeface="Calibri"/>
                <a:cs typeface="Calibri"/>
              </a:rPr>
              <a:t>color simboliza </a:t>
            </a:r>
            <a:r>
              <a:rPr sz="1800" b="1" dirty="0">
                <a:latin typeface="Calibri"/>
                <a:cs typeface="Calibri"/>
              </a:rPr>
              <a:t>luz, la </a:t>
            </a:r>
            <a:r>
              <a:rPr sz="1800" b="1" spc="-5" dirty="0">
                <a:latin typeface="Calibri"/>
                <a:cs typeface="Calibri"/>
              </a:rPr>
              <a:t>inocencia </a:t>
            </a:r>
            <a:r>
              <a:rPr sz="1800" b="1" dirty="0">
                <a:latin typeface="Calibri"/>
                <a:cs typeface="Calibri"/>
              </a:rPr>
              <a:t>y la</a:t>
            </a:r>
            <a:r>
              <a:rPr sz="1800" b="1" spc="-16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alegría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400" y="2971812"/>
            <a:ext cx="5181600" cy="313944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91440" marR="808990">
              <a:lnSpc>
                <a:spcPct val="100000"/>
              </a:lnSpc>
              <a:spcBef>
                <a:spcPts val="244"/>
              </a:spcBef>
            </a:pPr>
            <a:r>
              <a:rPr sz="1800" b="1" spc="-5" dirty="0">
                <a:latin typeface="Calibri"/>
                <a:cs typeface="Calibri"/>
              </a:rPr>
              <a:t>Tiempo Pascual </a:t>
            </a:r>
            <a:r>
              <a:rPr sz="1800" b="1" dirty="0">
                <a:latin typeface="Calibri"/>
                <a:cs typeface="Calibri"/>
              </a:rPr>
              <a:t>y </a:t>
            </a:r>
            <a:r>
              <a:rPr sz="1800" b="1" spc="-5" dirty="0">
                <a:latin typeface="Calibri"/>
                <a:cs typeface="Calibri"/>
              </a:rPr>
              <a:t>Tiempo Navideño  </a:t>
            </a:r>
            <a:r>
              <a:rPr sz="1800" b="1" spc="-10" dirty="0">
                <a:latin typeface="Calibri"/>
                <a:cs typeface="Calibri"/>
              </a:rPr>
              <a:t>Sacramento: Bautizo, </a:t>
            </a:r>
            <a:r>
              <a:rPr sz="1800" b="1" spc="-5" dirty="0">
                <a:latin typeface="Calibri"/>
                <a:cs typeface="Calibri"/>
              </a:rPr>
              <a:t>Matrimonio,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Eucaristía,  </a:t>
            </a:r>
            <a:r>
              <a:rPr sz="1800" b="1" spc="-10" dirty="0">
                <a:latin typeface="Calibri"/>
                <a:cs typeface="Calibri"/>
              </a:rPr>
              <a:t>Orden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Sacerdotal</a:t>
            </a:r>
            <a:endParaRPr sz="1800">
              <a:latin typeface="Calibri"/>
              <a:cs typeface="Calibri"/>
            </a:endParaRPr>
          </a:p>
          <a:p>
            <a:pPr marL="91440" marR="35369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Celebraciones </a:t>
            </a:r>
            <a:r>
              <a:rPr sz="1800" b="1" spc="-5" dirty="0">
                <a:latin typeface="Calibri"/>
                <a:cs typeface="Calibri"/>
              </a:rPr>
              <a:t>del </a:t>
            </a:r>
            <a:r>
              <a:rPr sz="1800" b="1" spc="-30" dirty="0">
                <a:latin typeface="Calibri"/>
                <a:cs typeface="Calibri"/>
              </a:rPr>
              <a:t>Señor, </a:t>
            </a:r>
            <a:r>
              <a:rPr sz="1800" b="1" dirty="0">
                <a:latin typeface="Calibri"/>
                <a:cs typeface="Calibri"/>
              </a:rPr>
              <a:t>que no sean de su</a:t>
            </a:r>
            <a:r>
              <a:rPr sz="1800" b="1" spc="-1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Pasión  Celebraciones </a:t>
            </a:r>
            <a:r>
              <a:rPr sz="1800" b="1" dirty="0">
                <a:latin typeface="Calibri"/>
                <a:cs typeface="Calibri"/>
              </a:rPr>
              <a:t>de la </a:t>
            </a:r>
            <a:r>
              <a:rPr sz="1800" b="1" spc="-10" dirty="0">
                <a:latin typeface="Calibri"/>
                <a:cs typeface="Calibri"/>
              </a:rPr>
              <a:t>Virgen</a:t>
            </a:r>
            <a:r>
              <a:rPr sz="1800" b="1" spc="-8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María</a:t>
            </a:r>
            <a:endParaRPr sz="1800">
              <a:latin typeface="Calibri"/>
              <a:cs typeface="Calibri"/>
            </a:endParaRPr>
          </a:p>
          <a:p>
            <a:pPr marL="91440" marR="404495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De los </a:t>
            </a:r>
            <a:r>
              <a:rPr sz="1800" b="1" spc="-5" dirty="0">
                <a:latin typeface="Calibri"/>
                <a:cs typeface="Calibri"/>
              </a:rPr>
              <a:t>Ángeles, </a:t>
            </a:r>
            <a:r>
              <a:rPr sz="1800" b="1" dirty="0">
                <a:latin typeface="Calibri"/>
                <a:cs typeface="Calibri"/>
              </a:rPr>
              <a:t>De los </a:t>
            </a:r>
            <a:r>
              <a:rPr sz="1800" b="1" spc="-5" dirty="0">
                <a:latin typeface="Calibri"/>
                <a:cs typeface="Calibri"/>
              </a:rPr>
              <a:t>Santos </a:t>
            </a:r>
            <a:r>
              <a:rPr sz="1800" b="1" dirty="0">
                <a:latin typeface="Calibri"/>
                <a:cs typeface="Calibri"/>
              </a:rPr>
              <a:t>no </a:t>
            </a:r>
            <a:r>
              <a:rPr sz="1800" b="1" spc="-5" dirty="0">
                <a:latin typeface="Calibri"/>
                <a:cs typeface="Calibri"/>
              </a:rPr>
              <a:t>Mártires  Solemnidad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5" dirty="0">
                <a:latin typeface="Calibri"/>
                <a:cs typeface="Calibri"/>
              </a:rPr>
              <a:t>todos </a:t>
            </a:r>
            <a:r>
              <a:rPr sz="1800" b="1" dirty="0">
                <a:latin typeface="Calibri"/>
                <a:cs typeface="Calibri"/>
              </a:rPr>
              <a:t>los </a:t>
            </a:r>
            <a:r>
              <a:rPr sz="1800" b="1" spc="-5" dirty="0">
                <a:latin typeface="Calibri"/>
                <a:cs typeface="Calibri"/>
              </a:rPr>
              <a:t>Santos </a:t>
            </a:r>
            <a:r>
              <a:rPr sz="1800" b="1" dirty="0">
                <a:latin typeface="Calibri"/>
                <a:cs typeface="Calibri"/>
              </a:rPr>
              <a:t>(1 de</a:t>
            </a:r>
            <a:r>
              <a:rPr sz="1800" b="1" spc="-17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noviembre)  </a:t>
            </a:r>
            <a:r>
              <a:rPr sz="1800" b="1" dirty="0">
                <a:latin typeface="Calibri"/>
                <a:cs typeface="Calibri"/>
              </a:rPr>
              <a:t>San Juan </a:t>
            </a:r>
            <a:r>
              <a:rPr sz="1800" b="1" spc="-5" dirty="0">
                <a:latin typeface="Calibri"/>
                <a:cs typeface="Calibri"/>
              </a:rPr>
              <a:t>Bautista </a:t>
            </a:r>
            <a:r>
              <a:rPr sz="1800" b="1" dirty="0">
                <a:latin typeface="Calibri"/>
                <a:cs typeface="Calibri"/>
              </a:rPr>
              <a:t>(24 de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junio)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San Juan </a:t>
            </a:r>
            <a:r>
              <a:rPr sz="1800" b="1" spc="-15" dirty="0">
                <a:latin typeface="Calibri"/>
                <a:cs typeface="Calibri"/>
              </a:rPr>
              <a:t>Evangelista </a:t>
            </a:r>
            <a:r>
              <a:rPr sz="1800" b="1" dirty="0">
                <a:latin typeface="Calibri"/>
                <a:cs typeface="Calibri"/>
              </a:rPr>
              <a:t>(27 de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diciembre)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Cátedra </a:t>
            </a:r>
            <a:r>
              <a:rPr sz="1800" b="1" dirty="0">
                <a:latin typeface="Calibri"/>
                <a:cs typeface="Calibri"/>
              </a:rPr>
              <a:t>de san </a:t>
            </a:r>
            <a:r>
              <a:rPr sz="1800" b="1" spc="-15" dirty="0">
                <a:latin typeface="Calibri"/>
                <a:cs typeface="Calibri"/>
              </a:rPr>
              <a:t>Pedro </a:t>
            </a:r>
            <a:r>
              <a:rPr sz="1800" b="1" dirty="0">
                <a:latin typeface="Calibri"/>
                <a:cs typeface="Calibri"/>
              </a:rPr>
              <a:t>(22 de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febrero)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La </a:t>
            </a:r>
            <a:r>
              <a:rPr sz="1800" b="1" spc="-10" dirty="0">
                <a:latin typeface="Calibri"/>
                <a:cs typeface="Calibri"/>
              </a:rPr>
              <a:t>Conversión </a:t>
            </a:r>
            <a:r>
              <a:rPr sz="1800" b="1" dirty="0">
                <a:latin typeface="Calibri"/>
                <a:cs typeface="Calibri"/>
              </a:rPr>
              <a:t>de San </a:t>
            </a:r>
            <a:r>
              <a:rPr sz="1800" b="1" spc="-10" dirty="0">
                <a:latin typeface="Calibri"/>
                <a:cs typeface="Calibri"/>
              </a:rPr>
              <a:t>Pablo </a:t>
            </a:r>
            <a:r>
              <a:rPr sz="1800" b="1" dirty="0">
                <a:latin typeface="Calibri"/>
                <a:cs typeface="Calibri"/>
              </a:rPr>
              <a:t>(25 de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enero)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4840" y="1025652"/>
            <a:ext cx="7818120" cy="7696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27476" y="952500"/>
            <a:ext cx="2211324" cy="771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5800" y="1066774"/>
            <a:ext cx="7696200" cy="646430"/>
          </a:xfrm>
          <a:custGeom>
            <a:avLst/>
            <a:gdLst/>
            <a:ahLst/>
            <a:cxnLst/>
            <a:rect l="l" t="t" r="r" b="b"/>
            <a:pathLst>
              <a:path w="7696200" h="646430">
                <a:moveTo>
                  <a:pt x="0" y="646328"/>
                </a:moveTo>
                <a:lnTo>
                  <a:pt x="7696200" y="646328"/>
                </a:lnTo>
                <a:lnTo>
                  <a:pt x="76962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5800" y="1066774"/>
            <a:ext cx="7696200" cy="646430"/>
          </a:xfrm>
          <a:custGeom>
            <a:avLst/>
            <a:gdLst/>
            <a:ahLst/>
            <a:cxnLst/>
            <a:rect l="l" t="t" r="r" b="b"/>
            <a:pathLst>
              <a:path w="7696200" h="646430">
                <a:moveTo>
                  <a:pt x="0" y="646328"/>
                </a:moveTo>
                <a:lnTo>
                  <a:pt x="7696200" y="646328"/>
                </a:lnTo>
                <a:lnTo>
                  <a:pt x="76962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85800" y="1071117"/>
            <a:ext cx="7696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BLANCO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48400" y="2971800"/>
            <a:ext cx="2133600" cy="3124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632" y="504444"/>
            <a:ext cx="7412735" cy="74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44467" y="419100"/>
            <a:ext cx="1652015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533374"/>
            <a:ext cx="73152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533374"/>
            <a:ext cx="73152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3600" spc="-25" dirty="0">
                <a:solidFill>
                  <a:srgbClr val="FF0000"/>
                </a:solidFill>
              </a:rPr>
              <a:t>ROJO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5943600" y="2819400"/>
            <a:ext cx="2286888" cy="3267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632" y="1723644"/>
            <a:ext cx="7412735" cy="74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6008" y="1705355"/>
            <a:ext cx="7065264" cy="7040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400" y="1752574"/>
            <a:ext cx="73152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14400" y="1752574"/>
            <a:ext cx="73152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565150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latin typeface="Calibri"/>
                <a:cs typeface="Calibri"/>
              </a:rPr>
              <a:t>Es el </a:t>
            </a:r>
            <a:r>
              <a:rPr sz="1800" b="1" spc="-5" dirty="0">
                <a:latin typeface="Calibri"/>
                <a:cs typeface="Calibri"/>
              </a:rPr>
              <a:t>color más parecido </a:t>
            </a:r>
            <a:r>
              <a:rPr sz="1800" b="1" dirty="0">
                <a:latin typeface="Calibri"/>
                <a:cs typeface="Calibri"/>
              </a:rPr>
              <a:t>a la </a:t>
            </a:r>
            <a:r>
              <a:rPr sz="1800" b="1" spc="-5" dirty="0">
                <a:latin typeface="Calibri"/>
                <a:cs typeface="Calibri"/>
              </a:rPr>
              <a:t>sangre </a:t>
            </a:r>
            <a:r>
              <a:rPr sz="1800" b="1" dirty="0">
                <a:latin typeface="Calibri"/>
                <a:cs typeface="Calibri"/>
              </a:rPr>
              <a:t>y al </a:t>
            </a:r>
            <a:r>
              <a:rPr sz="1800" b="1" spc="-10" dirty="0">
                <a:latin typeface="Calibri"/>
                <a:cs typeface="Calibri"/>
              </a:rPr>
              <a:t>fuego, </a:t>
            </a:r>
            <a:r>
              <a:rPr sz="1800" b="1" spc="-5" dirty="0">
                <a:latin typeface="Calibri"/>
                <a:cs typeface="Calibri"/>
              </a:rPr>
              <a:t>además </a:t>
            </a:r>
            <a:r>
              <a:rPr sz="1800" b="1" dirty="0">
                <a:latin typeface="Calibri"/>
                <a:cs typeface="Calibri"/>
              </a:rPr>
              <a:t>es el que</a:t>
            </a:r>
            <a:r>
              <a:rPr sz="1800" b="1" spc="-2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mejor  simboliza </a:t>
            </a:r>
            <a:r>
              <a:rPr sz="1800" b="1" dirty="0">
                <a:latin typeface="Calibri"/>
                <a:cs typeface="Calibri"/>
              </a:rPr>
              <a:t>el </a:t>
            </a:r>
            <a:r>
              <a:rPr sz="1800" b="1" spc="-5" dirty="0">
                <a:latin typeface="Calibri"/>
                <a:cs typeface="Calibri"/>
              </a:rPr>
              <a:t>incendio </a:t>
            </a:r>
            <a:r>
              <a:rPr sz="1800" b="1" dirty="0">
                <a:latin typeface="Calibri"/>
                <a:cs typeface="Calibri"/>
              </a:rPr>
              <a:t>de la </a:t>
            </a:r>
            <a:r>
              <a:rPr sz="1800" b="1" spc="-5" dirty="0">
                <a:latin typeface="Calibri"/>
                <a:cs typeface="Calibri"/>
              </a:rPr>
              <a:t>caridad </a:t>
            </a:r>
            <a:r>
              <a:rPr sz="1800" b="1" dirty="0">
                <a:latin typeface="Calibri"/>
                <a:cs typeface="Calibri"/>
              </a:rPr>
              <a:t>o el </a:t>
            </a:r>
            <a:r>
              <a:rPr sz="1800" b="1" spc="-5" dirty="0">
                <a:latin typeface="Calibri"/>
                <a:cs typeface="Calibri"/>
              </a:rPr>
              <a:t>heroísmo </a:t>
            </a:r>
            <a:r>
              <a:rPr sz="1800" b="1" dirty="0">
                <a:latin typeface="Calibri"/>
                <a:cs typeface="Calibri"/>
              </a:rPr>
              <a:t>del sacrificio y</a:t>
            </a:r>
            <a:r>
              <a:rPr sz="1800" b="1" spc="-225" dirty="0">
                <a:latin typeface="Calibri"/>
                <a:cs typeface="Calibri"/>
              </a:rPr>
              <a:t> </a:t>
            </a:r>
            <a:r>
              <a:rPr sz="1800" b="1" spc="-35" dirty="0">
                <a:latin typeface="Calibri"/>
                <a:cs typeface="Calibri"/>
              </a:rPr>
              <a:t>amor.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5632" y="3704844"/>
            <a:ext cx="4821936" cy="18516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6008" y="3686555"/>
            <a:ext cx="3805428" cy="18013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400" y="3733800"/>
            <a:ext cx="4724400" cy="17543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14400" y="3733800"/>
            <a:ext cx="4724400" cy="1754505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2785745">
              <a:lnSpc>
                <a:spcPct val="100000"/>
              </a:lnSpc>
              <a:spcBef>
                <a:spcPts val="245"/>
              </a:spcBef>
            </a:pPr>
            <a:r>
              <a:rPr sz="1800" b="1" spc="-5" dirty="0">
                <a:latin typeface="Calibri"/>
                <a:cs typeface="Calibri"/>
              </a:rPr>
              <a:t>Domingo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1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Ramos  Viernes Santo  </a:t>
            </a:r>
            <a:r>
              <a:rPr sz="1800" b="1" spc="-15" dirty="0">
                <a:latin typeface="Calibri"/>
                <a:cs typeface="Calibri"/>
              </a:rPr>
              <a:t>Pentecostés</a:t>
            </a:r>
            <a:endParaRPr sz="1800">
              <a:latin typeface="Calibri"/>
              <a:cs typeface="Calibri"/>
            </a:endParaRPr>
          </a:p>
          <a:p>
            <a:pPr marL="91440" marR="117983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Sacramento </a:t>
            </a:r>
            <a:r>
              <a:rPr sz="1800" b="1" dirty="0">
                <a:latin typeface="Calibri"/>
                <a:cs typeface="Calibri"/>
              </a:rPr>
              <a:t>de la </a:t>
            </a:r>
            <a:r>
              <a:rPr sz="1800" b="1" spc="-5" dirty="0">
                <a:latin typeface="Calibri"/>
                <a:cs typeface="Calibri"/>
              </a:rPr>
              <a:t>Confirmacion  </a:t>
            </a:r>
            <a:r>
              <a:rPr sz="1800" b="1" spc="-10" dirty="0">
                <a:latin typeface="Calibri"/>
                <a:cs typeface="Calibri"/>
              </a:rPr>
              <a:t>Celebraciones </a:t>
            </a:r>
            <a:r>
              <a:rPr sz="1800" b="1" dirty="0">
                <a:latin typeface="Calibri"/>
                <a:cs typeface="Calibri"/>
              </a:rPr>
              <a:t>de la </a:t>
            </a:r>
            <a:r>
              <a:rPr sz="1800" b="1" spc="-10" dirty="0">
                <a:latin typeface="Calibri"/>
                <a:cs typeface="Calibri"/>
              </a:rPr>
              <a:t>Pasión </a:t>
            </a:r>
            <a:r>
              <a:rPr sz="1800" b="1" dirty="0">
                <a:latin typeface="Calibri"/>
                <a:cs typeface="Calibri"/>
              </a:rPr>
              <a:t>del</a:t>
            </a:r>
            <a:r>
              <a:rPr sz="1800" b="1" spc="-1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Señor  </a:t>
            </a:r>
            <a:r>
              <a:rPr sz="1800" b="1" spc="-5" dirty="0">
                <a:latin typeface="Calibri"/>
                <a:cs typeface="Calibri"/>
              </a:rPr>
              <a:t>Fiestas </a:t>
            </a:r>
            <a:r>
              <a:rPr sz="1800" b="1" dirty="0">
                <a:latin typeface="Calibri"/>
                <a:cs typeface="Calibri"/>
              </a:rPr>
              <a:t>de los </a:t>
            </a:r>
            <a:r>
              <a:rPr sz="1800" b="1" spc="-5" dirty="0">
                <a:latin typeface="Calibri"/>
                <a:cs typeface="Calibri"/>
              </a:rPr>
              <a:t>Santos</a:t>
            </a:r>
            <a:r>
              <a:rPr sz="1800" b="1" spc="-1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Mártires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632" y="352043"/>
            <a:ext cx="7412735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24071" y="266700"/>
            <a:ext cx="1894331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380974"/>
            <a:ext cx="73152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380974"/>
            <a:ext cx="7315200" cy="64643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35"/>
              </a:spcBef>
            </a:pPr>
            <a:r>
              <a:rPr sz="3600" spc="-5" dirty="0">
                <a:solidFill>
                  <a:srgbClr val="77923B"/>
                </a:solidFill>
              </a:rPr>
              <a:t>VERDE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5823711" y="3048000"/>
            <a:ext cx="2397379" cy="304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632" y="1342644"/>
            <a:ext cx="7412735" cy="1298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26008" y="1324355"/>
            <a:ext cx="7490459" cy="12527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400" y="1371549"/>
            <a:ext cx="7315200" cy="12003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14400" y="1371549"/>
            <a:ext cx="7315200" cy="120078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82550" algn="just">
              <a:lnSpc>
                <a:spcPct val="100000"/>
              </a:lnSpc>
              <a:spcBef>
                <a:spcPts val="240"/>
              </a:spcBef>
            </a:pPr>
            <a:r>
              <a:rPr sz="1800" b="1" spc="-10" dirty="0">
                <a:latin typeface="Calibri"/>
                <a:cs typeface="Calibri"/>
              </a:rPr>
              <a:t>Simboliza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10" dirty="0">
                <a:latin typeface="Calibri"/>
                <a:cs typeface="Calibri"/>
              </a:rPr>
              <a:t>esperanza. </a:t>
            </a:r>
            <a:r>
              <a:rPr sz="1800" b="1" spc="-20" dirty="0">
                <a:latin typeface="Calibri"/>
                <a:cs typeface="Calibri"/>
              </a:rPr>
              <a:t>Para</a:t>
            </a:r>
            <a:r>
              <a:rPr sz="1800" b="1" spc="3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los </a:t>
            </a:r>
            <a:r>
              <a:rPr sz="1800" b="1" spc="-10" dirty="0">
                <a:latin typeface="Calibri"/>
                <a:cs typeface="Calibri"/>
              </a:rPr>
              <a:t>pueblos antiguos, </a:t>
            </a:r>
            <a:r>
              <a:rPr sz="1800" b="1" spc="-5" dirty="0">
                <a:latin typeface="Calibri"/>
                <a:cs typeface="Calibri"/>
              </a:rPr>
              <a:t>el </a:t>
            </a:r>
            <a:r>
              <a:rPr sz="1800" b="1" spc="-20" dirty="0">
                <a:latin typeface="Calibri"/>
                <a:cs typeface="Calibri"/>
              </a:rPr>
              <a:t>verde  </a:t>
            </a:r>
            <a:r>
              <a:rPr sz="1800" b="1" spc="-15" dirty="0">
                <a:latin typeface="Calibri"/>
                <a:cs typeface="Calibri"/>
              </a:rPr>
              <a:t>era </a:t>
            </a:r>
            <a:r>
              <a:rPr sz="1800" b="1" dirty="0">
                <a:latin typeface="Calibri"/>
                <a:cs typeface="Calibri"/>
              </a:rPr>
              <a:t>la  </a:t>
            </a:r>
            <a:r>
              <a:rPr sz="1800" b="1" spc="-15" dirty="0">
                <a:latin typeface="Calibri"/>
                <a:cs typeface="Calibri"/>
              </a:rPr>
              <a:t>primavera,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15" dirty="0">
                <a:latin typeface="Calibri"/>
                <a:cs typeface="Calibri"/>
              </a:rPr>
              <a:t>vegetación, </a:t>
            </a:r>
            <a:r>
              <a:rPr sz="1800" b="1" dirty="0">
                <a:latin typeface="Calibri"/>
                <a:cs typeface="Calibri"/>
              </a:rPr>
              <a:t>el </a:t>
            </a:r>
            <a:r>
              <a:rPr sz="1800" b="1" spc="-15" dirty="0">
                <a:latin typeface="Calibri"/>
                <a:cs typeface="Calibri"/>
              </a:rPr>
              <a:t>renacimiento,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15" dirty="0">
                <a:latin typeface="Calibri"/>
                <a:cs typeface="Calibri"/>
              </a:rPr>
              <a:t>esperanza </a:t>
            </a:r>
            <a:r>
              <a:rPr sz="1800" b="1" spc="-5" dirty="0">
                <a:latin typeface="Calibri"/>
                <a:cs typeface="Calibri"/>
              </a:rPr>
              <a:t>de una </a:t>
            </a:r>
            <a:r>
              <a:rPr sz="1800" b="1" spc="-10" dirty="0">
                <a:latin typeface="Calibri"/>
                <a:cs typeface="Calibri"/>
              </a:rPr>
              <a:t>cosecha  abundante </a:t>
            </a:r>
            <a:r>
              <a:rPr sz="1800" b="1" dirty="0">
                <a:latin typeface="Calibri"/>
                <a:cs typeface="Calibri"/>
              </a:rPr>
              <a:t>. </a:t>
            </a:r>
            <a:r>
              <a:rPr sz="1800" b="1" spc="-5" dirty="0">
                <a:latin typeface="Calibri"/>
                <a:cs typeface="Calibri"/>
              </a:rPr>
              <a:t>La </a:t>
            </a:r>
            <a:r>
              <a:rPr sz="1800" b="1" spc="-10" dirty="0">
                <a:latin typeface="Calibri"/>
                <a:cs typeface="Calibri"/>
              </a:rPr>
              <a:t>Palabra </a:t>
            </a:r>
            <a:r>
              <a:rPr sz="1800" b="1" spc="-20" dirty="0">
                <a:latin typeface="Calibri"/>
                <a:cs typeface="Calibri"/>
              </a:rPr>
              <a:t>verde </a:t>
            </a:r>
            <a:r>
              <a:rPr sz="1800" b="1" spc="-10" dirty="0">
                <a:latin typeface="Calibri"/>
                <a:cs typeface="Calibri"/>
              </a:rPr>
              <a:t>proviene </a:t>
            </a:r>
            <a:r>
              <a:rPr sz="1800" b="1" spc="-5" dirty="0">
                <a:latin typeface="Calibri"/>
                <a:cs typeface="Calibri"/>
              </a:rPr>
              <a:t>de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10" dirty="0">
                <a:latin typeface="Calibri"/>
                <a:cs typeface="Calibri"/>
              </a:rPr>
              <a:t>palabra </a:t>
            </a:r>
            <a:r>
              <a:rPr sz="1800" b="1" spc="-5" dirty="0">
                <a:latin typeface="Calibri"/>
                <a:cs typeface="Calibri"/>
              </a:rPr>
              <a:t>latina </a:t>
            </a:r>
            <a:r>
              <a:rPr sz="1800" b="1" spc="-10" dirty="0">
                <a:latin typeface="Calibri"/>
                <a:cs typeface="Calibri"/>
              </a:rPr>
              <a:t>“virde” que  </a:t>
            </a:r>
            <a:r>
              <a:rPr sz="1800" b="1" spc="-5" dirty="0">
                <a:latin typeface="Calibri"/>
                <a:cs typeface="Calibri"/>
              </a:rPr>
              <a:t>significa </a:t>
            </a:r>
            <a:r>
              <a:rPr sz="1800" b="1" spc="-25" dirty="0">
                <a:latin typeface="Calibri"/>
                <a:cs typeface="Calibri"/>
              </a:rPr>
              <a:t>“fresco”, </a:t>
            </a:r>
            <a:r>
              <a:rPr sz="1800" b="1" spc="-10" dirty="0">
                <a:latin typeface="Calibri"/>
                <a:cs typeface="Calibri"/>
              </a:rPr>
              <a:t>“lozano” 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“floreciente.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5632" y="3704844"/>
            <a:ext cx="4821936" cy="15758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6008" y="3686555"/>
            <a:ext cx="4759452" cy="15270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400" y="3733800"/>
            <a:ext cx="4724400" cy="14773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14400" y="3733800"/>
            <a:ext cx="4724400" cy="147764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1800" b="1" spc="-15" dirty="0">
                <a:latin typeface="Calibri"/>
                <a:cs typeface="Calibri"/>
              </a:rPr>
              <a:t>Este </a:t>
            </a:r>
            <a:r>
              <a:rPr sz="1800" b="1" spc="-5" dirty="0">
                <a:latin typeface="Calibri"/>
                <a:cs typeface="Calibri"/>
              </a:rPr>
              <a:t>color </a:t>
            </a:r>
            <a:r>
              <a:rPr sz="1800" b="1" dirty="0">
                <a:latin typeface="Calibri"/>
                <a:cs typeface="Calibri"/>
              </a:rPr>
              <a:t>se usa </a:t>
            </a:r>
            <a:r>
              <a:rPr sz="1800" b="1" spc="-5" dirty="0">
                <a:latin typeface="Calibri"/>
                <a:cs typeface="Calibri"/>
              </a:rPr>
              <a:t>en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5" dirty="0">
                <a:latin typeface="Calibri"/>
                <a:cs typeface="Calibri"/>
              </a:rPr>
              <a:t>liturgia en el</a:t>
            </a:r>
            <a:r>
              <a:rPr sz="1800" b="1" spc="-10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Tiempo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Ordinario </a:t>
            </a:r>
            <a:r>
              <a:rPr sz="1800" b="1" dirty="0">
                <a:latin typeface="Calibri"/>
                <a:cs typeface="Calibri"/>
              </a:rPr>
              <a:t>I y</a:t>
            </a:r>
            <a:r>
              <a:rPr sz="1800" b="1" spc="-1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II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91440" marR="27432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Que son los días en que no se </a:t>
            </a:r>
            <a:r>
              <a:rPr sz="1800" b="1" spc="-10" dirty="0">
                <a:latin typeface="Calibri"/>
                <a:cs typeface="Calibri"/>
              </a:rPr>
              <a:t>celebra</a:t>
            </a:r>
            <a:r>
              <a:rPr sz="1800" b="1" spc="-2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ninguna  </a:t>
            </a:r>
            <a:r>
              <a:rPr sz="1800" b="1" spc="-10" dirty="0">
                <a:latin typeface="Calibri"/>
                <a:cs typeface="Calibri"/>
              </a:rPr>
              <a:t>fiesta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especial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632" y="504444"/>
            <a:ext cx="7412735" cy="74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32988" y="419100"/>
            <a:ext cx="2474976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533374"/>
            <a:ext cx="73152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533374"/>
            <a:ext cx="7315200" cy="646430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3600" spc="-5" dirty="0"/>
              <a:t>MORADO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6096000" y="2514600"/>
            <a:ext cx="2143125" cy="3629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632" y="1647444"/>
            <a:ext cx="7336535" cy="4678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16351" y="1629155"/>
            <a:ext cx="3432048" cy="4297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400" y="1676387"/>
            <a:ext cx="7239000" cy="369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14400" y="1676387"/>
            <a:ext cx="7239000" cy="369570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latin typeface="Calibri"/>
                <a:cs typeface="Calibri"/>
              </a:rPr>
              <a:t>Signo de </a:t>
            </a:r>
            <a:r>
              <a:rPr sz="1800" b="1" spc="-10" dirty="0">
                <a:latin typeface="Calibri"/>
                <a:cs typeface="Calibri"/>
              </a:rPr>
              <a:t>austeridad </a:t>
            </a:r>
            <a:r>
              <a:rPr sz="1800" b="1" dirty="0">
                <a:latin typeface="Calibri"/>
                <a:cs typeface="Calibri"/>
              </a:rPr>
              <a:t>y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penitencia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5632" y="3171444"/>
            <a:ext cx="4898136" cy="18516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26008" y="3153155"/>
            <a:ext cx="4744212" cy="18013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400" y="3200400"/>
            <a:ext cx="4800600" cy="175437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14400" y="3200400"/>
            <a:ext cx="4800600" cy="1754505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3360420">
              <a:lnSpc>
                <a:spcPct val="100000"/>
              </a:lnSpc>
              <a:spcBef>
                <a:spcPts val="245"/>
              </a:spcBef>
            </a:pPr>
            <a:r>
              <a:rPr sz="1800" b="1" spc="-5" dirty="0">
                <a:latin typeface="Calibri"/>
                <a:cs typeface="Calibri"/>
              </a:rPr>
              <a:t>Adviento  </a:t>
            </a:r>
            <a:r>
              <a:rPr sz="1800" b="1" spc="-10" dirty="0">
                <a:latin typeface="Calibri"/>
                <a:cs typeface="Calibri"/>
              </a:rPr>
              <a:t>Cuaresma  </a:t>
            </a:r>
            <a:r>
              <a:rPr sz="1800" b="1" dirty="0">
                <a:latin typeface="Calibri"/>
                <a:cs typeface="Calibri"/>
              </a:rPr>
              <a:t>Semana</a:t>
            </a:r>
            <a:r>
              <a:rPr sz="1800" b="1" spc="-1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Santa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Celebraciones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Penitenciales</a:t>
            </a:r>
            <a:endParaRPr sz="1800">
              <a:latin typeface="Calibri"/>
              <a:cs typeface="Calibri"/>
            </a:endParaRPr>
          </a:p>
          <a:p>
            <a:pPr marL="91440" marR="31940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Sacramentos: Confesión </a:t>
            </a:r>
            <a:r>
              <a:rPr sz="1800" b="1" dirty="0">
                <a:latin typeface="Calibri"/>
                <a:cs typeface="Calibri"/>
              </a:rPr>
              <a:t>y </a:t>
            </a:r>
            <a:r>
              <a:rPr sz="1800" b="1" spc="-5" dirty="0">
                <a:latin typeface="Calibri"/>
                <a:cs typeface="Calibri"/>
              </a:rPr>
              <a:t>Unción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1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Enfermos  </a:t>
            </a:r>
            <a:r>
              <a:rPr sz="1800" b="1" spc="-5" dirty="0">
                <a:latin typeface="Calibri"/>
                <a:cs typeface="Calibri"/>
              </a:rPr>
              <a:t>Misas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exequias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632" y="1647444"/>
            <a:ext cx="4898136" cy="1021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6008" y="1629155"/>
            <a:ext cx="4975860" cy="978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0" y="1676361"/>
            <a:ext cx="4800600" cy="923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4400" y="1676361"/>
            <a:ext cx="4800600" cy="923925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85090" algn="just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latin typeface="Calibri"/>
                <a:cs typeface="Calibri"/>
              </a:rPr>
              <a:t>El color </a:t>
            </a:r>
            <a:r>
              <a:rPr sz="1800" b="1" spc="-10" dirty="0">
                <a:latin typeface="Calibri"/>
                <a:cs typeface="Calibri"/>
              </a:rPr>
              <a:t>rosado </a:t>
            </a:r>
            <a:r>
              <a:rPr sz="1800" b="1" dirty="0">
                <a:latin typeface="Calibri"/>
                <a:cs typeface="Calibri"/>
              </a:rPr>
              <a:t>(un </a:t>
            </a:r>
            <a:r>
              <a:rPr sz="1800" b="1" spc="-15" dirty="0">
                <a:latin typeface="Calibri"/>
                <a:cs typeface="Calibri"/>
              </a:rPr>
              <a:t>morado </a:t>
            </a:r>
            <a:r>
              <a:rPr sz="1800" b="1" spc="-10" dirty="0">
                <a:latin typeface="Calibri"/>
                <a:cs typeface="Calibri"/>
              </a:rPr>
              <a:t>"suavizado", menos  </a:t>
            </a:r>
            <a:r>
              <a:rPr sz="1800" b="1" spc="-15" dirty="0">
                <a:latin typeface="Calibri"/>
                <a:cs typeface="Calibri"/>
              </a:rPr>
              <a:t>intenso) </a:t>
            </a:r>
            <a:r>
              <a:rPr sz="1800" b="1" spc="-10" dirty="0">
                <a:latin typeface="Calibri"/>
                <a:cs typeface="Calibri"/>
              </a:rPr>
              <a:t>puede usarse </a:t>
            </a:r>
            <a:r>
              <a:rPr sz="1800" b="1" spc="-5" dirty="0">
                <a:latin typeface="Calibri"/>
                <a:cs typeface="Calibri"/>
              </a:rPr>
              <a:t>en los </a:t>
            </a:r>
            <a:r>
              <a:rPr sz="1800" b="1" spc="-10" dirty="0">
                <a:latin typeface="Calibri"/>
                <a:cs typeface="Calibri"/>
              </a:rPr>
              <a:t>domingos </a:t>
            </a:r>
            <a:r>
              <a:rPr sz="1800" b="1" i="1" spc="-5" dirty="0">
                <a:latin typeface="Calibri"/>
                <a:cs typeface="Calibri"/>
              </a:rPr>
              <a:t>Gaudete  </a:t>
            </a:r>
            <a:r>
              <a:rPr sz="1800" b="1" dirty="0">
                <a:latin typeface="Calibri"/>
                <a:cs typeface="Calibri"/>
              </a:rPr>
              <a:t>(III de </a:t>
            </a:r>
            <a:r>
              <a:rPr sz="1800" b="1" spc="-5" dirty="0">
                <a:latin typeface="Calibri"/>
                <a:cs typeface="Calibri"/>
              </a:rPr>
              <a:t>Adviento) </a:t>
            </a:r>
            <a:r>
              <a:rPr sz="1800" b="1" dirty="0">
                <a:latin typeface="Calibri"/>
                <a:cs typeface="Calibri"/>
              </a:rPr>
              <a:t>y </a:t>
            </a:r>
            <a:r>
              <a:rPr sz="1800" b="1" i="1" spc="-10" dirty="0">
                <a:latin typeface="Calibri"/>
                <a:cs typeface="Calibri"/>
              </a:rPr>
              <a:t>Laetare </a:t>
            </a:r>
            <a:r>
              <a:rPr sz="1800" b="1" dirty="0">
                <a:latin typeface="Calibri"/>
                <a:cs typeface="Calibri"/>
              </a:rPr>
              <a:t>(IV de</a:t>
            </a:r>
            <a:r>
              <a:rPr sz="1800" b="1" spc="-8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Cuaresma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00800" y="1600200"/>
            <a:ext cx="1600200" cy="18592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65632" y="504444"/>
            <a:ext cx="7336535" cy="743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92423" y="419100"/>
            <a:ext cx="2281428" cy="771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400" y="533374"/>
            <a:ext cx="7239000" cy="646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14400" y="533374"/>
            <a:ext cx="7239000" cy="646430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35"/>
              </a:spcBef>
            </a:pPr>
            <a:r>
              <a:rPr sz="3600" spc="-15" dirty="0">
                <a:solidFill>
                  <a:srgbClr val="FF66CC"/>
                </a:solidFill>
              </a:rPr>
              <a:t>ROSADO</a:t>
            </a:r>
            <a:endParaRPr sz="3600"/>
          </a:p>
        </p:txBody>
      </p:sp>
      <p:sp>
        <p:nvSpPr>
          <p:cNvPr id="11" name="object 11"/>
          <p:cNvSpPr/>
          <p:nvPr/>
        </p:nvSpPr>
        <p:spPr>
          <a:xfrm>
            <a:off x="865632" y="3704844"/>
            <a:ext cx="7412735" cy="7437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59708" y="3619500"/>
            <a:ext cx="1621536" cy="7711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4400" y="3733774"/>
            <a:ext cx="7315200" cy="646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14400" y="3733774"/>
            <a:ext cx="7315200" cy="646430"/>
          </a:xfrm>
          <a:prstGeom prst="rect">
            <a:avLst/>
          </a:prstGeom>
          <a:ln w="12700">
            <a:solidFill>
              <a:srgbClr val="497DBA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3600" b="1" dirty="0">
                <a:solidFill>
                  <a:srgbClr val="006FC0"/>
                </a:solidFill>
                <a:latin typeface="Calibri"/>
                <a:cs typeface="Calibri"/>
              </a:rPr>
              <a:t>AZUL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65632" y="5152644"/>
            <a:ext cx="4898136" cy="4678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6008" y="5134355"/>
            <a:ext cx="2840736" cy="4297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400" y="5181587"/>
            <a:ext cx="4800600" cy="3693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14400" y="5181587"/>
            <a:ext cx="4800600" cy="369570"/>
          </a:xfrm>
          <a:prstGeom prst="rect">
            <a:avLst/>
          </a:prstGeom>
          <a:ln w="12700">
            <a:solidFill>
              <a:srgbClr val="497DBA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1800" b="1" spc="-5" dirty="0">
                <a:latin typeface="Calibri"/>
                <a:cs typeface="Calibri"/>
              </a:rPr>
              <a:t>Fiestas </a:t>
            </a:r>
            <a:r>
              <a:rPr sz="1800" b="1" dirty="0">
                <a:latin typeface="Calibri"/>
                <a:cs typeface="Calibri"/>
              </a:rPr>
              <a:t>de la </a:t>
            </a:r>
            <a:r>
              <a:rPr sz="1800" b="1" spc="-15" dirty="0">
                <a:latin typeface="Calibri"/>
                <a:cs typeface="Calibri"/>
              </a:rPr>
              <a:t>Virgen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María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400800" y="4572025"/>
            <a:ext cx="1600200" cy="209689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199644"/>
            <a:ext cx="84033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4103" y="114300"/>
            <a:ext cx="6030468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28574"/>
            <a:ext cx="83058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228574"/>
            <a:ext cx="83058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600" spc="-5" dirty="0">
                <a:solidFill>
                  <a:srgbClr val="FF0000"/>
                </a:solidFill>
              </a:rPr>
              <a:t>15.- </a:t>
            </a:r>
            <a:r>
              <a:rPr sz="3600" spc="-10" dirty="0">
                <a:solidFill>
                  <a:srgbClr val="FF0000"/>
                </a:solidFill>
              </a:rPr>
              <a:t>VESTIDURAS </a:t>
            </a:r>
            <a:r>
              <a:rPr sz="3600" spc="-25" dirty="0">
                <a:solidFill>
                  <a:srgbClr val="FF0000"/>
                </a:solidFill>
              </a:rPr>
              <a:t>SAGRADAS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3660775" y="1084834"/>
            <a:ext cx="4796155" cy="5391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EL ALBA 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CON</a:t>
            </a:r>
            <a:r>
              <a:rPr sz="1800" b="1" spc="3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CINGULO: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vestidura sagrada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10" dirty="0">
                <a:latin typeface="Calibri"/>
                <a:cs typeface="Calibri"/>
              </a:rPr>
              <a:t>todos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ministros  ordenados </a:t>
            </a:r>
            <a:r>
              <a:rPr sz="1800" dirty="0">
                <a:latin typeface="Calibri"/>
                <a:cs typeface="Calibri"/>
              </a:rPr>
              <a:t>e </a:t>
            </a:r>
            <a:r>
              <a:rPr sz="1800" spc="-5" dirty="0">
                <a:latin typeface="Calibri"/>
                <a:cs typeface="Calibri"/>
              </a:rPr>
              <a:t>instituidos,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cualquier </a:t>
            </a:r>
            <a:r>
              <a:rPr sz="1800" spc="-10" dirty="0">
                <a:latin typeface="Calibri"/>
                <a:cs typeface="Calibri"/>
              </a:rPr>
              <a:t>grado, </a:t>
            </a:r>
            <a:r>
              <a:rPr sz="1800" dirty="0">
                <a:latin typeface="Calibri"/>
                <a:cs typeface="Calibri"/>
              </a:rPr>
              <a:t>es el  </a:t>
            </a:r>
            <a:r>
              <a:rPr sz="1800" spc="-5" dirty="0">
                <a:latin typeface="Calibri"/>
                <a:cs typeface="Calibri"/>
              </a:rPr>
              <a:t>alba.</a:t>
            </a:r>
            <a:endParaRPr sz="1800">
              <a:latin typeface="Calibri"/>
              <a:cs typeface="Calibri"/>
            </a:endParaRPr>
          </a:p>
          <a:p>
            <a:pPr marL="12700" marR="6985" algn="just">
              <a:lnSpc>
                <a:spcPct val="100000"/>
              </a:lnSpc>
              <a:spcBef>
                <a:spcPts val="1205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El Alba: </a:t>
            </a:r>
            <a:r>
              <a:rPr sz="1800" spc="-5" dirty="0">
                <a:latin typeface="Calibri"/>
                <a:cs typeface="Calibri"/>
              </a:rPr>
              <a:t>nos </a:t>
            </a:r>
            <a:r>
              <a:rPr sz="1800" spc="-15" dirty="0">
                <a:latin typeface="Calibri"/>
                <a:cs typeface="Calibri"/>
              </a:rPr>
              <a:t>recuerda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vestidura </a:t>
            </a:r>
            <a:r>
              <a:rPr sz="1800" spc="-5" dirty="0">
                <a:latin typeface="Calibri"/>
                <a:cs typeface="Calibri"/>
              </a:rPr>
              <a:t>bautismal,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5" dirty="0">
                <a:latin typeface="Calibri"/>
                <a:cs typeface="Calibri"/>
              </a:rPr>
              <a:t>nos </a:t>
            </a:r>
            <a:r>
              <a:rPr sz="1800" spc="-10" dirty="0">
                <a:latin typeface="Calibri"/>
                <a:cs typeface="Calibri"/>
              </a:rPr>
              <a:t>incorpora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culto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Iglesia. </a:t>
            </a:r>
            <a:r>
              <a:rPr sz="1800" spc="-10" dirty="0">
                <a:latin typeface="Calibri"/>
                <a:cs typeface="Calibri"/>
              </a:rPr>
              <a:t>Recuerda  </a:t>
            </a:r>
            <a:r>
              <a:rPr sz="1800" spc="-5" dirty="0">
                <a:latin typeface="Calibri"/>
                <a:cs typeface="Calibri"/>
              </a:rPr>
              <a:t>también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vestido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 </a:t>
            </a:r>
            <a:r>
              <a:rPr sz="1800" spc="5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la  transfiguración, </a:t>
            </a:r>
            <a:r>
              <a:rPr sz="1800" dirty="0">
                <a:latin typeface="Calibri"/>
                <a:cs typeface="Calibri"/>
              </a:rPr>
              <a:t>que se </a:t>
            </a:r>
            <a:r>
              <a:rPr sz="1800" spc="-10" dirty="0">
                <a:latin typeface="Calibri"/>
                <a:cs typeface="Calibri"/>
              </a:rPr>
              <a:t>volvieron </a:t>
            </a:r>
            <a:r>
              <a:rPr sz="1800" spc="-5" dirty="0">
                <a:latin typeface="Calibri"/>
                <a:cs typeface="Calibri"/>
              </a:rPr>
              <a:t>blancos como </a:t>
            </a:r>
            <a:r>
              <a:rPr sz="1800" spc="-10" dirty="0">
                <a:latin typeface="Calibri"/>
                <a:cs typeface="Calibri"/>
              </a:rPr>
              <a:t>la  nieve </a:t>
            </a:r>
            <a:r>
              <a:rPr sz="1800" dirty="0">
                <a:latin typeface="Calibri"/>
                <a:cs typeface="Calibri"/>
              </a:rPr>
              <a:t>en una </a:t>
            </a:r>
            <a:r>
              <a:rPr sz="1800" spc="-10" dirty="0">
                <a:latin typeface="Calibri"/>
                <a:cs typeface="Calibri"/>
              </a:rPr>
              <a:t>irradiación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gloria.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El 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Cíngulo: </a:t>
            </a:r>
            <a:r>
              <a:rPr sz="1800" dirty="0">
                <a:latin typeface="Calibri"/>
                <a:cs typeface="Calibri"/>
              </a:rPr>
              <a:t>tiene </a:t>
            </a:r>
            <a:r>
              <a:rPr sz="1800" spc="-10" dirty="0">
                <a:latin typeface="Calibri"/>
                <a:cs typeface="Calibri"/>
              </a:rPr>
              <a:t>varios </a:t>
            </a:r>
            <a:r>
              <a:rPr sz="1800" spc="-5" dirty="0">
                <a:latin typeface="Calibri"/>
                <a:cs typeface="Calibri"/>
              </a:rPr>
              <a:t>significados; la </a:t>
            </a:r>
            <a:r>
              <a:rPr sz="1800" spc="-10" dirty="0">
                <a:latin typeface="Calibri"/>
                <a:cs typeface="Calibri"/>
              </a:rPr>
              <a:t>cuerda con 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5" dirty="0">
                <a:latin typeface="Calibri"/>
                <a:cs typeface="Calibri"/>
              </a:rPr>
              <a:t>ataron </a:t>
            </a:r>
            <a:r>
              <a:rPr sz="1800" dirty="0">
                <a:latin typeface="Calibri"/>
                <a:cs typeface="Calibri"/>
              </a:rPr>
              <a:t>al Señor y que </a:t>
            </a:r>
            <a:r>
              <a:rPr sz="1800" spc="-10" dirty="0">
                <a:latin typeface="Calibri"/>
                <a:cs typeface="Calibri"/>
              </a:rPr>
              <a:t>representa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nuevas  ataduras con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Cristo continúa </a:t>
            </a:r>
            <a:r>
              <a:rPr sz="1800" spc="-5" dirty="0">
                <a:latin typeface="Calibri"/>
                <a:cs typeface="Calibri"/>
              </a:rPr>
              <a:t>hoy  padeciendo,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cíngulo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castidad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5" dirty="0">
                <a:latin typeface="Calibri"/>
                <a:cs typeface="Calibri"/>
              </a:rPr>
              <a:t>pureza </a:t>
            </a:r>
            <a:r>
              <a:rPr sz="1800" spc="-10" dirty="0">
                <a:latin typeface="Calibri"/>
                <a:cs typeface="Calibri"/>
              </a:rPr>
              <a:t>(a  Santo </a:t>
            </a:r>
            <a:r>
              <a:rPr sz="1800" spc="-40" dirty="0">
                <a:latin typeface="Calibri"/>
                <a:cs typeface="Calibri"/>
              </a:rPr>
              <a:t>Tomas </a:t>
            </a:r>
            <a:r>
              <a:rPr sz="1800" dirty="0">
                <a:latin typeface="Calibri"/>
                <a:cs typeface="Calibri"/>
              </a:rPr>
              <a:t>de Aquino fue ceñido </a:t>
            </a:r>
            <a:r>
              <a:rPr sz="1800" spc="-5" dirty="0">
                <a:latin typeface="Calibri"/>
                <a:cs typeface="Calibri"/>
              </a:rPr>
              <a:t>después </a:t>
            </a:r>
            <a:r>
              <a:rPr sz="1800" dirty="0">
                <a:latin typeface="Calibri"/>
                <a:cs typeface="Calibri"/>
              </a:rPr>
              <a:t>de que  </a:t>
            </a:r>
            <a:r>
              <a:rPr sz="1800" spc="-5" dirty="0">
                <a:latin typeface="Calibri"/>
                <a:cs typeface="Calibri"/>
              </a:rPr>
              <a:t>venció la </a:t>
            </a:r>
            <a:r>
              <a:rPr sz="1800" spc="-10" dirty="0">
                <a:latin typeface="Calibri"/>
                <a:cs typeface="Calibri"/>
              </a:rPr>
              <a:t>tentación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mujer que </a:t>
            </a:r>
            <a:r>
              <a:rPr sz="1800" spc="-5" dirty="0">
                <a:latin typeface="Calibri"/>
                <a:cs typeface="Calibri"/>
              </a:rPr>
              <a:t>metieron </a:t>
            </a:r>
            <a:r>
              <a:rPr sz="1800" dirty="0">
                <a:latin typeface="Calibri"/>
                <a:cs typeface="Calibri"/>
              </a:rPr>
              <a:t>sus  </a:t>
            </a:r>
            <a:r>
              <a:rPr sz="1800" spc="-5" dirty="0">
                <a:latin typeface="Calibri"/>
                <a:cs typeface="Calibri"/>
              </a:rPr>
              <a:t>hermanos </a:t>
            </a:r>
            <a:r>
              <a:rPr sz="1800" dirty="0">
                <a:latin typeface="Calibri"/>
                <a:cs typeface="Calibri"/>
              </a:rPr>
              <a:t>a su </a:t>
            </a:r>
            <a:r>
              <a:rPr sz="1800" spc="-5" dirty="0">
                <a:latin typeface="Calibri"/>
                <a:cs typeface="Calibri"/>
              </a:rPr>
              <a:t>celda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desistiera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irse </a:t>
            </a:r>
            <a:r>
              <a:rPr sz="1800" dirty="0">
                <a:latin typeface="Calibri"/>
                <a:cs typeface="Calibri"/>
              </a:rPr>
              <a:t>al  </a:t>
            </a:r>
            <a:r>
              <a:rPr sz="1800" spc="-10" dirty="0">
                <a:latin typeface="Calibri"/>
                <a:cs typeface="Calibri"/>
              </a:rPr>
              <a:t>convento)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8125" y="1047750"/>
            <a:ext cx="3048000" cy="5810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05600" y="3276574"/>
            <a:ext cx="1981200" cy="27917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29400" y="323468"/>
            <a:ext cx="2061463" cy="2839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9740" y="473456"/>
            <a:ext cx="27152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/>
              <a:t>LA </a:t>
            </a:r>
            <a:r>
              <a:rPr sz="2000" spc="-20" dirty="0"/>
              <a:t>ESTOLA </a:t>
            </a:r>
            <a:r>
              <a:rPr sz="2000" dirty="0"/>
              <a:t>Y LA</a:t>
            </a:r>
            <a:r>
              <a:rPr sz="2000" spc="-50" dirty="0"/>
              <a:t> </a:t>
            </a:r>
            <a:r>
              <a:rPr sz="2000" spc="-5" dirty="0"/>
              <a:t>CASULLA: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459740" y="1083309"/>
            <a:ext cx="5788025" cy="4599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985" algn="just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latin typeface="Calibri"/>
                <a:cs typeface="Calibri"/>
              </a:rPr>
              <a:t>Sobre </a:t>
            </a:r>
            <a:r>
              <a:rPr sz="2000" spc="-5" dirty="0">
                <a:latin typeface="Calibri"/>
                <a:cs typeface="Calibri"/>
              </a:rPr>
              <a:t>el </a:t>
            </a:r>
            <a:r>
              <a:rPr sz="2000" dirty="0">
                <a:latin typeface="Calibri"/>
                <a:cs typeface="Calibri"/>
              </a:rPr>
              <a:t>alba, </a:t>
            </a:r>
            <a:r>
              <a:rPr sz="2000" spc="-5" dirty="0">
                <a:latin typeface="Calibri"/>
                <a:cs typeface="Calibri"/>
              </a:rPr>
              <a:t>el </a:t>
            </a:r>
            <a:r>
              <a:rPr sz="2000" spc="-10" dirty="0">
                <a:latin typeface="Calibri"/>
                <a:cs typeface="Calibri"/>
              </a:rPr>
              <a:t>sacerdote </a:t>
            </a:r>
            <a:r>
              <a:rPr sz="2000" dirty="0">
                <a:latin typeface="Calibri"/>
                <a:cs typeface="Calibri"/>
              </a:rPr>
              <a:t>se </a:t>
            </a:r>
            <a:r>
              <a:rPr sz="2000" spc="-10" dirty="0">
                <a:latin typeface="Calibri"/>
                <a:cs typeface="Calibri"/>
              </a:rPr>
              <a:t>coloca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cuello la </a:t>
            </a:r>
            <a:r>
              <a:rPr sz="2000" spc="-10" dirty="0">
                <a:latin typeface="Calibri"/>
                <a:cs typeface="Calibri"/>
              </a:rPr>
              <a:t>estola  correspondiente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color del día, </a:t>
            </a:r>
            <a:r>
              <a:rPr sz="2000" spc="-10" dirty="0">
                <a:latin typeface="Calibri"/>
                <a:cs typeface="Calibri"/>
              </a:rPr>
              <a:t>cuyos bordes </a:t>
            </a:r>
            <a:r>
              <a:rPr sz="2000" spc="-5" dirty="0">
                <a:latin typeface="Calibri"/>
                <a:cs typeface="Calibri"/>
              </a:rPr>
              <a:t>caen por  la </a:t>
            </a:r>
            <a:r>
              <a:rPr sz="2000" spc="-10" dirty="0">
                <a:latin typeface="Calibri"/>
                <a:cs typeface="Calibri"/>
              </a:rPr>
              <a:t>parte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adelante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cada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lado.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  <a:spcBef>
                <a:spcPts val="5"/>
              </a:spcBef>
            </a:pPr>
            <a:r>
              <a:rPr sz="2000" b="1" dirty="0">
                <a:solidFill>
                  <a:srgbClr val="6600CC"/>
                </a:solidFill>
                <a:latin typeface="Calibri"/>
                <a:cs typeface="Calibri"/>
              </a:rPr>
              <a:t>La </a:t>
            </a:r>
            <a:r>
              <a:rPr sz="2000" b="1" spc="-10" dirty="0">
                <a:solidFill>
                  <a:srgbClr val="6600CC"/>
                </a:solidFill>
                <a:latin typeface="Calibri"/>
                <a:cs typeface="Calibri"/>
              </a:rPr>
              <a:t>Estola: </a:t>
            </a:r>
            <a:r>
              <a:rPr sz="2000" dirty="0">
                <a:latin typeface="Calibri"/>
                <a:cs typeface="Calibri"/>
              </a:rPr>
              <a:t>Es </a:t>
            </a:r>
            <a:r>
              <a:rPr sz="2000" spc="-10" dirty="0">
                <a:latin typeface="Calibri"/>
                <a:cs typeface="Calibri"/>
              </a:rPr>
              <a:t>el </a:t>
            </a:r>
            <a:r>
              <a:rPr sz="2000" spc="-5" dirty="0">
                <a:latin typeface="Calibri"/>
                <a:cs typeface="Calibri"/>
              </a:rPr>
              <a:t>signo </a:t>
            </a:r>
            <a:r>
              <a:rPr sz="2000" spc="-10" dirty="0">
                <a:latin typeface="Calibri"/>
                <a:cs typeface="Calibri"/>
              </a:rPr>
              <a:t>distintivo </a:t>
            </a:r>
            <a:r>
              <a:rPr sz="2000" spc="-5" dirty="0">
                <a:latin typeface="Calibri"/>
                <a:cs typeface="Calibri"/>
              </a:rPr>
              <a:t>del </a:t>
            </a:r>
            <a:r>
              <a:rPr sz="2000" spc="-10" dirty="0">
                <a:latin typeface="Calibri"/>
                <a:cs typeface="Calibri"/>
              </a:rPr>
              <a:t>sacerdote. </a:t>
            </a:r>
            <a:r>
              <a:rPr sz="2000" dirty="0">
                <a:latin typeface="Calibri"/>
                <a:cs typeface="Calibri"/>
              </a:rPr>
              <a:t>Es </a:t>
            </a:r>
            <a:r>
              <a:rPr sz="2000" spc="-5" dirty="0">
                <a:latin typeface="Calibri"/>
                <a:cs typeface="Calibri"/>
              </a:rPr>
              <a:t>signo 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autoridad,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simbolizar la </a:t>
            </a:r>
            <a:r>
              <a:rPr sz="2000" spc="-10" dirty="0">
                <a:latin typeface="Calibri"/>
                <a:cs typeface="Calibri"/>
              </a:rPr>
              <a:t>vestidura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Cristo.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Los diáconos la </a:t>
            </a:r>
            <a:r>
              <a:rPr sz="2000" spc="-10" dirty="0">
                <a:latin typeface="Calibri"/>
                <a:cs typeface="Calibri"/>
              </a:rPr>
              <a:t>llevan </a:t>
            </a:r>
            <a:r>
              <a:rPr sz="2000" spc="-5" dirty="0">
                <a:latin typeface="Calibri"/>
                <a:cs typeface="Calibri"/>
              </a:rPr>
              <a:t>cruzada del </a:t>
            </a:r>
            <a:r>
              <a:rPr sz="2000" spc="-10" dirty="0">
                <a:latin typeface="Calibri"/>
                <a:cs typeface="Calibri"/>
              </a:rPr>
              <a:t>hombro izquierdo </a:t>
            </a:r>
            <a:r>
              <a:rPr sz="2000" dirty="0">
                <a:latin typeface="Calibri"/>
                <a:cs typeface="Calibri"/>
              </a:rPr>
              <a:t>al  </a:t>
            </a:r>
            <a:r>
              <a:rPr sz="2000" spc="-5" dirty="0">
                <a:latin typeface="Calibri"/>
                <a:cs typeface="Calibri"/>
              </a:rPr>
              <a:t>flanco </a:t>
            </a:r>
            <a:r>
              <a:rPr sz="2000" spc="-10" dirty="0">
                <a:latin typeface="Calibri"/>
                <a:cs typeface="Calibri"/>
              </a:rPr>
              <a:t>derecho, sobre </a:t>
            </a:r>
            <a:r>
              <a:rPr sz="2000" spc="-5" dirty="0">
                <a:latin typeface="Calibri"/>
                <a:cs typeface="Calibri"/>
              </a:rPr>
              <a:t>el alba. </a:t>
            </a:r>
            <a:r>
              <a:rPr sz="2000" b="1" dirty="0">
                <a:latin typeface="Calibri"/>
                <a:cs typeface="Calibri"/>
              </a:rPr>
              <a:t>La </a:t>
            </a:r>
            <a:r>
              <a:rPr sz="2000" b="1" spc="-15" dirty="0">
                <a:latin typeface="Calibri"/>
                <a:cs typeface="Calibri"/>
              </a:rPr>
              <a:t>vestidura </a:t>
            </a:r>
            <a:r>
              <a:rPr sz="2000" b="1" spc="-5" dirty="0">
                <a:latin typeface="Calibri"/>
                <a:cs typeface="Calibri"/>
              </a:rPr>
              <a:t>propia </a:t>
            </a:r>
            <a:r>
              <a:rPr sz="2000" b="1" dirty="0">
                <a:latin typeface="Calibri"/>
                <a:cs typeface="Calibri"/>
              </a:rPr>
              <a:t>del  </a:t>
            </a:r>
            <a:r>
              <a:rPr sz="2000" b="1" spc="-5" dirty="0">
                <a:latin typeface="Calibri"/>
                <a:cs typeface="Calibri"/>
              </a:rPr>
              <a:t>diácono es la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dalmática.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b="1" dirty="0">
                <a:solidFill>
                  <a:srgbClr val="6600CC"/>
                </a:solidFill>
                <a:latin typeface="Calibri"/>
                <a:cs typeface="Calibri"/>
              </a:rPr>
              <a:t>LA CASULLA: </a:t>
            </a:r>
            <a:r>
              <a:rPr sz="2000" spc="-5" dirty="0">
                <a:latin typeface="Calibri"/>
                <a:cs typeface="Calibri"/>
              </a:rPr>
              <a:t>Significado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casulla: </a:t>
            </a:r>
            <a:r>
              <a:rPr sz="2000" spc="-10" dirty="0">
                <a:latin typeface="Calibri"/>
                <a:cs typeface="Calibri"/>
              </a:rPr>
              <a:t>Casita. Cristo </a:t>
            </a:r>
            <a:r>
              <a:rPr sz="2000" spc="-5" dirty="0">
                <a:latin typeface="Calibri"/>
                <a:cs typeface="Calibri"/>
              </a:rPr>
              <a:t>cubre  ampliamente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su Iglesia como </a:t>
            </a:r>
            <a:r>
              <a:rPr sz="2000" dirty="0">
                <a:latin typeface="Calibri"/>
                <a:cs typeface="Calibri"/>
              </a:rPr>
              <a:t>una </a:t>
            </a:r>
            <a:r>
              <a:rPr sz="2000" spc="-5" dirty="0">
                <a:latin typeface="Calibri"/>
                <a:cs typeface="Calibri"/>
              </a:rPr>
              <a:t>casita. </a:t>
            </a:r>
            <a:r>
              <a:rPr sz="2000" dirty="0">
                <a:latin typeface="Calibri"/>
                <a:cs typeface="Calibri"/>
              </a:rPr>
              <a:t>Es </a:t>
            </a:r>
            <a:r>
              <a:rPr sz="2000" spc="-5" dirty="0">
                <a:latin typeface="Calibri"/>
                <a:cs typeface="Calibri"/>
              </a:rPr>
              <a:t>símbolo 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la </a:t>
            </a:r>
            <a:r>
              <a:rPr sz="2000" spc="-15" dirty="0">
                <a:latin typeface="Calibri"/>
                <a:cs typeface="Calibri"/>
              </a:rPr>
              <a:t>investidura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15" dirty="0">
                <a:latin typeface="Calibri"/>
                <a:cs typeface="Calibri"/>
              </a:rPr>
              <a:t>Cristo </a:t>
            </a:r>
            <a:r>
              <a:rPr sz="2000" dirty="0">
                <a:latin typeface="Calibri"/>
                <a:cs typeface="Calibri"/>
              </a:rPr>
              <a:t>y </a:t>
            </a:r>
            <a:r>
              <a:rPr sz="2000" spc="-5" dirty="0">
                <a:latin typeface="Calibri"/>
                <a:cs typeface="Calibri"/>
              </a:rPr>
              <a:t>es el </a:t>
            </a:r>
            <a:r>
              <a:rPr sz="2000" spc="-10" dirty="0">
                <a:latin typeface="Calibri"/>
                <a:cs typeface="Calibri"/>
              </a:rPr>
              <a:t>distintivo </a:t>
            </a:r>
            <a:r>
              <a:rPr sz="2000" dirty="0">
                <a:latin typeface="Calibri"/>
                <a:cs typeface="Calibri"/>
              </a:rPr>
              <a:t>de </a:t>
            </a:r>
            <a:r>
              <a:rPr sz="2000" spc="-5" dirty="0">
                <a:latin typeface="Calibri"/>
                <a:cs typeface="Calibri"/>
              </a:rPr>
              <a:t>quien  </a:t>
            </a:r>
            <a:r>
              <a:rPr sz="2000" spc="-15" dirty="0">
                <a:latin typeface="Calibri"/>
                <a:cs typeface="Calibri"/>
              </a:rPr>
              <a:t>está </a:t>
            </a:r>
            <a:r>
              <a:rPr sz="2000" spc="-5" dirty="0">
                <a:latin typeface="Calibri"/>
                <a:cs typeface="Calibri"/>
              </a:rPr>
              <a:t>presidiendo la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Eucaristía.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318008"/>
            <a:ext cx="4532630" cy="6610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8419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Cuando se </a:t>
            </a:r>
            <a:r>
              <a:rPr sz="2400" spc="-10" dirty="0">
                <a:latin typeface="Calibri"/>
                <a:cs typeface="Calibri"/>
              </a:rPr>
              <a:t>expone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Santísimo  </a:t>
            </a:r>
            <a:r>
              <a:rPr sz="2400" spc="-15" dirty="0">
                <a:latin typeface="Calibri"/>
                <a:cs typeface="Calibri"/>
              </a:rPr>
              <a:t>Sacramento, </a:t>
            </a:r>
            <a:r>
              <a:rPr sz="2400" spc="-5" dirty="0">
                <a:latin typeface="Calibri"/>
                <a:cs typeface="Calibri"/>
              </a:rPr>
              <a:t>se usan </a:t>
            </a:r>
            <a:r>
              <a:rPr sz="2400" spc="-10" dirty="0">
                <a:latin typeface="Calibri"/>
                <a:cs typeface="Calibri"/>
              </a:rPr>
              <a:t>dos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vestiduras: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130175">
              <a:lnSpc>
                <a:spcPct val="100000"/>
              </a:lnSpc>
            </a:pP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LA </a:t>
            </a:r>
            <a:r>
              <a:rPr sz="2400" b="1" spc="-50" dirty="0">
                <a:solidFill>
                  <a:srgbClr val="6600CC"/>
                </a:solidFill>
                <a:latin typeface="Calibri"/>
                <a:cs typeface="Calibri"/>
              </a:rPr>
              <a:t>CAPA </a:t>
            </a: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PLUVIAL: </a:t>
            </a:r>
            <a:r>
              <a:rPr sz="2400" spc="-5" dirty="0">
                <a:latin typeface="Calibri"/>
                <a:cs typeface="Calibri"/>
              </a:rPr>
              <a:t>su </a:t>
            </a:r>
            <a:r>
              <a:rPr sz="2400" spc="-10" dirty="0">
                <a:latin typeface="Calibri"/>
                <a:cs typeface="Calibri"/>
              </a:rPr>
              <a:t>nombre: </a:t>
            </a:r>
            <a:r>
              <a:rPr sz="2400" spc="-5" dirty="0">
                <a:latin typeface="Calibri"/>
                <a:cs typeface="Calibri"/>
              </a:rPr>
              <a:t>capa  </a:t>
            </a:r>
            <a:r>
              <a:rPr sz="2400" spc="-25" dirty="0">
                <a:latin typeface="Calibri"/>
                <a:cs typeface="Calibri"/>
              </a:rPr>
              <a:t>“pluvialis”, </a:t>
            </a:r>
            <a:r>
              <a:rPr sz="2400" spc="-5" dirty="0">
                <a:latin typeface="Calibri"/>
                <a:cs typeface="Calibri"/>
              </a:rPr>
              <a:t>indica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use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que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Calibri"/>
                <a:cs typeface="Calibri"/>
              </a:rPr>
              <a:t>tenía, </a:t>
            </a:r>
            <a:r>
              <a:rPr sz="2400" dirty="0">
                <a:latin typeface="Calibri"/>
                <a:cs typeface="Calibri"/>
              </a:rPr>
              <a:t>es </a:t>
            </a:r>
            <a:r>
              <a:rPr sz="2400" spc="-40" dirty="0">
                <a:latin typeface="Calibri"/>
                <a:cs typeface="Calibri"/>
              </a:rPr>
              <a:t>decir, </a:t>
            </a:r>
            <a:r>
              <a:rPr sz="2400" spc="-15" dirty="0">
                <a:latin typeface="Calibri"/>
                <a:cs typeface="Calibri"/>
              </a:rPr>
              <a:t>era </a:t>
            </a:r>
            <a:r>
              <a:rPr sz="2400" spc="-5" dirty="0">
                <a:latin typeface="Calibri"/>
                <a:cs typeface="Calibri"/>
              </a:rPr>
              <a:t>una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impermeable</a:t>
            </a:r>
            <a:endParaRPr sz="2400">
              <a:latin typeface="Calibri"/>
              <a:cs typeface="Calibri"/>
            </a:endParaRPr>
          </a:p>
          <a:p>
            <a:pPr marL="12700" marR="1169035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que </a:t>
            </a:r>
            <a:r>
              <a:rPr sz="2400" spc="-10" dirty="0">
                <a:latin typeface="Calibri"/>
                <a:cs typeface="Calibri"/>
              </a:rPr>
              <a:t>protegía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dirty="0">
                <a:latin typeface="Calibri"/>
                <a:cs typeface="Calibri"/>
              </a:rPr>
              <a:t>la lluvia.  </a:t>
            </a:r>
            <a:r>
              <a:rPr sz="2400" spc="-5" dirty="0">
                <a:latin typeface="Calibri"/>
                <a:cs typeface="Calibri"/>
              </a:rPr>
              <a:t>Normalmente se usa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las  </a:t>
            </a:r>
            <a:r>
              <a:rPr sz="2400" spc="-10" dirty="0">
                <a:latin typeface="Calibri"/>
                <a:cs typeface="Calibri"/>
              </a:rPr>
              <a:t>procesiones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spc="-45" dirty="0">
                <a:solidFill>
                  <a:srgbClr val="6600CC"/>
                </a:solidFill>
                <a:latin typeface="Calibri"/>
                <a:cs typeface="Calibri"/>
              </a:rPr>
              <a:t>PAÑO </a:t>
            </a: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DE HOMBROS </a:t>
            </a:r>
            <a:r>
              <a:rPr sz="2400" b="1" spc="-20" dirty="0">
                <a:solidFill>
                  <a:srgbClr val="6600CC"/>
                </a:solidFill>
                <a:latin typeface="Calibri"/>
                <a:cs typeface="Calibri"/>
              </a:rPr>
              <a:t>(“HUMERAL”):</a:t>
            </a:r>
            <a:endParaRPr sz="2400">
              <a:latin typeface="Calibri"/>
              <a:cs typeface="Calibri"/>
            </a:endParaRPr>
          </a:p>
          <a:p>
            <a:pPr marL="12700" marR="53975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Se </a:t>
            </a:r>
            <a:r>
              <a:rPr sz="2400" spc="-10" dirty="0">
                <a:latin typeface="Calibri"/>
                <a:cs typeface="Calibri"/>
              </a:rPr>
              <a:t>utiliza </a:t>
            </a:r>
            <a:r>
              <a:rPr sz="2400" spc="-15" dirty="0">
                <a:latin typeface="Calibri"/>
                <a:cs typeface="Calibri"/>
              </a:rPr>
              <a:t>sobre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5" dirty="0">
                <a:latin typeface="Calibri"/>
                <a:cs typeface="Calibri"/>
              </a:rPr>
              <a:t>capa </a:t>
            </a:r>
            <a:r>
              <a:rPr sz="2400" dirty="0">
                <a:latin typeface="Calibri"/>
                <a:cs typeface="Calibri"/>
              </a:rPr>
              <a:t>o </a:t>
            </a:r>
            <a:r>
              <a:rPr sz="2400" spc="-5" dirty="0">
                <a:latin typeface="Calibri"/>
                <a:cs typeface="Calibri"/>
              </a:rPr>
              <a:t>casulla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que  </a:t>
            </a:r>
            <a:r>
              <a:rPr sz="2400" spc="-15" dirty="0">
                <a:latin typeface="Calibri"/>
                <a:cs typeface="Calibri"/>
              </a:rPr>
              <a:t>viste </a:t>
            </a:r>
            <a:r>
              <a:rPr sz="2400" dirty="0">
                <a:latin typeface="Calibri"/>
                <a:cs typeface="Calibri"/>
              </a:rPr>
              <a:t>al </a:t>
            </a:r>
            <a:r>
              <a:rPr sz="2400" spc="-10" dirty="0">
                <a:latin typeface="Calibri"/>
                <a:cs typeface="Calibri"/>
              </a:rPr>
              <a:t>sacerdote </a:t>
            </a:r>
            <a:r>
              <a:rPr sz="2400" spc="-15" dirty="0">
                <a:latin typeface="Calibri"/>
                <a:cs typeface="Calibri"/>
              </a:rPr>
              <a:t>para </a:t>
            </a:r>
            <a:r>
              <a:rPr sz="2400" spc="-5" dirty="0">
                <a:latin typeface="Calibri"/>
                <a:cs typeface="Calibri"/>
              </a:rPr>
              <a:t>dar </a:t>
            </a:r>
            <a:r>
              <a:rPr sz="2400" dirty="0">
                <a:latin typeface="Calibri"/>
                <a:cs typeface="Calibri"/>
              </a:rPr>
              <a:t>la  </a:t>
            </a:r>
            <a:r>
              <a:rPr sz="2400" spc="-5" dirty="0">
                <a:latin typeface="Calibri"/>
                <a:cs typeface="Calibri"/>
              </a:rPr>
              <a:t>bendición </a:t>
            </a:r>
            <a:r>
              <a:rPr sz="2400" spc="-10" dirty="0">
                <a:latin typeface="Calibri"/>
                <a:cs typeface="Calibri"/>
              </a:rPr>
              <a:t>con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Santísimo  </a:t>
            </a:r>
            <a:r>
              <a:rPr sz="2400" spc="-10" dirty="0">
                <a:latin typeface="Calibri"/>
                <a:cs typeface="Calibri"/>
              </a:rPr>
              <a:t>Sacramento </a:t>
            </a:r>
            <a:r>
              <a:rPr sz="2400" dirty="0">
                <a:latin typeface="Calibri"/>
                <a:cs typeface="Calibri"/>
              </a:rPr>
              <a:t>o cuando </a:t>
            </a:r>
            <a:r>
              <a:rPr sz="2400" spc="-5" dirty="0">
                <a:latin typeface="Calibri"/>
                <a:cs typeface="Calibri"/>
              </a:rPr>
              <a:t>se </a:t>
            </a:r>
            <a:r>
              <a:rPr sz="2400" spc="-10" dirty="0">
                <a:latin typeface="Calibri"/>
                <a:cs typeface="Calibri"/>
              </a:rPr>
              <a:t>quiere  trasladar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10" dirty="0">
                <a:latin typeface="Calibri"/>
                <a:cs typeface="Calibri"/>
              </a:rPr>
              <a:t>copón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0" dirty="0">
                <a:latin typeface="Calibri"/>
                <a:cs typeface="Calibri"/>
              </a:rPr>
              <a:t>hostias  consagradas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15" dirty="0">
                <a:latin typeface="Calibri"/>
                <a:cs typeface="Calibri"/>
              </a:rPr>
              <a:t>otro sitio, para </a:t>
            </a:r>
            <a:r>
              <a:rPr sz="2400" dirty="0">
                <a:latin typeface="Calibri"/>
                <a:cs typeface="Calibri"/>
              </a:rPr>
              <a:t>cubrir  las manos al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tocarlas.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505450" y="314325"/>
            <a:ext cx="3476625" cy="6210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05200" y="4343400"/>
            <a:ext cx="1211821" cy="220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231" y="504444"/>
            <a:ext cx="8098535" cy="682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928" y="435863"/>
            <a:ext cx="7412735" cy="693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0" y="533463"/>
            <a:ext cx="8001000" cy="584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1000" y="533463"/>
            <a:ext cx="8001000" cy="584835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60"/>
              </a:spcBef>
            </a:pPr>
            <a:r>
              <a:rPr sz="3200" spc="-10" dirty="0"/>
              <a:t>VESTIDURAS </a:t>
            </a:r>
            <a:r>
              <a:rPr sz="3200" dirty="0"/>
              <a:t>E </a:t>
            </a:r>
            <a:r>
              <a:rPr sz="3200" spc="-5" dirty="0"/>
              <a:t>INSIGNIAS</a:t>
            </a:r>
            <a:r>
              <a:rPr sz="3200" spc="-50" dirty="0"/>
              <a:t> </a:t>
            </a:r>
            <a:r>
              <a:rPr sz="3200" spc="-5" dirty="0"/>
              <a:t>PONTIFICALES: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740" y="2456815"/>
            <a:ext cx="266001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El solideo: </a:t>
            </a:r>
            <a:r>
              <a:rPr sz="1800" dirty="0">
                <a:latin typeface="Calibri"/>
                <a:cs typeface="Calibri"/>
              </a:rPr>
              <a:t>es un </a:t>
            </a:r>
            <a:r>
              <a:rPr sz="1800" spc="-10" dirty="0">
                <a:latin typeface="Calibri"/>
                <a:cs typeface="Calibri"/>
              </a:rPr>
              <a:t>casquete  circular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seda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10" dirty="0">
                <a:latin typeface="Calibri"/>
                <a:cs typeface="Calibri"/>
              </a:rPr>
              <a:t>la  cabeza; </a:t>
            </a: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Papa; </a:t>
            </a:r>
            <a:r>
              <a:rPr sz="1800" dirty="0">
                <a:latin typeface="Calibri"/>
                <a:cs typeface="Calibri"/>
              </a:rPr>
              <a:t>en un </a:t>
            </a:r>
            <a:r>
              <a:rPr sz="1800" spc="-10" dirty="0">
                <a:latin typeface="Calibri"/>
                <a:cs typeface="Calibri"/>
              </a:rPr>
              <a:t>color  blanco, </a:t>
            </a:r>
            <a:r>
              <a:rPr sz="1800" spc="-5" dirty="0">
                <a:latin typeface="Calibri"/>
                <a:cs typeface="Calibri"/>
              </a:rPr>
              <a:t>los Cardenales;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10" dirty="0">
                <a:latin typeface="Calibri"/>
                <a:cs typeface="Calibri"/>
              </a:rPr>
              <a:t>rojo;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Obispos,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violeta.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05200" y="2590800"/>
            <a:ext cx="1143000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6031" y="1266444"/>
            <a:ext cx="8174735" cy="10210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6408" y="1248155"/>
            <a:ext cx="8252459" cy="9784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800" y="1295361"/>
            <a:ext cx="8077200" cy="9233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04800" y="1295361"/>
            <a:ext cx="8077200" cy="92392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marR="81915" algn="just">
              <a:lnSpc>
                <a:spcPct val="100000"/>
              </a:lnSpc>
              <a:spcBef>
                <a:spcPts val="240"/>
              </a:spcBef>
            </a:pPr>
            <a:r>
              <a:rPr sz="1800" spc="-10" dirty="0">
                <a:latin typeface="Calibri"/>
                <a:cs typeface="Calibri"/>
              </a:rPr>
              <a:t>Sobre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vestiduras sacerdotales </a:t>
            </a:r>
            <a:r>
              <a:rPr sz="1800" dirty="0">
                <a:latin typeface="Calibri"/>
                <a:cs typeface="Calibri"/>
              </a:rPr>
              <a:t>añaden </a:t>
            </a:r>
            <a:r>
              <a:rPr sz="1800" spc="-5" dirty="0">
                <a:latin typeface="Calibri"/>
                <a:cs typeface="Calibri"/>
              </a:rPr>
              <a:t>los Obispos las </a:t>
            </a:r>
            <a:r>
              <a:rPr sz="1800" spc="-10" dirty="0">
                <a:latin typeface="Calibri"/>
                <a:cs typeface="Calibri"/>
              </a:rPr>
              <a:t>propias </a:t>
            </a:r>
            <a:r>
              <a:rPr sz="1800" spc="-5" dirty="0">
                <a:latin typeface="Calibri"/>
                <a:cs typeface="Calibri"/>
              </a:rPr>
              <a:t>suyas,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sus  insignias pontificales. </a:t>
            </a:r>
            <a:r>
              <a:rPr sz="1800" spc="-10" dirty="0">
                <a:latin typeface="Calibri"/>
                <a:cs typeface="Calibri"/>
              </a:rPr>
              <a:t>Fueron instituidas con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fin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hacer </a:t>
            </a:r>
            <a:r>
              <a:rPr sz="1800" dirty="0">
                <a:latin typeface="Calibri"/>
                <a:cs typeface="Calibri"/>
              </a:rPr>
              <a:t>más </a:t>
            </a:r>
            <a:r>
              <a:rPr sz="1800" spc="-5" dirty="0">
                <a:latin typeface="Calibri"/>
                <a:cs typeface="Calibri"/>
              </a:rPr>
              <a:t>visible la </a:t>
            </a:r>
            <a:r>
              <a:rPr sz="1800" spc="-10" dirty="0">
                <a:latin typeface="Calibri"/>
                <a:cs typeface="Calibri"/>
              </a:rPr>
              <a:t>sagrada  </a:t>
            </a:r>
            <a:r>
              <a:rPr sz="1800" spc="-5" dirty="0">
                <a:latin typeface="Calibri"/>
                <a:cs typeface="Calibri"/>
              </a:rPr>
              <a:t>dignidad episcopal. Complemento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vestiduras </a:t>
            </a:r>
            <a:r>
              <a:rPr sz="1800" spc="-5" dirty="0">
                <a:latin typeface="Calibri"/>
                <a:cs typeface="Calibri"/>
              </a:rPr>
              <a:t>episcopales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son: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9740" y="4209669"/>
            <a:ext cx="27362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La 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mitra: </a:t>
            </a:r>
            <a:r>
              <a:rPr sz="1800" dirty="0">
                <a:latin typeface="Calibri"/>
                <a:cs typeface="Calibri"/>
              </a:rPr>
              <a:t>es un </a:t>
            </a:r>
            <a:r>
              <a:rPr sz="1800" spc="-5" dirty="0">
                <a:latin typeface="Calibri"/>
                <a:cs typeface="Calibri"/>
              </a:rPr>
              <a:t>tocado rígido  </a:t>
            </a:r>
            <a:r>
              <a:rPr sz="1800" spc="-15" dirty="0">
                <a:latin typeface="Calibri"/>
                <a:cs typeface="Calibri"/>
              </a:rPr>
              <a:t>forrado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seda y </a:t>
            </a:r>
            <a:r>
              <a:rPr sz="1800" spc="-5" dirty="0">
                <a:latin typeface="Calibri"/>
                <a:cs typeface="Calibri"/>
              </a:rPr>
              <a:t>dos</a:t>
            </a:r>
            <a:r>
              <a:rPr sz="1800" spc="-204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picos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9740" y="5032628"/>
            <a:ext cx="1529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86180" algn="l"/>
              </a:tabLst>
            </a:pPr>
            <a:r>
              <a:rPr sz="1800" spc="-5" dirty="0">
                <a:latin typeface="Calibri"/>
                <a:cs typeface="Calibri"/>
              </a:rPr>
              <a:t>s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ñalan</a:t>
            </a:r>
            <a:r>
              <a:rPr sz="1800" dirty="0">
                <a:latin typeface="Calibri"/>
                <a:cs typeface="Calibri"/>
              </a:rPr>
              <a:t>do	</a:t>
            </a:r>
            <a:r>
              <a:rPr sz="1800" spc="-5" dirty="0">
                <a:latin typeface="Calibri"/>
                <a:cs typeface="Calibri"/>
              </a:rPr>
              <a:t>dos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740" y="4758308"/>
            <a:ext cx="27381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00"/>
              </a:spcBef>
              <a:tabLst>
                <a:tab pos="435609" algn="l"/>
                <a:tab pos="888365" algn="l"/>
                <a:tab pos="1676400" algn="l"/>
              </a:tabLst>
            </a:pPr>
            <a:r>
              <a:rPr sz="1800" dirty="0">
                <a:latin typeface="Calibri"/>
                <a:cs typeface="Calibri"/>
              </a:rPr>
              <a:t>en	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as	</a:t>
            </a:r>
            <a:r>
              <a:rPr sz="1800" spc="-5" dirty="0">
                <a:latin typeface="Calibri"/>
                <a:cs typeface="Calibri"/>
              </a:rPr>
              <a:t>par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es	</a:t>
            </a:r>
            <a:r>
              <a:rPr sz="1800" spc="-5" dirty="0">
                <a:latin typeface="Calibri"/>
                <a:cs typeface="Calibri"/>
              </a:rPr>
              <a:t>s</a:t>
            </a:r>
            <a:r>
              <a:rPr sz="1800" spc="5" dirty="0">
                <a:latin typeface="Calibri"/>
                <a:cs typeface="Calibri"/>
              </a:rPr>
              <a:t>u</a:t>
            </a:r>
            <a:r>
              <a:rPr sz="1800" spc="-5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er</a:t>
            </a:r>
            <a:r>
              <a:rPr sz="1800" spc="-15" dirty="0">
                <a:latin typeface="Calibri"/>
                <a:cs typeface="Calibri"/>
              </a:rPr>
              <a:t>i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v</a:t>
            </a:r>
            <a:r>
              <a:rPr sz="1800" dirty="0">
                <a:latin typeface="Calibri"/>
                <a:cs typeface="Calibri"/>
              </a:rPr>
              <a:t>ert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n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9740" y="5307025"/>
            <a:ext cx="273875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hacia </a:t>
            </a:r>
            <a:r>
              <a:rPr sz="1800" spc="-10" dirty="0">
                <a:latin typeface="Calibri"/>
                <a:cs typeface="Calibri"/>
              </a:rPr>
              <a:t>delante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hacia </a:t>
            </a:r>
            <a:r>
              <a:rPr sz="1800" spc="-15" dirty="0">
                <a:latin typeface="Calibri"/>
                <a:cs typeface="Calibri"/>
              </a:rPr>
              <a:t>atrás </a:t>
            </a:r>
            <a:r>
              <a:rPr sz="1800" dirty="0">
                <a:latin typeface="Calibri"/>
                <a:cs typeface="Calibri"/>
              </a:rPr>
              <a:t>. 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atrás </a:t>
            </a:r>
            <a:r>
              <a:rPr sz="1800" spc="-5" dirty="0">
                <a:latin typeface="Calibri"/>
                <a:cs typeface="Calibri"/>
              </a:rPr>
              <a:t>termina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5" dirty="0">
                <a:latin typeface="Calibri"/>
                <a:cs typeface="Calibri"/>
              </a:rPr>
              <a:t>dos  bandas </a:t>
            </a:r>
            <a:r>
              <a:rPr sz="1800" spc="-10" dirty="0">
                <a:latin typeface="Calibri"/>
                <a:cs typeface="Calibri"/>
              </a:rPr>
              <a:t>colgando sobre la  </a:t>
            </a:r>
            <a:r>
              <a:rPr sz="1800" spc="-5" dirty="0">
                <a:latin typeface="Calibri"/>
                <a:cs typeface="Calibri"/>
              </a:rPr>
              <a:t>espalda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29200" y="2667000"/>
            <a:ext cx="1152525" cy="11525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328028" y="2456815"/>
            <a:ext cx="205295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95300" algn="l"/>
                <a:tab pos="1400810" algn="l"/>
                <a:tab pos="1827530" algn="l"/>
              </a:tabLst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El </a:t>
            </a: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anillo: </a:t>
            </a:r>
            <a:r>
              <a:rPr sz="1800" spc="-5" dirty="0">
                <a:latin typeface="Calibri"/>
                <a:cs typeface="Calibri"/>
              </a:rPr>
              <a:t>significa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unión </a:t>
            </a:r>
            <a:r>
              <a:rPr sz="1800" dirty="0">
                <a:latin typeface="Calibri"/>
                <a:cs typeface="Calibri"/>
              </a:rPr>
              <a:t>del obispo </a:t>
            </a:r>
            <a:r>
              <a:rPr sz="1800" spc="-10" dirty="0">
                <a:latin typeface="Calibri"/>
                <a:cs typeface="Calibri"/>
              </a:rPr>
              <a:t>con  l</a:t>
            </a:r>
            <a:r>
              <a:rPr sz="1800" dirty="0">
                <a:latin typeface="Calibri"/>
                <a:cs typeface="Calibri"/>
              </a:rPr>
              <a:t>a	I</a:t>
            </a:r>
            <a:r>
              <a:rPr sz="1800" spc="5" dirty="0">
                <a:latin typeface="Calibri"/>
                <a:cs typeface="Calibri"/>
              </a:rPr>
              <a:t>g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5" dirty="0">
                <a:latin typeface="Calibri"/>
                <a:cs typeface="Calibri"/>
              </a:rPr>
              <a:t>s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a	y	su  </a:t>
            </a:r>
            <a:r>
              <a:rPr sz="1800" spc="-10" dirty="0">
                <a:latin typeface="Calibri"/>
                <a:cs typeface="Calibri"/>
              </a:rPr>
              <a:t>inquebrantable  </a:t>
            </a:r>
            <a:r>
              <a:rPr sz="1800" spc="-5" dirty="0">
                <a:latin typeface="Calibri"/>
                <a:cs typeface="Calibri"/>
              </a:rPr>
              <a:t>fidelidad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ella </a:t>
            </a:r>
            <a:r>
              <a:rPr sz="1800" dirty="0">
                <a:latin typeface="Calibri"/>
                <a:cs typeface="Calibri"/>
              </a:rPr>
              <a:t>y a su  </a:t>
            </a:r>
            <a:r>
              <a:rPr sz="1800" spc="-5" dirty="0">
                <a:latin typeface="Calibri"/>
                <a:cs typeface="Calibri"/>
              </a:rPr>
              <a:t>diócesis.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29200" y="4422228"/>
            <a:ext cx="1286383" cy="21394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796021" y="4438269"/>
            <a:ext cx="584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3860" algn="l"/>
              </a:tabLst>
            </a:pPr>
            <a:r>
              <a:rPr sz="1800" dirty="0">
                <a:latin typeface="Calibri"/>
                <a:cs typeface="Calibri"/>
              </a:rPr>
              <a:t>es	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556629" y="4438269"/>
            <a:ext cx="18243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68935" algn="l"/>
                <a:tab pos="1064260" algn="l"/>
                <a:tab pos="1428750" algn="l"/>
                <a:tab pos="1646555" algn="l"/>
              </a:tabLst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El	báculo:  </a:t>
            </a:r>
            <a:r>
              <a:rPr sz="1800" spc="-5" dirty="0">
                <a:latin typeface="Calibri"/>
                <a:cs typeface="Calibri"/>
              </a:rPr>
              <a:t>símbol</a:t>
            </a:r>
            <a:r>
              <a:rPr sz="1800" dirty="0">
                <a:latin typeface="Calibri"/>
                <a:cs typeface="Calibri"/>
              </a:rPr>
              <a:t>o		más  a</a:t>
            </a:r>
            <a:r>
              <a:rPr sz="1800" spc="-10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g</a:t>
            </a:r>
            <a:r>
              <a:rPr sz="1800" spc="5" dirty="0">
                <a:latin typeface="Calibri"/>
                <a:cs typeface="Calibri"/>
              </a:rPr>
              <a:t>u</a:t>
            </a:r>
            <a:r>
              <a:rPr sz="1800" dirty="0">
                <a:latin typeface="Calibri"/>
                <a:cs typeface="Calibri"/>
              </a:rPr>
              <a:t>o	de		</a:t>
            </a:r>
            <a:r>
              <a:rPr sz="1800" spc="-10" dirty="0">
                <a:latin typeface="Calibri"/>
                <a:cs typeface="Calibri"/>
              </a:rPr>
              <a:t>la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556629" y="5261305"/>
            <a:ext cx="18237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autoridad </a:t>
            </a:r>
            <a:r>
              <a:rPr sz="1800" spc="-70" dirty="0">
                <a:latin typeface="Calibri"/>
                <a:cs typeface="Calibri"/>
              </a:rPr>
              <a:t>y,</a:t>
            </a:r>
            <a:r>
              <a:rPr sz="1800" spc="26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en</a:t>
            </a:r>
            <a:r>
              <a:rPr sz="1800" spc="4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556629" y="5535879"/>
            <a:ext cx="18218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1069" algn="l"/>
              </a:tabLst>
            </a:pPr>
            <a:r>
              <a:rPr sz="1800" spc="-10" dirty="0">
                <a:latin typeface="Calibri"/>
                <a:cs typeface="Calibri"/>
              </a:rPr>
              <a:t>obispo,	proclama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556629" y="5810199"/>
            <a:ext cx="1821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padre, </a:t>
            </a:r>
            <a:r>
              <a:rPr sz="1800" spc="5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juez </a:t>
            </a:r>
            <a:r>
              <a:rPr sz="1800" dirty="0">
                <a:latin typeface="Calibri"/>
                <a:cs typeface="Calibri"/>
              </a:rPr>
              <a:t>y  al </a:t>
            </a:r>
            <a:r>
              <a:rPr sz="1800" spc="-10" dirty="0">
                <a:latin typeface="Calibri"/>
                <a:cs typeface="Calibri"/>
              </a:rPr>
              <a:t>pastor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espiritual.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8588" y="998600"/>
            <a:ext cx="2277999" cy="3420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81400" y="990600"/>
            <a:ext cx="4859147" cy="335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5632" y="4847844"/>
            <a:ext cx="7565135" cy="1021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6008" y="4829555"/>
            <a:ext cx="7642859" cy="1252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400" y="4876800"/>
            <a:ext cx="7467600" cy="9233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4400" y="4876800"/>
            <a:ext cx="7467600" cy="923925"/>
          </a:xfrm>
          <a:custGeom>
            <a:avLst/>
            <a:gdLst/>
            <a:ahLst/>
            <a:cxnLst/>
            <a:rect l="l" t="t" r="r" b="b"/>
            <a:pathLst>
              <a:path w="7467600" h="923925">
                <a:moveTo>
                  <a:pt x="0" y="923328"/>
                </a:moveTo>
                <a:lnTo>
                  <a:pt x="7467600" y="923328"/>
                </a:lnTo>
                <a:lnTo>
                  <a:pt x="7467600" y="0"/>
                </a:lnTo>
                <a:lnTo>
                  <a:pt x="0" y="0"/>
                </a:lnTo>
                <a:lnTo>
                  <a:pt x="0" y="923328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3444" y="4895469"/>
            <a:ext cx="73113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En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5" dirty="0">
                <a:latin typeface="Calibri"/>
                <a:cs typeface="Calibri"/>
              </a:rPr>
              <a:t>Iglesia </a:t>
            </a:r>
            <a:r>
              <a:rPr sz="1800" b="1" spc="-10" dirty="0">
                <a:latin typeface="Calibri"/>
                <a:cs typeface="Calibri"/>
              </a:rPr>
              <a:t>Católica Romana, </a:t>
            </a:r>
            <a:r>
              <a:rPr sz="1800" b="1" spc="-5" dirty="0">
                <a:latin typeface="Calibri"/>
                <a:cs typeface="Calibri"/>
              </a:rPr>
              <a:t>de </a:t>
            </a:r>
            <a:r>
              <a:rPr sz="1800" b="1" spc="-10" dirty="0">
                <a:latin typeface="Calibri"/>
                <a:cs typeface="Calibri"/>
              </a:rPr>
              <a:t>rito latino,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10" dirty="0">
                <a:latin typeface="Calibri"/>
                <a:cs typeface="Calibri"/>
              </a:rPr>
              <a:t>sotana </a:t>
            </a:r>
            <a:r>
              <a:rPr sz="1800" b="1" spc="-5" dirty="0">
                <a:latin typeface="Calibri"/>
                <a:cs typeface="Calibri"/>
              </a:rPr>
              <a:t>es </a:t>
            </a:r>
            <a:r>
              <a:rPr sz="1800" b="1" spc="-15" dirty="0">
                <a:latin typeface="Calibri"/>
                <a:cs typeface="Calibri"/>
              </a:rPr>
              <a:t>negra </a:t>
            </a:r>
            <a:r>
              <a:rPr sz="1800" b="1" spc="-10" dirty="0">
                <a:latin typeface="Calibri"/>
                <a:cs typeface="Calibri"/>
              </a:rPr>
              <a:t>para todo el  </a:t>
            </a:r>
            <a:r>
              <a:rPr sz="1800" b="1" spc="-15" dirty="0">
                <a:latin typeface="Calibri"/>
                <a:cs typeface="Calibri"/>
              </a:rPr>
              <a:t>clero, </a:t>
            </a:r>
            <a:r>
              <a:rPr sz="1800" b="1" spc="-10" dirty="0">
                <a:latin typeface="Calibri"/>
                <a:cs typeface="Calibri"/>
              </a:rPr>
              <a:t>menos </a:t>
            </a:r>
            <a:r>
              <a:rPr sz="1800" b="1" dirty="0">
                <a:latin typeface="Calibri"/>
                <a:cs typeface="Calibri"/>
              </a:rPr>
              <a:t>el </a:t>
            </a:r>
            <a:r>
              <a:rPr sz="1800" b="1" spc="-15" dirty="0">
                <a:latin typeface="Calibri"/>
                <a:cs typeface="Calibri"/>
              </a:rPr>
              <a:t>Papa </a:t>
            </a:r>
            <a:r>
              <a:rPr sz="1800" b="1" spc="-10" dirty="0">
                <a:latin typeface="Calibri"/>
                <a:cs typeface="Calibri"/>
              </a:rPr>
              <a:t>para </a:t>
            </a:r>
            <a:r>
              <a:rPr sz="1800" b="1" spc="-5" dirty="0">
                <a:latin typeface="Calibri"/>
                <a:cs typeface="Calibri"/>
              </a:rPr>
              <a:t>quien es blanca. </a:t>
            </a:r>
            <a:r>
              <a:rPr sz="1800" b="1" spc="-10" dirty="0">
                <a:latin typeface="Calibri"/>
                <a:cs typeface="Calibri"/>
              </a:rPr>
              <a:t>Los  Sacerdotes, Obispos, Capellanes </a:t>
            </a:r>
            <a:r>
              <a:rPr sz="1800" b="1" spc="-5" dirty="0">
                <a:latin typeface="Calibri"/>
                <a:cs typeface="Calibri"/>
              </a:rPr>
              <a:t>de </a:t>
            </a:r>
            <a:r>
              <a:rPr sz="1800" b="1" spc="-10" dirty="0">
                <a:latin typeface="Calibri"/>
                <a:cs typeface="Calibri"/>
              </a:rPr>
              <a:t>su Santidad </a:t>
            </a:r>
            <a:r>
              <a:rPr sz="1800" b="1" dirty="0">
                <a:latin typeface="Calibri"/>
                <a:cs typeface="Calibri"/>
              </a:rPr>
              <a:t>y </a:t>
            </a:r>
            <a:r>
              <a:rPr sz="1800" b="1" spc="-15" dirty="0">
                <a:latin typeface="Calibri"/>
                <a:cs typeface="Calibri"/>
              </a:rPr>
              <a:t>Cardenales </a:t>
            </a:r>
            <a:r>
              <a:rPr sz="1800" b="1" spc="-10" dirty="0">
                <a:latin typeface="Calibri"/>
                <a:cs typeface="Calibri"/>
              </a:rPr>
              <a:t>se distinguen  </a:t>
            </a:r>
            <a:r>
              <a:rPr sz="1800" b="1" dirty="0">
                <a:latin typeface="Calibri"/>
                <a:cs typeface="Calibri"/>
              </a:rPr>
              <a:t>por su </a:t>
            </a:r>
            <a:r>
              <a:rPr sz="1800" b="1" spc="-10" dirty="0">
                <a:latin typeface="Calibri"/>
                <a:cs typeface="Calibri"/>
              </a:rPr>
              <a:t>fajín </a:t>
            </a:r>
            <a:r>
              <a:rPr sz="1800" b="1" dirty="0">
                <a:latin typeface="Calibri"/>
                <a:cs typeface="Calibri"/>
              </a:rPr>
              <a:t>y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solideo.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2244" y="0"/>
            <a:ext cx="3230879" cy="3887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6031" y="580644"/>
            <a:ext cx="5660136" cy="966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5423" y="563880"/>
            <a:ext cx="4719828" cy="847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609536"/>
            <a:ext cx="5562600" cy="8683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0" y="609536"/>
            <a:ext cx="5562600" cy="86868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pc="-35" dirty="0"/>
              <a:t>ACTOS</a:t>
            </a:r>
            <a:r>
              <a:rPr spc="-40" dirty="0"/>
              <a:t> </a:t>
            </a:r>
            <a:r>
              <a:rPr spc="-15" dirty="0"/>
              <a:t>LITURGICOS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07340" y="1947113"/>
            <a:ext cx="7738745" cy="40595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Arial"/>
                <a:cs typeface="Arial"/>
              </a:rPr>
              <a:t>La Santa</a:t>
            </a:r>
            <a:r>
              <a:rPr sz="2700" spc="-45" dirty="0">
                <a:latin typeface="Arial"/>
                <a:cs typeface="Arial"/>
              </a:rPr>
              <a:t> </a:t>
            </a:r>
            <a:r>
              <a:rPr sz="2700" dirty="0">
                <a:latin typeface="Arial"/>
                <a:cs typeface="Arial"/>
              </a:rPr>
              <a:t>Misa</a:t>
            </a:r>
            <a:endParaRPr sz="27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950"/>
              </a:spcBef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Arial"/>
                <a:cs typeface="Arial"/>
              </a:rPr>
              <a:t>Los </a:t>
            </a:r>
            <a:r>
              <a:rPr sz="2700" dirty="0">
                <a:latin typeface="Arial"/>
                <a:cs typeface="Arial"/>
              </a:rPr>
              <a:t>Sacramentos, y</a:t>
            </a:r>
            <a:r>
              <a:rPr sz="2700" spc="-35" dirty="0">
                <a:latin typeface="Arial"/>
                <a:cs typeface="Arial"/>
              </a:rPr>
              <a:t> </a:t>
            </a:r>
            <a:r>
              <a:rPr sz="2700" spc="-5" dirty="0">
                <a:latin typeface="Arial"/>
                <a:cs typeface="Arial"/>
              </a:rPr>
              <a:t>Sacramentales</a:t>
            </a:r>
            <a:endParaRPr sz="27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939"/>
              </a:spcBef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Arial"/>
                <a:cs typeface="Arial"/>
              </a:rPr>
              <a:t>Oficio </a:t>
            </a:r>
            <a:r>
              <a:rPr sz="2700" spc="-5" dirty="0">
                <a:latin typeface="Arial"/>
                <a:cs typeface="Arial"/>
              </a:rPr>
              <a:t>Divino </a:t>
            </a:r>
            <a:r>
              <a:rPr sz="2700" dirty="0">
                <a:latin typeface="Arial"/>
                <a:cs typeface="Arial"/>
              </a:rPr>
              <a:t>(Liturgia </a:t>
            </a:r>
            <a:r>
              <a:rPr sz="2700" spc="-5" dirty="0">
                <a:latin typeface="Arial"/>
                <a:cs typeface="Arial"/>
              </a:rPr>
              <a:t>de las</a:t>
            </a:r>
            <a:r>
              <a:rPr sz="2700" spc="-35" dirty="0">
                <a:latin typeface="Arial"/>
                <a:cs typeface="Arial"/>
              </a:rPr>
              <a:t> </a:t>
            </a:r>
            <a:r>
              <a:rPr sz="2700" spc="-5" dirty="0">
                <a:latin typeface="Arial"/>
                <a:cs typeface="Arial"/>
              </a:rPr>
              <a:t>horas)</a:t>
            </a:r>
            <a:endParaRPr sz="27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950"/>
              </a:spcBef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Arial"/>
                <a:cs typeface="Arial"/>
              </a:rPr>
              <a:t>Celebraciones </a:t>
            </a:r>
            <a:r>
              <a:rPr sz="2700" dirty="0">
                <a:latin typeface="Arial"/>
                <a:cs typeface="Arial"/>
              </a:rPr>
              <a:t>oficiales </a:t>
            </a:r>
            <a:r>
              <a:rPr sz="2700" spc="-5" dirty="0">
                <a:latin typeface="Arial"/>
                <a:cs typeface="Arial"/>
              </a:rPr>
              <a:t>de Semana</a:t>
            </a:r>
            <a:r>
              <a:rPr sz="2700" spc="-20" dirty="0">
                <a:latin typeface="Arial"/>
                <a:cs typeface="Arial"/>
              </a:rPr>
              <a:t> </a:t>
            </a:r>
            <a:r>
              <a:rPr sz="2700" spc="-5" dirty="0">
                <a:latin typeface="Arial"/>
                <a:cs typeface="Arial"/>
              </a:rPr>
              <a:t>Santa</a:t>
            </a:r>
            <a:endParaRPr sz="27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939"/>
              </a:spcBef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Arial"/>
                <a:cs typeface="Arial"/>
              </a:rPr>
              <a:t>Las 40 horas de</a:t>
            </a:r>
            <a:r>
              <a:rPr sz="2700" spc="-25" dirty="0">
                <a:latin typeface="Arial"/>
                <a:cs typeface="Arial"/>
              </a:rPr>
              <a:t> </a:t>
            </a:r>
            <a:r>
              <a:rPr sz="2700" spc="-5" dirty="0">
                <a:latin typeface="Arial"/>
                <a:cs typeface="Arial"/>
              </a:rPr>
              <a:t>adoración</a:t>
            </a:r>
            <a:endParaRPr sz="2700">
              <a:latin typeface="Arial"/>
              <a:cs typeface="Arial"/>
            </a:endParaRPr>
          </a:p>
          <a:p>
            <a:pPr marL="355600" marR="5080" indent="-342900">
              <a:lnSpc>
                <a:spcPts val="2590"/>
              </a:lnSpc>
              <a:spcBef>
                <a:spcPts val="2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700" dirty="0">
                <a:latin typeface="Arial"/>
                <a:cs typeface="Arial"/>
              </a:rPr>
              <a:t>Procesiones: </a:t>
            </a:r>
            <a:r>
              <a:rPr sz="2700" spc="-5" dirty="0">
                <a:latin typeface="Arial"/>
                <a:cs typeface="Arial"/>
              </a:rPr>
              <a:t>Corpus Cristi, Domingo </a:t>
            </a:r>
            <a:r>
              <a:rPr sz="2700" dirty="0">
                <a:latin typeface="Arial"/>
                <a:cs typeface="Arial"/>
              </a:rPr>
              <a:t>de </a:t>
            </a:r>
            <a:r>
              <a:rPr sz="2700" spc="-5" dirty="0">
                <a:latin typeface="Arial"/>
                <a:cs typeface="Arial"/>
              </a:rPr>
              <a:t>Ramos,  Candelaria</a:t>
            </a:r>
            <a:endParaRPr sz="2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031" y="428244"/>
            <a:ext cx="7717535" cy="74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1551" y="342900"/>
            <a:ext cx="3966972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800" y="457174"/>
            <a:ext cx="76200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800" y="457174"/>
            <a:ext cx="76200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35"/>
              </a:spcBef>
            </a:pPr>
            <a:r>
              <a:rPr sz="3600" spc="-5" dirty="0">
                <a:solidFill>
                  <a:srgbClr val="FF0000"/>
                </a:solidFill>
              </a:rPr>
              <a:t>16.- </a:t>
            </a:r>
            <a:r>
              <a:rPr sz="3600" dirty="0">
                <a:solidFill>
                  <a:srgbClr val="FF0000"/>
                </a:solidFill>
              </a:rPr>
              <a:t>EL</a:t>
            </a:r>
            <a:r>
              <a:rPr sz="3600" spc="-20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INCIENCO: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4041775" y="1389634"/>
            <a:ext cx="4581525" cy="469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796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El incienso </a:t>
            </a:r>
            <a:r>
              <a:rPr sz="1800" dirty="0">
                <a:latin typeface="Calibri"/>
                <a:cs typeface="Calibri"/>
              </a:rPr>
              <a:t>puede </a:t>
            </a:r>
            <a:r>
              <a:rPr sz="1800" spc="-10" dirty="0">
                <a:latin typeface="Calibri"/>
                <a:cs typeface="Calibri"/>
              </a:rPr>
              <a:t>usarse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varios momentos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10" dirty="0">
                <a:latin typeface="Calibri"/>
                <a:cs typeface="Calibri"/>
              </a:rPr>
              <a:t>celebraciones: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Procesión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entrada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27622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En la Misa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15" dirty="0">
                <a:latin typeface="Calibri"/>
                <a:cs typeface="Calibri"/>
              </a:rPr>
              <a:t>comienzo </a:t>
            </a:r>
            <a:r>
              <a:rPr sz="1800" spc="-5" dirty="0">
                <a:latin typeface="Calibri"/>
                <a:cs typeface="Calibri"/>
              </a:rPr>
              <a:t>solemne, se inciensa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10" dirty="0">
                <a:latin typeface="Calibri"/>
                <a:cs typeface="Calibri"/>
              </a:rPr>
              <a:t>altar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En la </a:t>
            </a:r>
            <a:r>
              <a:rPr sz="1800" spc="-10" dirty="0">
                <a:latin typeface="Calibri"/>
                <a:cs typeface="Calibri"/>
              </a:rPr>
              <a:t>procesión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proclamación </a:t>
            </a:r>
            <a:r>
              <a:rPr sz="1800" spc="-5" dirty="0">
                <a:latin typeface="Calibri"/>
                <a:cs typeface="Calibri"/>
              </a:rPr>
              <a:t>del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Evangelio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8318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En la </a:t>
            </a:r>
            <a:r>
              <a:rPr sz="1800" spc="-10" dirty="0">
                <a:latin typeface="Calibri"/>
                <a:cs typeface="Calibri"/>
              </a:rPr>
              <a:t>presentación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ofrendas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incensar los  dones,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35" dirty="0">
                <a:latin typeface="Calibri"/>
                <a:cs typeface="Calibri"/>
              </a:rPr>
              <a:t>altar,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fieles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En la </a:t>
            </a:r>
            <a:r>
              <a:rPr sz="1800" spc="-10" dirty="0">
                <a:latin typeface="Calibri"/>
                <a:cs typeface="Calibri"/>
              </a:rPr>
              <a:t>elevación </a:t>
            </a:r>
            <a:r>
              <a:rPr sz="1800" spc="-5" dirty="0">
                <a:latin typeface="Calibri"/>
                <a:cs typeface="Calibri"/>
              </a:rPr>
              <a:t>del pan </a:t>
            </a:r>
            <a:r>
              <a:rPr sz="1800" spc="-10" dirty="0">
                <a:latin typeface="Calibri"/>
                <a:cs typeface="Calibri"/>
              </a:rPr>
              <a:t>consagrado </a:t>
            </a:r>
            <a:r>
              <a:rPr sz="1800" dirty="0">
                <a:latin typeface="Calibri"/>
                <a:cs typeface="Calibri"/>
              </a:rPr>
              <a:t>y el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cáliz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después de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consagración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Santísimo </a:t>
            </a:r>
            <a:r>
              <a:rPr sz="1800" spc="-10" dirty="0">
                <a:latin typeface="Calibri"/>
                <a:cs typeface="Calibri"/>
              </a:rPr>
              <a:t>Sacramento expuesto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Custodia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1000" y="1447800"/>
            <a:ext cx="3400425" cy="4800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031" y="199644"/>
            <a:ext cx="7717535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60548" y="114300"/>
            <a:ext cx="3268979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800" y="228574"/>
            <a:ext cx="76200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5800" y="228574"/>
            <a:ext cx="7620000" cy="646430"/>
          </a:xfrm>
          <a:custGeom>
            <a:avLst/>
            <a:gdLst/>
            <a:ahLst/>
            <a:cxnLst/>
            <a:rect l="l" t="t" r="r" b="b"/>
            <a:pathLst>
              <a:path w="7620000" h="646430">
                <a:moveTo>
                  <a:pt x="0" y="646328"/>
                </a:moveTo>
                <a:lnTo>
                  <a:pt x="7620000" y="646328"/>
                </a:lnTo>
                <a:lnTo>
                  <a:pt x="76200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ln w="12700">
            <a:solidFill>
              <a:srgbClr val="BD4A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66110" y="232664"/>
            <a:ext cx="2661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17.- </a:t>
            </a:r>
            <a:r>
              <a:rPr sz="3600" dirty="0">
                <a:solidFill>
                  <a:srgbClr val="FF0000"/>
                </a:solidFill>
              </a:rPr>
              <a:t>EL</a:t>
            </a:r>
            <a:r>
              <a:rPr sz="3600" spc="-70" dirty="0">
                <a:solidFill>
                  <a:srgbClr val="FF0000"/>
                </a:solidFill>
              </a:rPr>
              <a:t> </a:t>
            </a:r>
            <a:r>
              <a:rPr sz="3600" spc="-95" dirty="0">
                <a:solidFill>
                  <a:srgbClr val="FF0000"/>
                </a:solidFill>
              </a:rPr>
              <a:t>ALTAR: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161925" y="838200"/>
            <a:ext cx="2990850" cy="60197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56432" y="1266444"/>
            <a:ext cx="4821936" cy="26837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16808" y="1248155"/>
            <a:ext cx="4899660" cy="26243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05200" y="1295400"/>
            <a:ext cx="4724400" cy="25853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505200" y="1295400"/>
            <a:ext cx="4724400" cy="2585720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 marR="82550" algn="just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Es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punto central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nuestras </a:t>
            </a:r>
            <a:r>
              <a:rPr sz="1800" dirty="0">
                <a:latin typeface="Calibri"/>
                <a:cs typeface="Calibri"/>
              </a:rPr>
              <a:t>Iglesias. </a:t>
            </a:r>
            <a:r>
              <a:rPr sz="1800" spc="-10" dirty="0">
                <a:latin typeface="Calibri"/>
                <a:cs typeface="Calibri"/>
              </a:rPr>
              <a:t>Sobre </a:t>
            </a:r>
            <a:r>
              <a:rPr sz="1800" dirty="0">
                <a:latin typeface="Calibri"/>
                <a:cs typeface="Calibri"/>
              </a:rPr>
              <a:t>él  se </a:t>
            </a:r>
            <a:r>
              <a:rPr sz="1800" spc="-10" dirty="0">
                <a:latin typeface="Calibri"/>
                <a:cs typeface="Calibri"/>
              </a:rPr>
              <a:t>celebra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sacrificio eucarístico. </a:t>
            </a:r>
            <a:r>
              <a:rPr sz="1800" spc="-10" dirty="0">
                <a:latin typeface="Calibri"/>
                <a:cs typeface="Calibri"/>
              </a:rPr>
              <a:t>Representa </a:t>
            </a:r>
            <a:r>
              <a:rPr sz="1800" dirty="0">
                <a:latin typeface="Calibri"/>
                <a:cs typeface="Calibri"/>
              </a:rPr>
              <a:t>a  </a:t>
            </a:r>
            <a:r>
              <a:rPr sz="1800" spc="-10" dirty="0">
                <a:latin typeface="Calibri"/>
                <a:cs typeface="Calibri"/>
              </a:rPr>
              <a:t>Cristo mismo,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cuyo </a:t>
            </a:r>
            <a:r>
              <a:rPr sz="1800" spc="-15" dirty="0">
                <a:latin typeface="Calibri"/>
                <a:cs typeface="Calibri"/>
              </a:rPr>
              <a:t>corazón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realizó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único  </a:t>
            </a:r>
            <a:r>
              <a:rPr sz="1800" spc="-10" dirty="0">
                <a:latin typeface="Calibri"/>
                <a:cs typeface="Calibri"/>
              </a:rPr>
              <a:t>sacrificio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honra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Dios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reconcilia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los  </a:t>
            </a:r>
            <a:r>
              <a:rPr sz="1800" spc="-5" dirty="0">
                <a:latin typeface="Calibri"/>
                <a:cs typeface="Calibri"/>
              </a:rPr>
              <a:t>hombres. Desde tiempos </a:t>
            </a:r>
            <a:r>
              <a:rPr sz="1800" spc="-10" dirty="0">
                <a:latin typeface="Calibri"/>
                <a:cs typeface="Calibri"/>
              </a:rPr>
              <a:t>remotos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consagran 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altares, </a:t>
            </a:r>
            <a:r>
              <a:rPr sz="1800" dirty="0">
                <a:latin typeface="Calibri"/>
                <a:cs typeface="Calibri"/>
              </a:rPr>
              <a:t>ungiéndolos </a:t>
            </a: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Crisma, </a:t>
            </a:r>
            <a:r>
              <a:rPr sz="1800" dirty="0">
                <a:latin typeface="Calibri"/>
                <a:cs typeface="Calibri"/>
              </a:rPr>
              <a:t>y se  </a:t>
            </a:r>
            <a:r>
              <a:rPr sz="1800" spc="-10" dirty="0">
                <a:latin typeface="Calibri"/>
                <a:cs typeface="Calibri"/>
              </a:rPr>
              <a:t>colocan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5" dirty="0">
                <a:latin typeface="Calibri"/>
                <a:cs typeface="Calibri"/>
              </a:rPr>
              <a:t>él </a:t>
            </a:r>
            <a:r>
              <a:rPr sz="1800" spc="-5" dirty="0">
                <a:latin typeface="Calibri"/>
                <a:cs typeface="Calibri"/>
              </a:rPr>
              <a:t>reliquias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Santos. </a:t>
            </a:r>
            <a:r>
              <a:rPr sz="1800" spc="-20" dirty="0">
                <a:latin typeface="Calibri"/>
                <a:cs typeface="Calibri"/>
              </a:rPr>
              <a:t>Por </a:t>
            </a:r>
            <a:r>
              <a:rPr sz="1800" spc="-10" dirty="0">
                <a:latin typeface="Calibri"/>
                <a:cs typeface="Calibri"/>
              </a:rPr>
              <a:t>todo </a:t>
            </a:r>
            <a:r>
              <a:rPr sz="1800" dirty="0">
                <a:latin typeface="Calibri"/>
                <a:cs typeface="Calibri"/>
              </a:rPr>
              <a:t>ello 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altares </a:t>
            </a:r>
            <a:r>
              <a:rPr sz="1800" spc="-5" dirty="0">
                <a:latin typeface="Calibri"/>
                <a:cs typeface="Calibri"/>
              </a:rPr>
              <a:t>reciben especial </a:t>
            </a:r>
            <a:r>
              <a:rPr sz="1800" spc="-10" dirty="0">
                <a:latin typeface="Calibri"/>
                <a:cs typeface="Calibri"/>
              </a:rPr>
              <a:t>veneración </a:t>
            </a:r>
            <a:r>
              <a:rPr sz="1800" spc="-5" dirty="0">
                <a:latin typeface="Calibri"/>
                <a:cs typeface="Calibri"/>
              </a:rPr>
              <a:t>(por  </a:t>
            </a:r>
            <a:r>
              <a:rPr sz="1800" dirty="0">
                <a:latin typeface="Calibri"/>
                <a:cs typeface="Calibri"/>
              </a:rPr>
              <a:t>ejemplo el </a:t>
            </a:r>
            <a:r>
              <a:rPr sz="1800" spc="-5" dirty="0">
                <a:latin typeface="Calibri"/>
                <a:cs typeface="Calibri"/>
              </a:rPr>
              <a:t>beso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incensación.)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6031" y="5457442"/>
            <a:ext cx="2688336" cy="12984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6408" y="5439155"/>
            <a:ext cx="2654808" cy="12527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4800" y="5486400"/>
            <a:ext cx="2590800" cy="12003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04800" y="5486400"/>
            <a:ext cx="2590800" cy="1200785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 marR="197485">
              <a:lnSpc>
                <a:spcPct val="100000"/>
              </a:lnSpc>
              <a:spcBef>
                <a:spcPts val="250"/>
              </a:spcBef>
            </a:pPr>
            <a:r>
              <a:rPr sz="1800" spc="-10" dirty="0">
                <a:latin typeface="Calibri"/>
                <a:cs typeface="Calibri"/>
              </a:rPr>
              <a:t>Cristo </a:t>
            </a:r>
            <a:r>
              <a:rPr sz="1800" dirty="0">
                <a:latin typeface="Calibri"/>
                <a:cs typeface="Calibri"/>
              </a:rPr>
              <a:t>es el </a:t>
            </a:r>
            <a:r>
              <a:rPr sz="1800" spc="-10" dirty="0">
                <a:latin typeface="Calibri"/>
                <a:cs typeface="Calibri"/>
              </a:rPr>
              <a:t>único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dirty="0">
                <a:latin typeface="Calibri"/>
                <a:cs typeface="Calibri"/>
              </a:rPr>
              <a:t>es:  </a:t>
            </a:r>
            <a:r>
              <a:rPr sz="1800" spc="-5" dirty="0">
                <a:latin typeface="Calibri"/>
                <a:cs typeface="Calibri"/>
              </a:rPr>
              <a:t>El</a:t>
            </a:r>
            <a:r>
              <a:rPr sz="1800" spc="-15" dirty="0">
                <a:latin typeface="Calibri"/>
                <a:cs typeface="Calibri"/>
              </a:rPr>
              <a:t> Oferente</a:t>
            </a:r>
            <a:endParaRPr sz="1800">
              <a:latin typeface="Calibri"/>
              <a:cs typeface="Calibri"/>
            </a:endParaRPr>
          </a:p>
          <a:p>
            <a:pPr marL="90805" marR="144526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El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Sacrificio  </a:t>
            </a:r>
            <a:r>
              <a:rPr sz="1800" spc="-5" dirty="0">
                <a:latin typeface="Calibri"/>
                <a:cs typeface="Calibri"/>
              </a:rPr>
              <a:t>El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Altar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56432" y="4238244"/>
            <a:ext cx="4821936" cy="21290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16808" y="4219955"/>
            <a:ext cx="4899660" cy="23500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05200" y="4267162"/>
            <a:ext cx="4724400" cy="20313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05200" y="4267162"/>
            <a:ext cx="4724400" cy="2031364"/>
          </a:xfrm>
          <a:custGeom>
            <a:avLst/>
            <a:gdLst/>
            <a:ahLst/>
            <a:cxnLst/>
            <a:rect l="l" t="t" r="r" b="b"/>
            <a:pathLst>
              <a:path w="4724400" h="2031364">
                <a:moveTo>
                  <a:pt x="0" y="2031364"/>
                </a:moveTo>
                <a:lnTo>
                  <a:pt x="4724400" y="2031364"/>
                </a:lnTo>
                <a:lnTo>
                  <a:pt x="4724400" y="0"/>
                </a:lnTo>
                <a:lnTo>
                  <a:pt x="0" y="0"/>
                </a:lnTo>
                <a:lnTo>
                  <a:pt x="0" y="203136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584575" y="4285869"/>
            <a:ext cx="456692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Sobre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mesa del </a:t>
            </a:r>
            <a:r>
              <a:rPr sz="1800" spc="-10" dirty="0">
                <a:latin typeface="Calibri"/>
                <a:cs typeface="Calibri"/>
              </a:rPr>
              <a:t>altar </a:t>
            </a:r>
            <a:r>
              <a:rPr sz="1800" dirty="0">
                <a:latin typeface="Calibri"/>
                <a:cs typeface="Calibri"/>
              </a:rPr>
              <a:t>se puede </a:t>
            </a:r>
            <a:r>
              <a:rPr sz="1800" spc="-5" dirty="0">
                <a:latin typeface="Calibri"/>
                <a:cs typeface="Calibri"/>
              </a:rPr>
              <a:t>poner solo  aquello </a:t>
            </a:r>
            <a:r>
              <a:rPr sz="1800" dirty="0">
                <a:latin typeface="Calibri"/>
                <a:cs typeface="Calibri"/>
              </a:rPr>
              <a:t>que se </a:t>
            </a:r>
            <a:r>
              <a:rPr sz="1800" spc="-10" dirty="0">
                <a:latin typeface="Calibri"/>
                <a:cs typeface="Calibri"/>
              </a:rPr>
              <a:t>requiera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la celebración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Misa:</a:t>
            </a:r>
            <a:endParaRPr sz="1800">
              <a:latin typeface="Calibri"/>
              <a:cs typeface="Calibri"/>
            </a:endParaRPr>
          </a:p>
          <a:p>
            <a:pPr marL="12700" marR="5715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Cáliz, copón, patena, </a:t>
            </a:r>
            <a:r>
              <a:rPr sz="1800" spc="-10" dirty="0">
                <a:latin typeface="Calibri"/>
                <a:cs typeface="Calibri"/>
              </a:rPr>
              <a:t>corporal, </a:t>
            </a:r>
            <a:r>
              <a:rPr sz="1800" spc="-15" dirty="0">
                <a:latin typeface="Calibri"/>
                <a:cs typeface="Calibri"/>
              </a:rPr>
              <a:t>purificador,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palia, vela, </a:t>
            </a:r>
            <a:r>
              <a:rPr sz="1800" dirty="0">
                <a:latin typeface="Calibri"/>
                <a:cs typeface="Calibri"/>
              </a:rPr>
              <a:t>el misal,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micrófono.</a:t>
            </a:r>
            <a:endParaRPr sz="1800">
              <a:latin typeface="Calibri"/>
              <a:cs typeface="Calibri"/>
            </a:endParaRPr>
          </a:p>
          <a:p>
            <a:pPr marL="12700" marR="635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Que no se impida a </a:t>
            </a:r>
            <a:r>
              <a:rPr sz="1800" spc="-5" dirty="0">
                <a:latin typeface="Calibri"/>
                <a:cs typeface="Calibri"/>
              </a:rPr>
              <a:t>los fieles </a:t>
            </a:r>
            <a:r>
              <a:rPr sz="1800" spc="-10" dirty="0">
                <a:latin typeface="Calibri"/>
                <a:cs typeface="Calibri"/>
              </a:rPr>
              <a:t>mirar </a:t>
            </a:r>
            <a:r>
              <a:rPr sz="1800" spc="-15" dirty="0">
                <a:latin typeface="Calibri"/>
                <a:cs typeface="Calibri"/>
              </a:rPr>
              <a:t>atentamente 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con facilidad </a:t>
            </a:r>
            <a:r>
              <a:rPr sz="1800" dirty="0">
                <a:latin typeface="Calibri"/>
                <a:cs typeface="Calibri"/>
              </a:rPr>
              <a:t>lo que se </a:t>
            </a:r>
            <a:r>
              <a:rPr sz="1800" spc="-5" dirty="0">
                <a:latin typeface="Calibri"/>
                <a:cs typeface="Calibri"/>
              </a:rPr>
              <a:t>hace </a:t>
            </a:r>
            <a:r>
              <a:rPr sz="1800" dirty="0">
                <a:latin typeface="Calibri"/>
                <a:cs typeface="Calibri"/>
              </a:rPr>
              <a:t>o se </a:t>
            </a:r>
            <a:r>
              <a:rPr sz="1800" spc="-10" dirty="0">
                <a:latin typeface="Calibri"/>
                <a:cs typeface="Calibri"/>
              </a:rPr>
              <a:t>coloca sobre 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40" dirty="0">
                <a:latin typeface="Calibri"/>
                <a:cs typeface="Calibri"/>
              </a:rPr>
              <a:t>altar.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7031" y="199644"/>
            <a:ext cx="7717535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84020" y="114300"/>
            <a:ext cx="5620511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5800" y="228574"/>
            <a:ext cx="76200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5800" y="228574"/>
            <a:ext cx="76200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600" spc="-5" dirty="0">
                <a:solidFill>
                  <a:srgbClr val="FF0000"/>
                </a:solidFill>
              </a:rPr>
              <a:t>18.- </a:t>
            </a:r>
            <a:r>
              <a:rPr sz="3600" dirty="0">
                <a:solidFill>
                  <a:srgbClr val="FF0000"/>
                </a:solidFill>
              </a:rPr>
              <a:t>EL AMBON Y LA</a:t>
            </a:r>
            <a:r>
              <a:rPr sz="3600" spc="-35" dirty="0">
                <a:solidFill>
                  <a:srgbClr val="FF0000"/>
                </a:solidFill>
              </a:rPr>
              <a:t> </a:t>
            </a:r>
            <a:r>
              <a:rPr sz="3600" dirty="0">
                <a:solidFill>
                  <a:srgbClr val="FF0000"/>
                </a:solidFill>
              </a:rPr>
              <a:t>SEDE: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2817876" y="1522475"/>
            <a:ext cx="3471672" cy="4489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6031" y="1190244"/>
            <a:ext cx="2688336" cy="4344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6408" y="1171955"/>
            <a:ext cx="2766060" cy="42702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4800" y="1219200"/>
            <a:ext cx="2590800" cy="42472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04800" y="1219200"/>
            <a:ext cx="2590800" cy="424751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 marR="83185" algn="just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El Ambon: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Palabra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dios tiene </a:t>
            </a:r>
            <a:r>
              <a:rPr sz="1800" dirty="0">
                <a:latin typeface="Calibri"/>
                <a:cs typeface="Calibri"/>
              </a:rPr>
              <a:t>un </a:t>
            </a:r>
            <a:r>
              <a:rPr sz="1800" spc="-10" dirty="0">
                <a:latin typeface="Calibri"/>
                <a:cs typeface="Calibri"/>
              </a:rPr>
              <a:t>lugar propio 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5" dirty="0">
                <a:latin typeface="Calibri"/>
                <a:cs typeface="Calibri"/>
              </a:rPr>
              <a:t>templo desde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5" dirty="0">
                <a:latin typeface="Calibri"/>
                <a:cs typeface="Calibri"/>
              </a:rPr>
              <a:t>cual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proclama, </a:t>
            </a:r>
            <a:r>
              <a:rPr sz="1800" dirty="0">
                <a:latin typeface="Calibri"/>
                <a:cs typeface="Calibri"/>
              </a:rPr>
              <a:t>no es  un mueble, </a:t>
            </a:r>
            <a:r>
              <a:rPr sz="1800" spc="-5" dirty="0">
                <a:latin typeface="Calibri"/>
                <a:cs typeface="Calibri"/>
              </a:rPr>
              <a:t>sino </a:t>
            </a:r>
            <a:r>
              <a:rPr sz="1800" dirty="0">
                <a:latin typeface="Calibri"/>
                <a:cs typeface="Calibri"/>
              </a:rPr>
              <a:t>un  </a:t>
            </a:r>
            <a:r>
              <a:rPr sz="1800" spc="-5" dirty="0">
                <a:latin typeface="Calibri"/>
                <a:cs typeface="Calibri"/>
              </a:rPr>
              <a:t>espacio digno, </a:t>
            </a:r>
            <a:r>
              <a:rPr sz="1800" spc="5" dirty="0">
                <a:latin typeface="Calibri"/>
                <a:cs typeface="Calibri"/>
              </a:rPr>
              <a:t>es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altar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Palabra,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lugar  </a:t>
            </a:r>
            <a:r>
              <a:rPr sz="1800" spc="-5" dirty="0">
                <a:latin typeface="Calibri"/>
                <a:cs typeface="Calibri"/>
              </a:rPr>
              <a:t>desde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cual </a:t>
            </a:r>
            <a:r>
              <a:rPr sz="1800" dirty="0">
                <a:latin typeface="Calibri"/>
                <a:cs typeface="Calibri"/>
              </a:rPr>
              <a:t>Dios </a:t>
            </a:r>
            <a:r>
              <a:rPr sz="1800" spc="-5" dirty="0">
                <a:latin typeface="Calibri"/>
                <a:cs typeface="Calibri"/>
              </a:rPr>
              <a:t>habla </a:t>
            </a:r>
            <a:r>
              <a:rPr sz="1800" dirty="0">
                <a:latin typeface="Calibri"/>
                <a:cs typeface="Calibri"/>
              </a:rPr>
              <a:t>a  su </a:t>
            </a:r>
            <a:r>
              <a:rPr sz="1800" spc="-5" dirty="0">
                <a:latin typeface="Calibri"/>
                <a:cs typeface="Calibri"/>
              </a:rPr>
              <a:t>pueblo. </a:t>
            </a:r>
            <a:r>
              <a:rPr sz="1800" spc="-20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eso se ha  de </a:t>
            </a:r>
            <a:r>
              <a:rPr sz="1800" spc="-5" dirty="0">
                <a:latin typeface="Calibri"/>
                <a:cs typeface="Calibri"/>
              </a:rPr>
              <a:t>cuidar </a:t>
            </a:r>
            <a:r>
              <a:rPr sz="1800" dirty="0">
                <a:latin typeface="Calibri"/>
                <a:cs typeface="Calibri"/>
              </a:rPr>
              <a:t>su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dignidad.</a:t>
            </a:r>
            <a:endParaRPr sz="1800">
              <a:latin typeface="Calibri"/>
              <a:cs typeface="Calibri"/>
            </a:endParaRPr>
          </a:p>
          <a:p>
            <a:pPr marL="90805" marR="84455" algn="just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No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lugar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dar  </a:t>
            </a:r>
            <a:r>
              <a:rPr sz="1800" spc="-10" dirty="0">
                <a:latin typeface="Calibri"/>
                <a:cs typeface="Calibri"/>
              </a:rPr>
              <a:t>avisos, </a:t>
            </a:r>
            <a:r>
              <a:rPr sz="1800" spc="-5" dirty="0">
                <a:latin typeface="Calibri"/>
                <a:cs typeface="Calibri"/>
              </a:rPr>
              <a:t>hacer </a:t>
            </a:r>
            <a:r>
              <a:rPr sz="1800" spc="-10" dirty="0">
                <a:latin typeface="Calibri"/>
                <a:cs typeface="Calibri"/>
              </a:rPr>
              <a:t>comentarios 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30" dirty="0">
                <a:latin typeface="Calibri"/>
                <a:cs typeface="Calibri"/>
              </a:rPr>
              <a:t>cantar,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sólo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leer  y </a:t>
            </a:r>
            <a:r>
              <a:rPr sz="1800" spc="-10" dirty="0">
                <a:latin typeface="Calibri"/>
                <a:cs typeface="Calibri"/>
              </a:rPr>
              <a:t>comentar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Palabra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Dios.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75832" y="1799844"/>
            <a:ext cx="2688336" cy="4344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36208" y="1781555"/>
            <a:ext cx="2766060" cy="42702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24600" y="1828850"/>
            <a:ext cx="2590800" cy="42472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24600" y="1828850"/>
            <a:ext cx="2590800" cy="4247515"/>
          </a:xfrm>
          <a:custGeom>
            <a:avLst/>
            <a:gdLst/>
            <a:ahLst/>
            <a:cxnLst/>
            <a:rect l="l" t="t" r="r" b="b"/>
            <a:pathLst>
              <a:path w="2590800" h="4247515">
                <a:moveTo>
                  <a:pt x="0" y="4247260"/>
                </a:moveTo>
                <a:lnTo>
                  <a:pt x="2590800" y="4247260"/>
                </a:lnTo>
                <a:lnTo>
                  <a:pt x="2590800" y="0"/>
                </a:lnTo>
                <a:lnTo>
                  <a:pt x="0" y="0"/>
                </a:lnTo>
                <a:lnTo>
                  <a:pt x="0" y="4247260"/>
                </a:lnTo>
                <a:close/>
              </a:path>
            </a:pathLst>
          </a:custGeom>
          <a:ln w="12699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just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6600CC"/>
                </a:solidFill>
                <a:latin typeface="Calibri"/>
                <a:cs typeface="Calibri"/>
              </a:rPr>
              <a:t>La </a:t>
            </a:r>
            <a:r>
              <a:rPr b="1" dirty="0">
                <a:solidFill>
                  <a:srgbClr val="6600CC"/>
                </a:solidFill>
                <a:latin typeface="Calibri"/>
                <a:cs typeface="Calibri"/>
              </a:rPr>
              <a:t>Sede: </a:t>
            </a:r>
            <a:r>
              <a:rPr spc="-10" dirty="0"/>
              <a:t>Lugar </a:t>
            </a:r>
            <a:r>
              <a:rPr spc="-5" dirty="0"/>
              <a:t>desde  donde </a:t>
            </a:r>
            <a:r>
              <a:rPr dirty="0"/>
              <a:t>se </a:t>
            </a:r>
            <a:r>
              <a:rPr spc="-5" dirty="0"/>
              <a:t>preside </a:t>
            </a:r>
            <a:r>
              <a:rPr spc="-10" dirty="0"/>
              <a:t>la  </a:t>
            </a:r>
            <a:r>
              <a:rPr spc="-5" dirty="0"/>
              <a:t>celebración. </a:t>
            </a:r>
            <a:r>
              <a:rPr dirty="0"/>
              <a:t>No debe ser  </a:t>
            </a:r>
            <a:r>
              <a:rPr spc="-10" dirty="0"/>
              <a:t>tan </a:t>
            </a:r>
            <a:r>
              <a:rPr spc="-5" dirty="0"/>
              <a:t>solo </a:t>
            </a:r>
            <a:r>
              <a:rPr dirty="0"/>
              <a:t>una </a:t>
            </a:r>
            <a:r>
              <a:rPr spc="-5" dirty="0"/>
              <a:t>silla, </a:t>
            </a:r>
            <a:r>
              <a:rPr dirty="0"/>
              <a:t>que se  puede </a:t>
            </a:r>
            <a:r>
              <a:rPr spc="-5" dirty="0"/>
              <a:t>cambiar </a:t>
            </a:r>
            <a:r>
              <a:rPr dirty="0"/>
              <a:t>a  </a:t>
            </a:r>
            <a:r>
              <a:rPr spc="-5" dirty="0"/>
              <a:t>cualquier </a:t>
            </a:r>
            <a:r>
              <a:rPr spc="-10" dirty="0"/>
              <a:t>sitio </a:t>
            </a:r>
            <a:r>
              <a:rPr spc="-5" dirty="0"/>
              <a:t>sino </a:t>
            </a:r>
            <a:r>
              <a:rPr dirty="0"/>
              <a:t>un  </a:t>
            </a:r>
            <a:r>
              <a:rPr spc="-10" dirty="0"/>
              <a:t>lugar</a:t>
            </a:r>
            <a:r>
              <a:rPr spc="-5" dirty="0"/>
              <a:t> </a:t>
            </a:r>
            <a:r>
              <a:rPr spc="-10" dirty="0"/>
              <a:t>estable.</a:t>
            </a:r>
          </a:p>
          <a:p>
            <a:pPr marR="5080" algn="just">
              <a:lnSpc>
                <a:spcPct val="100000"/>
              </a:lnSpc>
              <a:spcBef>
                <a:spcPts val="5"/>
              </a:spcBef>
            </a:pPr>
            <a:r>
              <a:rPr dirty="0"/>
              <a:t>No debe </a:t>
            </a:r>
            <a:r>
              <a:rPr spc="-5" dirty="0"/>
              <a:t>parecer  </a:t>
            </a:r>
            <a:r>
              <a:rPr spc="-15" dirty="0"/>
              <a:t>trono, </a:t>
            </a:r>
            <a:r>
              <a:rPr spc="-10" dirty="0"/>
              <a:t>pero tampoco  mera </a:t>
            </a:r>
            <a:r>
              <a:rPr spc="-5" dirty="0"/>
              <a:t>silla </a:t>
            </a:r>
            <a:r>
              <a:rPr dirty="0"/>
              <a:t>de </a:t>
            </a:r>
            <a:r>
              <a:rPr spc="-5" dirty="0"/>
              <a:t>espera. Es </a:t>
            </a:r>
            <a:r>
              <a:rPr dirty="0"/>
              <a:t>el  </a:t>
            </a:r>
            <a:r>
              <a:rPr spc="-10" dirty="0"/>
              <a:t>lugar </a:t>
            </a:r>
            <a:r>
              <a:rPr dirty="0"/>
              <a:t>de </a:t>
            </a:r>
            <a:r>
              <a:rPr spc="-30" dirty="0"/>
              <a:t>honor, </a:t>
            </a:r>
            <a:r>
              <a:rPr spc="-5" dirty="0"/>
              <a:t>la sede  </a:t>
            </a:r>
            <a:r>
              <a:rPr dirty="0"/>
              <a:t>del </a:t>
            </a:r>
            <a:r>
              <a:rPr spc="-5" dirty="0"/>
              <a:t>Obispo ninguno </a:t>
            </a:r>
            <a:r>
              <a:rPr spc="-10" dirty="0"/>
              <a:t>la  </a:t>
            </a:r>
            <a:r>
              <a:rPr spc="-5" dirty="0"/>
              <a:t>ocupa sino </a:t>
            </a:r>
            <a:r>
              <a:rPr dirty="0"/>
              <a:t>él, </a:t>
            </a:r>
            <a:r>
              <a:rPr spc="-5" dirty="0"/>
              <a:t>la sede </a:t>
            </a:r>
            <a:r>
              <a:rPr dirty="0"/>
              <a:t>del  </a:t>
            </a:r>
            <a:r>
              <a:rPr spc="-15" dirty="0"/>
              <a:t>Papa </a:t>
            </a:r>
            <a:r>
              <a:rPr spc="-10" dirty="0"/>
              <a:t>tampoco, </a:t>
            </a:r>
            <a:r>
              <a:rPr dirty="0"/>
              <a:t>ni </a:t>
            </a:r>
            <a:r>
              <a:rPr spc="-10" dirty="0"/>
              <a:t>siquiera  </a:t>
            </a:r>
            <a:r>
              <a:rPr dirty="0"/>
              <a:t>su </a:t>
            </a:r>
            <a:r>
              <a:rPr spc="-5" dirty="0"/>
              <a:t>vicario </a:t>
            </a:r>
            <a:r>
              <a:rPr dirty="0"/>
              <a:t>en</a:t>
            </a:r>
            <a:r>
              <a:rPr spc="5" dirty="0"/>
              <a:t> </a:t>
            </a:r>
            <a:r>
              <a:rPr spc="-15" dirty="0"/>
              <a:t>Roma.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199644"/>
            <a:ext cx="8174735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04288" y="114300"/>
            <a:ext cx="4532375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228574"/>
            <a:ext cx="80772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228574"/>
            <a:ext cx="80772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600" spc="-5" dirty="0">
                <a:solidFill>
                  <a:srgbClr val="FF0000"/>
                </a:solidFill>
              </a:rPr>
              <a:t>19.- </a:t>
            </a:r>
            <a:r>
              <a:rPr sz="3600" dirty="0">
                <a:solidFill>
                  <a:srgbClr val="FF0000"/>
                </a:solidFill>
              </a:rPr>
              <a:t>LA </a:t>
            </a:r>
            <a:r>
              <a:rPr sz="3600" spc="-65" dirty="0">
                <a:solidFill>
                  <a:srgbClr val="FF0000"/>
                </a:solidFill>
              </a:rPr>
              <a:t>SANTA</a:t>
            </a:r>
            <a:r>
              <a:rPr sz="3600" spc="-15" dirty="0">
                <a:solidFill>
                  <a:srgbClr val="FF0000"/>
                </a:solidFill>
              </a:rPr>
              <a:t> MISA: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760476" y="989075"/>
            <a:ext cx="2517648" cy="30068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0476" y="4037076"/>
            <a:ext cx="2517648" cy="2517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08832" y="1190244"/>
            <a:ext cx="4745736" cy="29596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69208" y="1171955"/>
            <a:ext cx="4823460" cy="28986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57600" y="1219200"/>
            <a:ext cx="4648200" cy="28623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657600" y="1219200"/>
            <a:ext cx="4648200" cy="2862580"/>
          </a:xfrm>
          <a:prstGeom prst="rect">
            <a:avLst/>
          </a:prstGeom>
          <a:ln w="12700">
            <a:solidFill>
              <a:srgbClr val="497DBA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 algn="just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La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Misa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como</a:t>
            </a:r>
            <a:r>
              <a:rPr sz="1800" b="1" spc="-2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Sacrificio:</a:t>
            </a:r>
            <a:endParaRPr sz="1800">
              <a:latin typeface="Calibri"/>
              <a:cs typeface="Calibri"/>
            </a:endParaRPr>
          </a:p>
          <a:p>
            <a:pPr marL="92075" marR="83185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Su </a:t>
            </a:r>
            <a:r>
              <a:rPr sz="1800" spc="-5" dirty="0">
                <a:latin typeface="Calibri"/>
                <a:cs typeface="Calibri"/>
              </a:rPr>
              <a:t>sacrificio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real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verdadero como </a:t>
            </a:r>
            <a:r>
              <a:rPr sz="1800" dirty="0">
                <a:latin typeface="Calibri"/>
                <a:cs typeface="Calibri"/>
              </a:rPr>
              <a:t>aquel del  </a:t>
            </a:r>
            <a:r>
              <a:rPr sz="1800" spc="-10" dirty="0">
                <a:latin typeface="Calibri"/>
                <a:cs typeface="Calibri"/>
              </a:rPr>
              <a:t>calvario: </a:t>
            </a:r>
            <a:r>
              <a:rPr sz="1800" dirty="0">
                <a:latin typeface="Calibri"/>
                <a:cs typeface="Calibri"/>
              </a:rPr>
              <a:t>el pan y vino </a:t>
            </a:r>
            <a:r>
              <a:rPr sz="1800" spc="-5" dirty="0">
                <a:latin typeface="Calibri"/>
                <a:cs typeface="Calibri"/>
              </a:rPr>
              <a:t>consagrados son </a:t>
            </a:r>
            <a:r>
              <a:rPr sz="1800" dirty="0">
                <a:latin typeface="Calibri"/>
                <a:cs typeface="Calibri"/>
              </a:rPr>
              <a:t>su  </a:t>
            </a:r>
            <a:r>
              <a:rPr sz="1800" spc="-5" dirty="0">
                <a:latin typeface="Calibri"/>
                <a:cs typeface="Calibri"/>
              </a:rPr>
              <a:t>cuerpo inmolado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Sangre derramada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10" dirty="0">
                <a:latin typeface="Calibri"/>
                <a:cs typeface="Calibri"/>
              </a:rPr>
              <a:t>sacrificio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Padre.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92075" marR="8382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Así el </a:t>
            </a:r>
            <a:r>
              <a:rPr sz="1800" spc="-5" dirty="0">
                <a:latin typeface="Calibri"/>
                <a:cs typeface="Calibri"/>
              </a:rPr>
              <a:t>sacrificio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también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sacrificio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Iglesia, </a:t>
            </a:r>
            <a:r>
              <a:rPr sz="1800" spc="-10" dirty="0">
                <a:latin typeface="Calibri"/>
                <a:cs typeface="Calibri"/>
              </a:rPr>
              <a:t>perfecto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5" dirty="0">
                <a:latin typeface="Calibri"/>
                <a:cs typeface="Calibri"/>
              </a:rPr>
              <a:t>grato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Dios, único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10" dirty="0">
                <a:latin typeface="Calibri"/>
                <a:cs typeface="Calibri"/>
              </a:rPr>
              <a:t>comunitario. </a:t>
            </a:r>
            <a:r>
              <a:rPr sz="1800" spc="-15" dirty="0">
                <a:latin typeface="Calibri"/>
                <a:cs typeface="Calibri"/>
              </a:rPr>
              <a:t>Este </a:t>
            </a:r>
            <a:r>
              <a:rPr sz="1800" dirty="0">
                <a:latin typeface="Calibri"/>
                <a:cs typeface="Calibri"/>
              </a:rPr>
              <a:t>es el </a:t>
            </a:r>
            <a:r>
              <a:rPr sz="1800" spc="-5" dirty="0">
                <a:latin typeface="Calibri"/>
                <a:cs typeface="Calibri"/>
              </a:rPr>
              <a:t>sacrificio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nueva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10" dirty="0">
                <a:latin typeface="Calibri"/>
                <a:cs typeface="Calibri"/>
              </a:rPr>
              <a:t>eterna Alianza entre </a:t>
            </a:r>
            <a:r>
              <a:rPr sz="1800" spc="-5" dirty="0">
                <a:latin typeface="Calibri"/>
                <a:cs typeface="Calibri"/>
              </a:rPr>
              <a:t>dios </a:t>
            </a:r>
            <a:r>
              <a:rPr sz="1800" dirty="0">
                <a:latin typeface="Calibri"/>
                <a:cs typeface="Calibri"/>
              </a:rPr>
              <a:t>y su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pueblo.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08832" y="4390644"/>
            <a:ext cx="4821936" cy="18516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69208" y="4372355"/>
            <a:ext cx="4899660" cy="18013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57600" y="4419549"/>
            <a:ext cx="4724400" cy="175437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57600" y="4419549"/>
            <a:ext cx="4724400" cy="1754505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 algn="just">
              <a:lnSpc>
                <a:spcPct val="100000"/>
              </a:lnSpc>
              <a:spcBef>
                <a:spcPts val="245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La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Misa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como</a:t>
            </a:r>
            <a:r>
              <a:rPr sz="1800" b="1" spc="-15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Banquete:</a:t>
            </a:r>
            <a:endParaRPr sz="1800">
              <a:latin typeface="Calibri"/>
              <a:cs typeface="Calibri"/>
            </a:endParaRPr>
          </a:p>
          <a:p>
            <a:pPr marL="92075" marR="838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Un </a:t>
            </a:r>
            <a:r>
              <a:rPr sz="1800" spc="-10" dirty="0">
                <a:latin typeface="Calibri"/>
                <a:cs typeface="Calibri"/>
              </a:rPr>
              <a:t>banquete verdadero, </a:t>
            </a:r>
            <a:r>
              <a:rPr sz="1800" spc="-5" dirty="0">
                <a:latin typeface="Calibri"/>
                <a:cs typeface="Calibri"/>
              </a:rPr>
              <a:t>celebramos la </a:t>
            </a:r>
            <a:r>
              <a:rPr sz="1800" spc="-10" dirty="0">
                <a:latin typeface="Calibri"/>
                <a:cs typeface="Calibri"/>
              </a:rPr>
              <a:t>realidad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Redención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10" dirty="0">
                <a:latin typeface="Calibri"/>
                <a:cs typeface="Calibri"/>
              </a:rPr>
              <a:t>comida real.  </a:t>
            </a:r>
            <a:r>
              <a:rPr sz="1800" spc="-15" dirty="0">
                <a:latin typeface="Calibri"/>
                <a:cs typeface="Calibri"/>
              </a:rPr>
              <a:t>Recordemos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palabras </a:t>
            </a:r>
            <a:r>
              <a:rPr sz="1800" dirty="0">
                <a:latin typeface="Calibri"/>
                <a:cs typeface="Calibri"/>
              </a:rPr>
              <a:t>de Jesús en JN </a:t>
            </a:r>
            <a:r>
              <a:rPr sz="1800" spc="-5" dirty="0">
                <a:latin typeface="Calibri"/>
                <a:cs typeface="Calibri"/>
              </a:rPr>
              <a:t>6,55:  </a:t>
            </a:r>
            <a:r>
              <a:rPr sz="1800" i="1" spc="-10" dirty="0">
                <a:latin typeface="Calibri"/>
                <a:cs typeface="Calibri"/>
              </a:rPr>
              <a:t>“En </a:t>
            </a:r>
            <a:r>
              <a:rPr sz="1800" i="1" spc="-5" dirty="0">
                <a:latin typeface="Calibri"/>
                <a:cs typeface="Calibri"/>
              </a:rPr>
              <a:t>realidad </a:t>
            </a:r>
            <a:r>
              <a:rPr sz="1800" i="1" dirty="0">
                <a:latin typeface="Calibri"/>
                <a:cs typeface="Calibri"/>
              </a:rPr>
              <a:t>mi </a:t>
            </a:r>
            <a:r>
              <a:rPr sz="1800" i="1" spc="-10" dirty="0">
                <a:latin typeface="Calibri"/>
                <a:cs typeface="Calibri"/>
              </a:rPr>
              <a:t>carne </a:t>
            </a:r>
            <a:r>
              <a:rPr sz="1800" i="1" spc="5" dirty="0">
                <a:latin typeface="Calibri"/>
                <a:cs typeface="Calibri"/>
              </a:rPr>
              <a:t>es </a:t>
            </a:r>
            <a:r>
              <a:rPr sz="1800" i="1" spc="-5" dirty="0">
                <a:latin typeface="Calibri"/>
                <a:cs typeface="Calibri"/>
              </a:rPr>
              <a:t>verdadera comida; </a:t>
            </a:r>
            <a:r>
              <a:rPr sz="1800" i="1" dirty="0">
                <a:latin typeface="Calibri"/>
                <a:cs typeface="Calibri"/>
              </a:rPr>
              <a:t>y mi  </a:t>
            </a:r>
            <a:r>
              <a:rPr sz="1800" i="1" spc="-10" dirty="0">
                <a:latin typeface="Calibri"/>
                <a:cs typeface="Calibri"/>
              </a:rPr>
              <a:t>sangre </a:t>
            </a:r>
            <a:r>
              <a:rPr sz="1800" i="1" spc="-5" dirty="0">
                <a:latin typeface="Calibri"/>
                <a:cs typeface="Calibri"/>
              </a:rPr>
              <a:t>verdadera</a:t>
            </a:r>
            <a:r>
              <a:rPr sz="1800" i="1" spc="1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bebida”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9525" y="2162175"/>
            <a:ext cx="5324475" cy="3362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6031" y="733044"/>
            <a:ext cx="3907536" cy="5452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6408" y="714755"/>
            <a:ext cx="3985260" cy="5367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761974"/>
            <a:ext cx="3810000" cy="5355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4800" y="761974"/>
            <a:ext cx="3810000" cy="5355590"/>
          </a:xfrm>
          <a:custGeom>
            <a:avLst/>
            <a:gdLst/>
            <a:ahLst/>
            <a:cxnLst/>
            <a:rect l="l" t="t" r="r" b="b"/>
            <a:pathLst>
              <a:path w="3810000" h="5355590">
                <a:moveTo>
                  <a:pt x="0" y="5355336"/>
                </a:moveTo>
                <a:lnTo>
                  <a:pt x="3810000" y="5355336"/>
                </a:lnTo>
                <a:lnTo>
                  <a:pt x="3810000" y="0"/>
                </a:lnTo>
                <a:lnTo>
                  <a:pt x="0" y="0"/>
                </a:lnTo>
                <a:lnTo>
                  <a:pt x="0" y="5355336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3540" y="780034"/>
            <a:ext cx="36525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909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La Misa como memorial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de la</a:t>
            </a:r>
            <a:r>
              <a:rPr sz="1800" b="1" spc="-12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Cena 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del</a:t>
            </a:r>
            <a:r>
              <a:rPr sz="1800" b="1" spc="-4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Señor: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372110" algn="l"/>
                <a:tab pos="1109980" algn="l"/>
                <a:tab pos="1544320" algn="l"/>
                <a:tab pos="1902460" algn="l"/>
                <a:tab pos="2540635" algn="l"/>
                <a:tab pos="3025775" algn="l"/>
              </a:tabLst>
            </a:pPr>
            <a:r>
              <a:rPr sz="1800" spc="-5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l	</a:t>
            </a:r>
            <a:r>
              <a:rPr sz="1800" spc="-5" dirty="0">
                <a:latin typeface="Calibri"/>
                <a:cs typeface="Calibri"/>
              </a:rPr>
              <a:t>Se</a:t>
            </a:r>
            <a:r>
              <a:rPr sz="1800" spc="5" dirty="0">
                <a:latin typeface="Calibri"/>
                <a:cs typeface="Calibri"/>
              </a:rPr>
              <a:t>ñ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r	en	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	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spc="15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a	</a:t>
            </a:r>
            <a:r>
              <a:rPr sz="1800" spc="-5" dirty="0">
                <a:latin typeface="Calibri"/>
                <a:cs typeface="Calibri"/>
              </a:rPr>
              <a:t>d</a:t>
            </a:r>
            <a:r>
              <a:rPr sz="1800" spc="15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l	</a:t>
            </a:r>
            <a:r>
              <a:rPr sz="1800" spc="10" dirty="0">
                <a:latin typeface="Calibri"/>
                <a:cs typeface="Calibri"/>
              </a:rPr>
              <a:t>J</a:t>
            </a:r>
            <a:r>
              <a:rPr sz="1800" spc="-5" dirty="0">
                <a:latin typeface="Calibri"/>
                <a:cs typeface="Calibri"/>
              </a:rPr>
              <a:t>u</a:t>
            </a:r>
            <a:r>
              <a:rPr sz="1800" spc="-10" dirty="0">
                <a:latin typeface="Calibri"/>
                <a:cs typeface="Calibri"/>
              </a:rPr>
              <a:t>ev</a:t>
            </a:r>
            <a:r>
              <a:rPr sz="1800" dirty="0"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3540" y="1602994"/>
            <a:ext cx="3653154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Santo, </a:t>
            </a:r>
            <a:r>
              <a:rPr sz="1800" spc="-10" dirty="0">
                <a:latin typeface="Calibri"/>
                <a:cs typeface="Calibri"/>
              </a:rPr>
              <a:t>instituyó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Sacramento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Eucaristía, </a:t>
            </a:r>
            <a:r>
              <a:rPr sz="1800" dirty="0">
                <a:latin typeface="Calibri"/>
                <a:cs typeface="Calibri"/>
              </a:rPr>
              <a:t>haciendo </a:t>
            </a:r>
            <a:r>
              <a:rPr sz="1800" spc="-10" dirty="0">
                <a:latin typeface="Calibri"/>
                <a:cs typeface="Calibri"/>
              </a:rPr>
              <a:t>real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10" dirty="0">
                <a:latin typeface="Calibri"/>
                <a:cs typeface="Calibri"/>
              </a:rPr>
              <a:t>verdaderamente factible </a:t>
            </a:r>
            <a:r>
              <a:rPr sz="1800" spc="-5" dirty="0">
                <a:latin typeface="Calibri"/>
                <a:cs typeface="Calibri"/>
              </a:rPr>
              <a:t>alimentarnos 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su </a:t>
            </a:r>
            <a:r>
              <a:rPr sz="1800" spc="-5" dirty="0">
                <a:latin typeface="Calibri"/>
                <a:cs typeface="Calibri"/>
              </a:rPr>
              <a:t>Carne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su </a:t>
            </a:r>
            <a:r>
              <a:rPr sz="1800" spc="-10" dirty="0">
                <a:latin typeface="Calibri"/>
                <a:cs typeface="Calibri"/>
              </a:rPr>
              <a:t>sangre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mandó 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lo </a:t>
            </a:r>
            <a:r>
              <a:rPr sz="1800" spc="-5" dirty="0">
                <a:latin typeface="Calibri"/>
                <a:cs typeface="Calibri"/>
              </a:rPr>
              <a:t>perpetuara,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5" dirty="0">
                <a:latin typeface="Calibri"/>
                <a:cs typeface="Calibri"/>
              </a:rPr>
              <a:t>través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tiempos, </a:t>
            </a:r>
            <a:r>
              <a:rPr sz="1800" spc="-10" dirty="0">
                <a:latin typeface="Calibri"/>
                <a:cs typeface="Calibri"/>
              </a:rPr>
              <a:t>como </a:t>
            </a:r>
            <a:r>
              <a:rPr sz="1800" spc="-5" dirty="0">
                <a:latin typeface="Calibri"/>
                <a:cs typeface="Calibri"/>
              </a:rPr>
              <a:t>memorial </a:t>
            </a:r>
            <a:r>
              <a:rPr sz="1800" dirty="0">
                <a:latin typeface="Calibri"/>
                <a:cs typeface="Calibri"/>
              </a:rPr>
              <a:t>de su  </a:t>
            </a:r>
            <a:r>
              <a:rPr sz="1800" spc="-5" dirty="0">
                <a:latin typeface="Calibri"/>
                <a:cs typeface="Calibri"/>
              </a:rPr>
              <a:t>última cena,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decir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apóstoles: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3540" y="3797884"/>
            <a:ext cx="365379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Calibri"/>
                <a:cs typeface="Calibri"/>
              </a:rPr>
              <a:t>Jesús </a:t>
            </a:r>
            <a:r>
              <a:rPr sz="1800" i="1" spc="-5" dirty="0">
                <a:latin typeface="Calibri"/>
                <a:cs typeface="Calibri"/>
              </a:rPr>
              <a:t>ahora </a:t>
            </a:r>
            <a:r>
              <a:rPr sz="1800" i="1" dirty="0">
                <a:latin typeface="Calibri"/>
                <a:cs typeface="Calibri"/>
              </a:rPr>
              <a:t>actúa </a:t>
            </a:r>
            <a:r>
              <a:rPr sz="1800" i="1" spc="-5" dirty="0">
                <a:latin typeface="Calibri"/>
                <a:cs typeface="Calibri"/>
              </a:rPr>
              <a:t>por </a:t>
            </a:r>
            <a:r>
              <a:rPr sz="1800" i="1" dirty="0">
                <a:latin typeface="Calibri"/>
                <a:cs typeface="Calibri"/>
              </a:rPr>
              <a:t>el </a:t>
            </a:r>
            <a:r>
              <a:rPr sz="1800" i="1" spc="-10" dirty="0">
                <a:latin typeface="Calibri"/>
                <a:cs typeface="Calibri"/>
              </a:rPr>
              <a:t>ministerio </a:t>
            </a:r>
            <a:r>
              <a:rPr sz="1800" i="1" spc="-5" dirty="0">
                <a:latin typeface="Calibri"/>
                <a:cs typeface="Calibri"/>
              </a:rPr>
              <a:t>de  sus sacerdotes. </a:t>
            </a:r>
            <a:r>
              <a:rPr sz="1800" i="1" dirty="0">
                <a:latin typeface="Calibri"/>
                <a:cs typeface="Calibri"/>
              </a:rPr>
              <a:t>Así </a:t>
            </a:r>
            <a:r>
              <a:rPr sz="1800" i="1" spc="-10" dirty="0">
                <a:latin typeface="Calibri"/>
                <a:cs typeface="Calibri"/>
              </a:rPr>
              <a:t>toda </a:t>
            </a:r>
            <a:r>
              <a:rPr sz="1800" i="1" spc="-5" dirty="0">
                <a:latin typeface="Calibri"/>
                <a:cs typeface="Calibri"/>
              </a:rPr>
              <a:t>la celebración  </a:t>
            </a:r>
            <a:r>
              <a:rPr sz="1800" i="1" spc="-10" dirty="0">
                <a:latin typeface="Calibri"/>
                <a:cs typeface="Calibri"/>
              </a:rPr>
              <a:t>eucarística </a:t>
            </a:r>
            <a:r>
              <a:rPr sz="1800" i="1" dirty="0">
                <a:latin typeface="Calibri"/>
                <a:cs typeface="Calibri"/>
              </a:rPr>
              <a:t>es el </a:t>
            </a:r>
            <a:r>
              <a:rPr sz="1800" i="1" spc="-5" dirty="0">
                <a:latin typeface="Calibri"/>
                <a:cs typeface="Calibri"/>
              </a:rPr>
              <a:t>Memorial de la última  cena de</a:t>
            </a:r>
            <a:r>
              <a:rPr sz="1800" i="1" spc="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Jesús.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recuerda </a:t>
            </a:r>
            <a:r>
              <a:rPr sz="1800" dirty="0">
                <a:latin typeface="Calibri"/>
                <a:cs typeface="Calibri"/>
              </a:rPr>
              <a:t>y la </a:t>
            </a:r>
            <a:r>
              <a:rPr sz="1800" spc="-5" dirty="0">
                <a:latin typeface="Calibri"/>
                <a:cs typeface="Calibri"/>
              </a:rPr>
              <a:t>hace </a:t>
            </a:r>
            <a:r>
              <a:rPr sz="1800" spc="-10" dirty="0">
                <a:latin typeface="Calibri"/>
                <a:cs typeface="Calibri"/>
              </a:rPr>
              <a:t>presente, </a:t>
            </a:r>
            <a:r>
              <a:rPr sz="1800" spc="-15" dirty="0">
                <a:latin typeface="Calibri"/>
                <a:cs typeface="Calibri"/>
              </a:rPr>
              <a:t>para 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nosotros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dirty="0">
                <a:latin typeface="Calibri"/>
                <a:cs typeface="Calibri"/>
              </a:rPr>
              <a:t>que no pudimos </a:t>
            </a:r>
            <a:r>
              <a:rPr sz="1800" spc="-10" dirty="0">
                <a:latin typeface="Calibri"/>
                <a:cs typeface="Calibri"/>
              </a:rPr>
              <a:t>estar  </a:t>
            </a:r>
            <a:r>
              <a:rPr sz="1800" spc="-5" dirty="0">
                <a:latin typeface="Calibri"/>
                <a:cs typeface="Calibri"/>
              </a:rPr>
              <a:t>allá, participemos </a:t>
            </a:r>
            <a:r>
              <a:rPr sz="1800" dirty="0">
                <a:latin typeface="Calibri"/>
                <a:cs typeface="Calibri"/>
              </a:rPr>
              <a:t>aquí y </a:t>
            </a:r>
            <a:r>
              <a:rPr sz="1800" spc="-10" dirty="0">
                <a:latin typeface="Calibri"/>
                <a:cs typeface="Calibri"/>
              </a:rPr>
              <a:t>ahora </a:t>
            </a:r>
            <a:r>
              <a:rPr sz="1800" dirty="0">
                <a:latin typeface="Calibri"/>
                <a:cs typeface="Calibri"/>
              </a:rPr>
              <a:t>de sus  </a:t>
            </a:r>
            <a:r>
              <a:rPr sz="1800" spc="-5" dirty="0">
                <a:latin typeface="Calibri"/>
                <a:cs typeface="Calibri"/>
              </a:rPr>
              <a:t>frutos.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75632" y="1647444"/>
            <a:ext cx="4067556" cy="743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36008" y="1629155"/>
            <a:ext cx="4146803" cy="7040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24400" y="1676374"/>
            <a:ext cx="3969384" cy="646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24400" y="1676374"/>
            <a:ext cx="3969385" cy="64643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 marR="83820">
              <a:lnSpc>
                <a:spcPct val="100000"/>
              </a:lnSpc>
              <a:spcBef>
                <a:spcPts val="240"/>
              </a:spcBef>
            </a:pPr>
            <a:r>
              <a:rPr sz="1800" b="1" i="1" spc="-5" dirty="0">
                <a:latin typeface="Calibri"/>
                <a:cs typeface="Calibri"/>
              </a:rPr>
              <a:t>“Hagan </a:t>
            </a:r>
            <a:r>
              <a:rPr sz="1800" b="1" i="1" spc="-15" dirty="0">
                <a:latin typeface="Calibri"/>
                <a:cs typeface="Calibri"/>
              </a:rPr>
              <a:t>esto </a:t>
            </a:r>
            <a:r>
              <a:rPr sz="1800" b="1" i="1" spc="5" dirty="0">
                <a:latin typeface="Calibri"/>
                <a:cs typeface="Calibri"/>
              </a:rPr>
              <a:t>en </a:t>
            </a:r>
            <a:r>
              <a:rPr sz="1800" b="1" i="1" dirty="0">
                <a:latin typeface="Calibri"/>
                <a:cs typeface="Calibri"/>
              </a:rPr>
              <a:t>memoria </a:t>
            </a:r>
            <a:r>
              <a:rPr sz="1800" b="1" i="1" spc="-5" dirty="0">
                <a:latin typeface="Calibri"/>
                <a:cs typeface="Calibri"/>
              </a:rPr>
              <a:t>mía” </a:t>
            </a:r>
            <a:r>
              <a:rPr sz="1800" i="1" dirty="0">
                <a:latin typeface="Calibri"/>
                <a:cs typeface="Calibri"/>
              </a:rPr>
              <a:t>1 </a:t>
            </a:r>
            <a:r>
              <a:rPr sz="1800" i="1" spc="-5" dirty="0">
                <a:latin typeface="Calibri"/>
                <a:cs typeface="Calibri"/>
              </a:rPr>
              <a:t>Cor  </a:t>
            </a:r>
            <a:r>
              <a:rPr sz="1800" i="1" spc="-10" dirty="0">
                <a:latin typeface="Calibri"/>
                <a:cs typeface="Calibri"/>
              </a:rPr>
              <a:t>11,26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127" y="185928"/>
            <a:ext cx="3407664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381000"/>
            <a:ext cx="2819400" cy="3222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3540" y="3752164"/>
            <a:ext cx="296545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Tenemos </a:t>
            </a:r>
            <a:r>
              <a:rPr sz="1800" spc="-10" dirty="0">
                <a:latin typeface="Calibri"/>
                <a:cs typeface="Calibri"/>
              </a:rPr>
              <a:t>todos los cristianos la  obligación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b="1" spc="-5" dirty="0">
                <a:latin typeface="Calibri"/>
                <a:cs typeface="Calibri"/>
              </a:rPr>
              <a:t>participar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la  Celebración Eucarística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540" y="4575429"/>
            <a:ext cx="2964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99794" algn="l"/>
                <a:tab pos="1677035" algn="l"/>
                <a:tab pos="2847340" algn="l"/>
              </a:tabLst>
            </a:pPr>
            <a:r>
              <a:rPr sz="1800" dirty="0">
                <a:latin typeface="Calibri"/>
                <a:cs typeface="Calibri"/>
              </a:rPr>
              <a:t>ma</a:t>
            </a:r>
            <a:r>
              <a:rPr sz="1800" spc="5" dirty="0">
                <a:latin typeface="Calibri"/>
                <a:cs typeface="Calibri"/>
              </a:rPr>
              <a:t>n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	ac</a:t>
            </a:r>
            <a:r>
              <a:rPr sz="1800" spc="-10" dirty="0">
                <a:latin typeface="Calibri"/>
                <a:cs typeface="Calibri"/>
              </a:rPr>
              <a:t>t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25" dirty="0">
                <a:latin typeface="Calibri"/>
                <a:cs typeface="Calibri"/>
              </a:rPr>
              <a:t>v</a:t>
            </a:r>
            <a:r>
              <a:rPr sz="1800" dirty="0">
                <a:latin typeface="Calibri"/>
                <a:cs typeface="Calibri"/>
              </a:rPr>
              <a:t>a,	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on</a:t>
            </a:r>
            <a:r>
              <a:rPr sz="1800" dirty="0">
                <a:latin typeface="Calibri"/>
                <a:cs typeface="Calibri"/>
              </a:rPr>
              <a:t>s</a:t>
            </a:r>
            <a:r>
              <a:rPr sz="1800" spc="5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n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e	y  </a:t>
            </a:r>
            <a:r>
              <a:rPr sz="1800" spc="-5" dirty="0">
                <a:latin typeface="Calibri"/>
                <a:cs typeface="Calibri"/>
              </a:rPr>
              <a:t>fructuosa </a:t>
            </a:r>
            <a:r>
              <a:rPr sz="1800" dirty="0">
                <a:latin typeface="Calibri"/>
                <a:cs typeface="Calibri"/>
              </a:rPr>
              <a:t>en ella </a:t>
            </a:r>
            <a:r>
              <a:rPr sz="1800" spc="-5" dirty="0">
                <a:latin typeface="Calibri"/>
                <a:cs typeface="Calibri"/>
              </a:rPr>
              <a:t>ejercemos</a:t>
            </a:r>
            <a:r>
              <a:rPr sz="1800" spc="1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5124069"/>
            <a:ext cx="29660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oficio; venimos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ofrecer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10" dirty="0">
                <a:latin typeface="Calibri"/>
                <a:cs typeface="Calibri"/>
              </a:rPr>
              <a:t>sacrificio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5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agradable </a:t>
            </a:r>
            <a:r>
              <a:rPr sz="1800" dirty="0">
                <a:latin typeface="Calibri"/>
                <a:cs typeface="Calibri"/>
              </a:rPr>
              <a:t>a  </a:t>
            </a:r>
            <a:r>
              <a:rPr sz="1800" spc="-5" dirty="0">
                <a:latin typeface="Calibri"/>
                <a:cs typeface="Calibri"/>
              </a:rPr>
              <a:t>Dios.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6975" y="322579"/>
            <a:ext cx="5026025" cy="290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Calibri"/>
                <a:cs typeface="Calibri"/>
              </a:rPr>
              <a:t>1 </a:t>
            </a:r>
            <a:r>
              <a:rPr sz="1800" i="1" spc="-25" dirty="0">
                <a:latin typeface="Calibri"/>
                <a:cs typeface="Calibri"/>
              </a:rPr>
              <a:t>Pe </a:t>
            </a:r>
            <a:r>
              <a:rPr sz="1800" i="1" spc="-5" dirty="0">
                <a:latin typeface="Calibri"/>
                <a:cs typeface="Calibri"/>
              </a:rPr>
              <a:t>2,5: </a:t>
            </a:r>
            <a:r>
              <a:rPr sz="1800" i="1" spc="-10" dirty="0">
                <a:latin typeface="Calibri"/>
                <a:cs typeface="Calibri"/>
              </a:rPr>
              <a:t>“Ustedes </a:t>
            </a:r>
            <a:r>
              <a:rPr sz="1800" i="1" spc="-5" dirty="0">
                <a:latin typeface="Calibri"/>
                <a:cs typeface="Calibri"/>
              </a:rPr>
              <a:t>son piedras </a:t>
            </a:r>
            <a:r>
              <a:rPr sz="1800" i="1" dirty="0">
                <a:latin typeface="Calibri"/>
                <a:cs typeface="Calibri"/>
              </a:rPr>
              <a:t>vivas </a:t>
            </a:r>
            <a:r>
              <a:rPr sz="1800" i="1" spc="-5" dirty="0">
                <a:latin typeface="Calibri"/>
                <a:cs typeface="Calibri"/>
              </a:rPr>
              <a:t>que forma </a:t>
            </a:r>
            <a:r>
              <a:rPr sz="1800" i="1" dirty="0">
                <a:latin typeface="Calibri"/>
                <a:cs typeface="Calibri"/>
              </a:rPr>
              <a:t>el  </a:t>
            </a:r>
            <a:r>
              <a:rPr sz="1800" i="1" spc="-10" dirty="0">
                <a:latin typeface="Calibri"/>
                <a:cs typeface="Calibri"/>
              </a:rPr>
              <a:t>edificio, </a:t>
            </a:r>
            <a:r>
              <a:rPr sz="1800" i="1" spc="-5" dirty="0">
                <a:latin typeface="Calibri"/>
                <a:cs typeface="Calibri"/>
              </a:rPr>
              <a:t>un templo espiritual </a:t>
            </a:r>
            <a:r>
              <a:rPr sz="1800" i="1" dirty="0">
                <a:latin typeface="Calibri"/>
                <a:cs typeface="Calibri"/>
              </a:rPr>
              <a:t>y </a:t>
            </a:r>
            <a:r>
              <a:rPr sz="1800" i="1" spc="-5" dirty="0">
                <a:latin typeface="Calibri"/>
                <a:cs typeface="Calibri"/>
              </a:rPr>
              <a:t>de un </a:t>
            </a:r>
            <a:r>
              <a:rPr sz="1800" i="1" spc="-10" dirty="0">
                <a:latin typeface="Calibri"/>
                <a:cs typeface="Calibri"/>
              </a:rPr>
              <a:t>sacerdote </a:t>
            </a:r>
            <a:r>
              <a:rPr sz="1800" i="1" spc="-15" dirty="0">
                <a:latin typeface="Calibri"/>
                <a:cs typeface="Calibri"/>
              </a:rPr>
              <a:t>santo  </a:t>
            </a:r>
            <a:r>
              <a:rPr sz="1800" i="1" spc="-10" dirty="0">
                <a:latin typeface="Calibri"/>
                <a:cs typeface="Calibri"/>
              </a:rPr>
              <a:t>destinado </a:t>
            </a:r>
            <a:r>
              <a:rPr sz="1800" i="1" dirty="0">
                <a:latin typeface="Calibri"/>
                <a:cs typeface="Calibri"/>
              </a:rPr>
              <a:t>a </a:t>
            </a:r>
            <a:r>
              <a:rPr sz="1800" i="1" spc="-5" dirty="0">
                <a:latin typeface="Calibri"/>
                <a:cs typeface="Calibri"/>
              </a:rPr>
              <a:t>ofrecer sacrificios espirituales agradables  </a:t>
            </a:r>
            <a:r>
              <a:rPr sz="1800" i="1" dirty="0">
                <a:latin typeface="Calibri"/>
                <a:cs typeface="Calibri"/>
              </a:rPr>
              <a:t>a </a:t>
            </a:r>
            <a:r>
              <a:rPr sz="1800" i="1" spc="-5" dirty="0">
                <a:latin typeface="Calibri"/>
                <a:cs typeface="Calibri"/>
              </a:rPr>
              <a:t>dios por</a:t>
            </a:r>
            <a:r>
              <a:rPr sz="1800" i="1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Jesucristo”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889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En la </a:t>
            </a:r>
            <a:r>
              <a:rPr sz="1800" spc="-10" dirty="0">
                <a:latin typeface="Calibri"/>
                <a:cs typeface="Calibri"/>
              </a:rPr>
              <a:t>Santa </a:t>
            </a:r>
            <a:r>
              <a:rPr sz="1800" spc="-5" dirty="0">
                <a:latin typeface="Calibri"/>
                <a:cs typeface="Calibri"/>
              </a:rPr>
              <a:t>Misa nos </a:t>
            </a:r>
            <a:r>
              <a:rPr sz="1800" spc="-10" dirty="0">
                <a:latin typeface="Calibri"/>
                <a:cs typeface="Calibri"/>
              </a:rPr>
              <a:t>ofrecemos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Dios </a:t>
            </a:r>
            <a:r>
              <a:rPr sz="1800" spc="-15" dirty="0">
                <a:latin typeface="Calibri"/>
                <a:cs typeface="Calibri"/>
              </a:rPr>
              <a:t>Padre </a:t>
            </a:r>
            <a:r>
              <a:rPr sz="1800" spc="-5" dirty="0">
                <a:latin typeface="Calibri"/>
                <a:cs typeface="Calibri"/>
              </a:rPr>
              <a:t>por  </a:t>
            </a:r>
            <a:r>
              <a:rPr sz="1800" spc="-10" dirty="0">
                <a:latin typeface="Calibri"/>
                <a:cs typeface="Calibri"/>
              </a:rPr>
              <a:t>Jesucristo.</a:t>
            </a:r>
            <a:endParaRPr sz="1800">
              <a:latin typeface="Calibri"/>
              <a:cs typeface="Calibri"/>
            </a:endParaRPr>
          </a:p>
          <a:p>
            <a:pPr marL="12700" marR="81915" algn="just">
              <a:lnSpc>
                <a:spcPct val="100000"/>
              </a:lnSpc>
              <a:spcBef>
                <a:spcPts val="1080"/>
              </a:spcBef>
            </a:pPr>
            <a:r>
              <a:rPr sz="1800" spc="-5" dirty="0">
                <a:latin typeface="Calibri"/>
                <a:cs typeface="Calibri"/>
              </a:rPr>
              <a:t>En la </a:t>
            </a:r>
            <a:r>
              <a:rPr sz="1800" dirty="0">
                <a:latin typeface="Calibri"/>
                <a:cs typeface="Calibri"/>
              </a:rPr>
              <a:t>misa </a:t>
            </a:r>
            <a:r>
              <a:rPr sz="1800" spc="-5" dirty="0">
                <a:latin typeface="Calibri"/>
                <a:cs typeface="Calibri"/>
              </a:rPr>
              <a:t>pedimos por </a:t>
            </a:r>
            <a:r>
              <a:rPr sz="1800" spc="-10" dirty="0">
                <a:latin typeface="Calibri"/>
                <a:cs typeface="Calibri"/>
              </a:rPr>
              <a:t>nosotros,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spc="-10" dirty="0">
                <a:latin typeface="Calibri"/>
                <a:cs typeface="Calibri"/>
              </a:rPr>
              <a:t>nuestros  familiares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amigos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spc="-10" dirty="0">
                <a:latin typeface="Calibri"/>
                <a:cs typeface="Calibri"/>
              </a:rPr>
              <a:t>nuestros difuntos. </a:t>
            </a:r>
            <a:r>
              <a:rPr sz="1800" spc="-20" dirty="0">
                <a:latin typeface="Calibri"/>
                <a:cs typeface="Calibri"/>
              </a:rPr>
              <a:t>Esto </a:t>
            </a:r>
            <a:r>
              <a:rPr sz="1800" dirty="0">
                <a:latin typeface="Calibri"/>
                <a:cs typeface="Calibri"/>
              </a:rPr>
              <a:t>es  </a:t>
            </a:r>
            <a:r>
              <a:rPr sz="1800" spc="-5" dirty="0">
                <a:latin typeface="Calibri"/>
                <a:cs typeface="Calibri"/>
              </a:rPr>
              <a:t>lo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llamamos la </a:t>
            </a:r>
            <a:r>
              <a:rPr sz="1800" spc="-10" dirty="0">
                <a:latin typeface="Calibri"/>
                <a:cs typeface="Calibri"/>
              </a:rPr>
              <a:t>intención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Misa.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36975" y="3477895"/>
            <a:ext cx="49472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Cuando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presenta </a:t>
            </a:r>
            <a:r>
              <a:rPr sz="1800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ofrendas </a:t>
            </a:r>
            <a:r>
              <a:rPr sz="1800" dirty="0">
                <a:latin typeface="Calibri"/>
                <a:cs typeface="Calibri"/>
              </a:rPr>
              <a:t>del pan y  </a:t>
            </a:r>
            <a:r>
              <a:rPr sz="1800" spc="-10" dirty="0">
                <a:latin typeface="Calibri"/>
                <a:cs typeface="Calibri"/>
              </a:rPr>
              <a:t>vino, nosotros colocamos sobre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patena </a:t>
            </a:r>
            <a:r>
              <a:rPr sz="1800" dirty="0">
                <a:latin typeface="Calibri"/>
                <a:cs typeface="Calibri"/>
              </a:rPr>
              <a:t>y el </a:t>
            </a:r>
            <a:r>
              <a:rPr sz="1800" spc="-10" dirty="0">
                <a:latin typeface="Calibri"/>
                <a:cs typeface="Calibri"/>
              </a:rPr>
              <a:t>cáliz  nuestra intención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particular.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57600" y="4495850"/>
            <a:ext cx="1752600" cy="2224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642228" y="5047869"/>
            <a:ext cx="25507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Nos </a:t>
            </a:r>
            <a:r>
              <a:rPr sz="1800" spc="-5" dirty="0">
                <a:latin typeface="Calibri"/>
                <a:cs typeface="Calibri"/>
              </a:rPr>
              <a:t>ofrecemos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juntamente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15" dirty="0">
                <a:latin typeface="Calibri"/>
                <a:cs typeface="Calibri"/>
              </a:rPr>
              <a:t>Cristo;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199644"/>
            <a:ext cx="87081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8" y="114300"/>
            <a:ext cx="8933688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228574"/>
            <a:ext cx="86106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228574"/>
            <a:ext cx="86106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30"/>
              </a:spcBef>
            </a:pPr>
            <a:r>
              <a:rPr sz="3600" spc="-5" dirty="0">
                <a:solidFill>
                  <a:srgbClr val="FF0000"/>
                </a:solidFill>
              </a:rPr>
              <a:t>20.- </a:t>
            </a:r>
            <a:r>
              <a:rPr sz="3600" spc="-15" dirty="0">
                <a:solidFill>
                  <a:srgbClr val="FF0000"/>
                </a:solidFill>
              </a:rPr>
              <a:t>SOLEMNIDADES </a:t>
            </a:r>
            <a:r>
              <a:rPr sz="3600" dirty="0">
                <a:solidFill>
                  <a:srgbClr val="FF0000"/>
                </a:solidFill>
              </a:rPr>
              <a:t>– </a:t>
            </a:r>
            <a:r>
              <a:rPr sz="3600" spc="-55" dirty="0">
                <a:solidFill>
                  <a:srgbClr val="FF0000"/>
                </a:solidFill>
              </a:rPr>
              <a:t>FIESTAS </a:t>
            </a:r>
            <a:r>
              <a:rPr sz="3600" dirty="0">
                <a:solidFill>
                  <a:srgbClr val="FF0000"/>
                </a:solidFill>
              </a:rPr>
              <a:t>-</a:t>
            </a:r>
            <a:r>
              <a:rPr sz="3600" spc="45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MEMORIAS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152400" y="1219200"/>
            <a:ext cx="3352800" cy="4191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2632" y="1114044"/>
            <a:ext cx="5431536" cy="1575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93008" y="1095755"/>
            <a:ext cx="5509260" cy="15270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1400" y="1143000"/>
            <a:ext cx="5334000" cy="14773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81400" y="1143000"/>
            <a:ext cx="5334000" cy="147764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 marR="83185" algn="just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LAS SOLEMNIDADES: </a:t>
            </a:r>
            <a:r>
              <a:rPr sz="1800" spc="-5" dirty="0">
                <a:latin typeface="Calibri"/>
                <a:cs typeface="Calibri"/>
              </a:rPr>
              <a:t>son los días principales, </a:t>
            </a:r>
            <a:r>
              <a:rPr sz="1800" dirty="0">
                <a:latin typeface="Calibri"/>
                <a:cs typeface="Calibri"/>
              </a:rPr>
              <a:t>y su  </a:t>
            </a:r>
            <a:r>
              <a:rPr sz="1800" spc="-5" dirty="0">
                <a:latin typeface="Calibri"/>
                <a:cs typeface="Calibri"/>
              </a:rPr>
              <a:t>celebración </a:t>
            </a:r>
            <a:r>
              <a:rPr sz="1800" spc="-10" dirty="0">
                <a:latin typeface="Calibri"/>
                <a:cs typeface="Calibri"/>
              </a:rPr>
              <a:t>empieza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día anterior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5" dirty="0">
                <a:latin typeface="Calibri"/>
                <a:cs typeface="Calibri"/>
              </a:rPr>
              <a:t>las primeras  vísperas. </a:t>
            </a:r>
            <a:r>
              <a:rPr sz="1800" spc="-15" dirty="0">
                <a:latin typeface="Calibri"/>
                <a:cs typeface="Calibri"/>
              </a:rPr>
              <a:t>Pascua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Navidad son solemnidades  especiales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tienen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10" dirty="0">
                <a:latin typeface="Calibri"/>
                <a:cs typeface="Calibri"/>
              </a:rPr>
              <a:t>celebración </a:t>
            </a:r>
            <a:r>
              <a:rPr sz="1800" dirty="0">
                <a:latin typeface="Calibri"/>
                <a:cs typeface="Calibri"/>
              </a:rPr>
              <a:t>que se </a:t>
            </a:r>
            <a:r>
              <a:rPr sz="1800" spc="-15" dirty="0">
                <a:latin typeface="Calibri"/>
                <a:cs typeface="Calibri"/>
              </a:rPr>
              <a:t>alarga  durante </a:t>
            </a:r>
            <a:r>
              <a:rPr sz="1800" spc="-5" dirty="0">
                <a:latin typeface="Calibri"/>
                <a:cs typeface="Calibri"/>
              </a:rPr>
              <a:t>ocho días. </a:t>
            </a:r>
            <a:r>
              <a:rPr sz="1800" spc="-15" dirty="0">
                <a:latin typeface="Calibri"/>
                <a:cs typeface="Calibri"/>
              </a:rPr>
              <a:t>(Octava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Pascua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Navidad)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32632" y="2714244"/>
            <a:ext cx="5431536" cy="1575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93008" y="2695955"/>
            <a:ext cx="5509260" cy="18013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81400" y="2743200"/>
            <a:ext cx="5334000" cy="14773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81400" y="2743200"/>
            <a:ext cx="5334000" cy="1477645"/>
          </a:xfrm>
          <a:custGeom>
            <a:avLst/>
            <a:gdLst/>
            <a:ahLst/>
            <a:cxnLst/>
            <a:rect l="l" t="t" r="r" b="b"/>
            <a:pathLst>
              <a:path w="5334000" h="1477645">
                <a:moveTo>
                  <a:pt x="0" y="1477391"/>
                </a:moveTo>
                <a:lnTo>
                  <a:pt x="5334000" y="1477391"/>
                </a:lnTo>
                <a:lnTo>
                  <a:pt x="5334000" y="0"/>
                </a:lnTo>
                <a:lnTo>
                  <a:pt x="0" y="0"/>
                </a:lnTo>
                <a:lnTo>
                  <a:pt x="0" y="1477391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660775" y="2761615"/>
            <a:ext cx="517652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6600CC"/>
                </a:solidFill>
                <a:latin typeface="Calibri"/>
                <a:cs typeface="Calibri"/>
              </a:rPr>
              <a:t>FIESTAS: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celebran </a:t>
            </a:r>
            <a:r>
              <a:rPr sz="1800" spc="-10" dirty="0">
                <a:latin typeface="Calibri"/>
                <a:cs typeface="Calibri"/>
              </a:rPr>
              <a:t>dentro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límites </a:t>
            </a:r>
            <a:r>
              <a:rPr sz="1800" dirty="0">
                <a:latin typeface="Calibri"/>
                <a:cs typeface="Calibri"/>
              </a:rPr>
              <a:t>del día  </a:t>
            </a:r>
            <a:r>
              <a:rPr sz="1800" spc="-10" dirty="0">
                <a:latin typeface="Calibri"/>
                <a:cs typeface="Calibri"/>
              </a:rPr>
              <a:t>natural; </a:t>
            </a:r>
            <a:r>
              <a:rPr sz="1800" dirty="0">
                <a:latin typeface="Calibri"/>
                <a:cs typeface="Calibri"/>
              </a:rPr>
              <a:t>por </a:t>
            </a:r>
            <a:r>
              <a:rPr sz="1800" spc="-20" dirty="0">
                <a:latin typeface="Calibri"/>
                <a:cs typeface="Calibri"/>
              </a:rPr>
              <a:t>tanto, </a:t>
            </a:r>
            <a:r>
              <a:rPr sz="1800" dirty="0">
                <a:latin typeface="Calibri"/>
                <a:cs typeface="Calibri"/>
              </a:rPr>
              <a:t>no </a:t>
            </a:r>
            <a:r>
              <a:rPr sz="1800" spc="-5" dirty="0">
                <a:latin typeface="Calibri"/>
                <a:cs typeface="Calibri"/>
              </a:rPr>
              <a:t>tienen primeras  vísperas, </a:t>
            </a:r>
            <a:r>
              <a:rPr sz="1800" spc="-15" dirty="0">
                <a:latin typeface="Calibri"/>
                <a:cs typeface="Calibri"/>
              </a:rPr>
              <a:t>excepto </a:t>
            </a:r>
            <a:r>
              <a:rPr sz="1800" dirty="0">
                <a:latin typeface="Calibri"/>
                <a:cs typeface="Calibri"/>
              </a:rPr>
              <a:t>si se </a:t>
            </a:r>
            <a:r>
              <a:rPr sz="1800" spc="-20" dirty="0">
                <a:latin typeface="Calibri"/>
                <a:cs typeface="Calibri"/>
              </a:rPr>
              <a:t>trata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fiestas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Señor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10" dirty="0">
                <a:latin typeface="Calibri"/>
                <a:cs typeface="Calibri"/>
              </a:rPr>
              <a:t>caigan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5" dirty="0">
                <a:latin typeface="Calibri"/>
                <a:cs typeface="Calibri"/>
              </a:rPr>
              <a:t>un </a:t>
            </a:r>
            <a:r>
              <a:rPr sz="1800" spc="-5" dirty="0">
                <a:latin typeface="Calibri"/>
                <a:cs typeface="Calibri"/>
              </a:rPr>
              <a:t>domingo </a:t>
            </a:r>
            <a:r>
              <a:rPr sz="1800" dirty="0">
                <a:latin typeface="Calibri"/>
                <a:cs typeface="Calibri"/>
              </a:rPr>
              <a:t>del tiempo </a:t>
            </a:r>
            <a:r>
              <a:rPr sz="1800" spc="-10" dirty="0">
                <a:latin typeface="Calibri"/>
                <a:cs typeface="Calibri"/>
              </a:rPr>
              <a:t>Ordinario </a:t>
            </a:r>
            <a:r>
              <a:rPr sz="1800" dirty="0">
                <a:latin typeface="Calibri"/>
                <a:cs typeface="Calibri"/>
              </a:rPr>
              <a:t>o del  </a:t>
            </a:r>
            <a:r>
              <a:rPr sz="1800" spc="-5" dirty="0">
                <a:latin typeface="Calibri"/>
                <a:cs typeface="Calibri"/>
              </a:rPr>
              <a:t>Tiempo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navidad </a:t>
            </a:r>
            <a:r>
              <a:rPr sz="1800" dirty="0">
                <a:latin typeface="Calibri"/>
                <a:cs typeface="Calibri"/>
              </a:rPr>
              <a:t>y que </a:t>
            </a:r>
            <a:r>
              <a:rPr sz="1800" spc="-10" dirty="0">
                <a:latin typeface="Calibri"/>
                <a:cs typeface="Calibri"/>
              </a:rPr>
              <a:t>sustituyan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Oficio </a:t>
            </a:r>
            <a:r>
              <a:rPr sz="1800" dirty="0">
                <a:latin typeface="Calibri"/>
                <a:cs typeface="Calibri"/>
              </a:rPr>
              <a:t>del  </a:t>
            </a:r>
            <a:r>
              <a:rPr sz="1800" spc="-5" dirty="0">
                <a:latin typeface="Calibri"/>
                <a:cs typeface="Calibri"/>
              </a:rPr>
              <a:t>domingo.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32632" y="4314444"/>
            <a:ext cx="5431536" cy="12984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93008" y="4296155"/>
            <a:ext cx="5509260" cy="12527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81400" y="4343349"/>
            <a:ext cx="5334000" cy="12003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581400" y="4343349"/>
            <a:ext cx="5334000" cy="120078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 marR="81915" algn="just">
              <a:lnSpc>
                <a:spcPct val="100000"/>
              </a:lnSpc>
              <a:spcBef>
                <a:spcPts val="245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LAS MEMORIAS: </a:t>
            </a:r>
            <a:r>
              <a:rPr sz="1800" spc="-5" dirty="0">
                <a:latin typeface="Calibri"/>
                <a:cs typeface="Calibri"/>
              </a:rPr>
              <a:t>son </a:t>
            </a:r>
            <a:r>
              <a:rPr sz="1800" b="1" spc="-10" dirty="0">
                <a:latin typeface="Calibri"/>
                <a:cs typeface="Calibri"/>
              </a:rPr>
              <a:t>obligatorias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b="1" spc="-10" dirty="0">
                <a:latin typeface="Calibri"/>
                <a:cs typeface="Calibri"/>
              </a:rPr>
              <a:t>libres</a:t>
            </a:r>
            <a:r>
              <a:rPr sz="1800" spc="-10" dirty="0">
                <a:latin typeface="Calibri"/>
                <a:cs typeface="Calibri"/>
              </a:rPr>
              <a:t>; </a:t>
            </a:r>
            <a:r>
              <a:rPr sz="1800" dirty="0">
                <a:latin typeface="Calibri"/>
                <a:cs typeface="Calibri"/>
              </a:rPr>
              <a:t>su  </a:t>
            </a:r>
            <a:r>
              <a:rPr sz="1800" spc="-5" dirty="0">
                <a:latin typeface="Calibri"/>
                <a:cs typeface="Calibri"/>
              </a:rPr>
              <a:t>celebración </a:t>
            </a:r>
            <a:r>
              <a:rPr sz="1800" spc="-15" dirty="0">
                <a:latin typeface="Calibri"/>
                <a:cs typeface="Calibri"/>
              </a:rPr>
              <a:t>va </a:t>
            </a:r>
            <a:r>
              <a:rPr sz="1800" spc="-10" dirty="0">
                <a:latin typeface="Calibri"/>
                <a:cs typeface="Calibri"/>
              </a:rPr>
              <a:t>combinada con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feria </a:t>
            </a:r>
            <a:r>
              <a:rPr sz="1800" dirty="0">
                <a:latin typeface="Calibri"/>
                <a:cs typeface="Calibri"/>
              </a:rPr>
              <a:t>en que  </a:t>
            </a:r>
            <a:r>
              <a:rPr sz="1800" spc="-5" dirty="0">
                <a:latin typeface="Calibri"/>
                <a:cs typeface="Calibri"/>
              </a:rPr>
              <a:t>caen, </a:t>
            </a:r>
            <a:r>
              <a:rPr sz="1800" dirty="0">
                <a:latin typeface="Calibri"/>
                <a:cs typeface="Calibri"/>
              </a:rPr>
              <a:t>según </a:t>
            </a:r>
            <a:r>
              <a:rPr sz="1800" spc="-5" dirty="0">
                <a:latin typeface="Calibri"/>
                <a:cs typeface="Calibri"/>
              </a:rPr>
              <a:t>las normas </a:t>
            </a:r>
            <a:r>
              <a:rPr sz="1800" spc="-10" dirty="0">
                <a:latin typeface="Calibri"/>
                <a:cs typeface="Calibri"/>
              </a:rPr>
              <a:t>expuestas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Instrucción  </a:t>
            </a:r>
            <a:r>
              <a:rPr sz="1800" spc="-5" dirty="0">
                <a:latin typeface="Calibri"/>
                <a:cs typeface="Calibri"/>
              </a:rPr>
              <a:t>General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Misal </a:t>
            </a:r>
            <a:r>
              <a:rPr sz="1800" spc="-10" dirty="0">
                <a:latin typeface="Calibri"/>
                <a:cs typeface="Calibri"/>
              </a:rPr>
              <a:t>romano </a:t>
            </a:r>
            <a:r>
              <a:rPr sz="1800" dirty="0">
                <a:latin typeface="Calibri"/>
                <a:cs typeface="Calibri"/>
              </a:rPr>
              <a:t>y 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Liturgia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las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Horas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79831" y="5762244"/>
            <a:ext cx="8784336" cy="7437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0207" y="5743955"/>
            <a:ext cx="8862060" cy="7040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8600" y="5791200"/>
            <a:ext cx="8686800" cy="64632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28600" y="5791200"/>
            <a:ext cx="8686800" cy="646430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 marR="82550">
              <a:lnSpc>
                <a:spcPct val="100000"/>
              </a:lnSpc>
              <a:spcBef>
                <a:spcPts val="250"/>
              </a:spcBef>
            </a:pPr>
            <a:r>
              <a:rPr sz="1800" spc="-5" dirty="0">
                <a:latin typeface="Calibri"/>
                <a:cs typeface="Calibri"/>
              </a:rPr>
              <a:t>Los sábados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Tiempo </a:t>
            </a:r>
            <a:r>
              <a:rPr sz="1800" spc="-15" dirty="0">
                <a:latin typeface="Calibri"/>
                <a:cs typeface="Calibri"/>
              </a:rPr>
              <a:t>Ordinario,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b="1" dirty="0">
                <a:latin typeface="Calibri"/>
                <a:cs typeface="Calibri"/>
              </a:rPr>
              <a:t>no </a:t>
            </a:r>
            <a:r>
              <a:rPr sz="1800" b="1" spc="-10" dirty="0">
                <a:latin typeface="Calibri"/>
                <a:cs typeface="Calibri"/>
              </a:rPr>
              <a:t>ocurra </a:t>
            </a:r>
            <a:r>
              <a:rPr sz="1800" b="1" spc="-5" dirty="0">
                <a:latin typeface="Calibri"/>
                <a:cs typeface="Calibri"/>
              </a:rPr>
              <a:t>una memoria </a:t>
            </a:r>
            <a:r>
              <a:rPr sz="1800" b="1" spc="-10" dirty="0">
                <a:latin typeface="Calibri"/>
                <a:cs typeface="Calibri"/>
              </a:rPr>
              <a:t>obligatoria</a:t>
            </a:r>
            <a:r>
              <a:rPr sz="1800" spc="-10" dirty="0">
                <a:latin typeface="Calibri"/>
                <a:cs typeface="Calibri"/>
              </a:rPr>
              <a:t>, </a:t>
            </a:r>
            <a:r>
              <a:rPr sz="1800" dirty="0">
                <a:latin typeface="Calibri"/>
                <a:cs typeface="Calibri"/>
              </a:rPr>
              <a:t>se  puede </a:t>
            </a:r>
            <a:r>
              <a:rPr sz="1800" spc="-5" dirty="0">
                <a:latin typeface="Calibri"/>
                <a:cs typeface="Calibri"/>
              </a:rPr>
              <a:t>hacer memoria </a:t>
            </a:r>
            <a:r>
              <a:rPr sz="1800" spc="-10" dirty="0">
                <a:latin typeface="Calibri"/>
                <a:cs typeface="Calibri"/>
              </a:rPr>
              <a:t>libre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b="1" spc="-15" dirty="0">
                <a:latin typeface="Calibri"/>
                <a:cs typeface="Calibri"/>
              </a:rPr>
              <a:t>Virgen </a:t>
            </a:r>
            <a:r>
              <a:rPr sz="1800" b="1" spc="-5" dirty="0">
                <a:latin typeface="Calibri"/>
                <a:cs typeface="Calibri"/>
              </a:rPr>
              <a:t>María</a:t>
            </a:r>
            <a:r>
              <a:rPr sz="1800" spc="-5" dirty="0">
                <a:latin typeface="Calibri"/>
                <a:cs typeface="Calibri"/>
              </a:rPr>
              <a:t>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mañana.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40" y="783081"/>
            <a:ext cx="3315335" cy="5878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Santa </a:t>
            </a:r>
            <a:r>
              <a:rPr sz="1600" spc="-5" dirty="0">
                <a:latin typeface="Calibri"/>
                <a:cs typeface="Calibri"/>
              </a:rPr>
              <a:t>María </a:t>
            </a:r>
            <a:r>
              <a:rPr sz="1600" spc="-10" dirty="0">
                <a:latin typeface="Calibri"/>
                <a:cs typeface="Calibri"/>
              </a:rPr>
              <a:t>Madre </a:t>
            </a:r>
            <a:r>
              <a:rPr sz="1600" spc="-5" dirty="0">
                <a:latin typeface="Calibri"/>
                <a:cs typeface="Calibri"/>
              </a:rPr>
              <a:t>de Dios (1 de </a:t>
            </a:r>
            <a:r>
              <a:rPr sz="1600" spc="-10" dirty="0">
                <a:latin typeface="Calibri"/>
                <a:cs typeface="Calibri"/>
              </a:rPr>
              <a:t>enero)  Epifanía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San José (19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marzo)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La Anunciación </a:t>
            </a:r>
            <a:r>
              <a:rPr sz="1600" spc="-10" dirty="0">
                <a:latin typeface="Calibri"/>
                <a:cs typeface="Calibri"/>
              </a:rPr>
              <a:t>(25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marzo)</a:t>
            </a:r>
            <a:endParaRPr sz="1600">
              <a:latin typeface="Calibri"/>
              <a:cs typeface="Calibri"/>
            </a:endParaRPr>
          </a:p>
          <a:p>
            <a:pPr marL="12700" marR="34417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La </a:t>
            </a:r>
            <a:r>
              <a:rPr sz="1600" spc="-10" dirty="0">
                <a:latin typeface="Calibri"/>
                <a:cs typeface="Calibri"/>
              </a:rPr>
              <a:t>Dolorosa </a:t>
            </a:r>
            <a:r>
              <a:rPr sz="1600" spc="-5" dirty="0">
                <a:latin typeface="Calibri"/>
                <a:cs typeface="Calibri"/>
              </a:rPr>
              <a:t>del Colegio </a:t>
            </a:r>
            <a:r>
              <a:rPr sz="1600" spc="-10" dirty="0">
                <a:latin typeface="Calibri"/>
                <a:cs typeface="Calibri"/>
              </a:rPr>
              <a:t>20 </a:t>
            </a:r>
            <a:r>
              <a:rPr sz="1600" spc="-5" dirty="0">
                <a:latin typeface="Calibri"/>
                <a:cs typeface="Calibri"/>
              </a:rPr>
              <a:t>de abril)  </a:t>
            </a:r>
            <a:r>
              <a:rPr sz="1600" spc="-10" dirty="0">
                <a:latin typeface="Calibri"/>
                <a:cs typeface="Calibri"/>
              </a:rPr>
              <a:t>Pascua,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Calibri"/>
                <a:cs typeface="Calibri"/>
              </a:rPr>
              <a:t>La Asención 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Jesús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Pentecostés</a:t>
            </a:r>
            <a:endParaRPr sz="1600">
              <a:latin typeface="Calibri"/>
              <a:cs typeface="Calibri"/>
            </a:endParaRPr>
          </a:p>
          <a:p>
            <a:pPr marL="12700" marR="21082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Natividad de </a:t>
            </a:r>
            <a:r>
              <a:rPr sz="1600" spc="-10" dirty="0">
                <a:latin typeface="Calibri"/>
                <a:cs typeface="Calibri"/>
              </a:rPr>
              <a:t>San </a:t>
            </a:r>
            <a:r>
              <a:rPr sz="1600" spc="-5" dirty="0">
                <a:latin typeface="Calibri"/>
                <a:cs typeface="Calibri"/>
              </a:rPr>
              <a:t>Juan </a:t>
            </a:r>
            <a:r>
              <a:rPr sz="1600" spc="-10" dirty="0">
                <a:latin typeface="Calibri"/>
                <a:cs typeface="Calibri"/>
              </a:rPr>
              <a:t>Bautista (24 de  </a:t>
            </a:r>
            <a:r>
              <a:rPr sz="1600" spc="-5" dirty="0">
                <a:latin typeface="Calibri"/>
                <a:cs typeface="Calibri"/>
              </a:rPr>
              <a:t>junio)</a:t>
            </a:r>
            <a:endParaRPr sz="1600">
              <a:latin typeface="Calibri"/>
              <a:cs typeface="Calibri"/>
            </a:endParaRPr>
          </a:p>
          <a:p>
            <a:pPr marL="12700" marR="105791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Corpus Christi (26 </a:t>
            </a:r>
            <a:r>
              <a:rPr sz="1600" spc="-5" dirty="0">
                <a:latin typeface="Calibri"/>
                <a:cs typeface="Calibri"/>
              </a:rPr>
              <a:t>de junio)  Santísima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Trinidad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Apóstoles </a:t>
            </a:r>
            <a:r>
              <a:rPr sz="1600" spc="-20" dirty="0">
                <a:latin typeface="Calibri"/>
                <a:cs typeface="Calibri"/>
              </a:rPr>
              <a:t>Pedro </a:t>
            </a:r>
            <a:r>
              <a:rPr sz="1600" spc="-5" dirty="0">
                <a:latin typeface="Calibri"/>
                <a:cs typeface="Calibri"/>
              </a:rPr>
              <a:t>y </a:t>
            </a:r>
            <a:r>
              <a:rPr sz="1600" spc="-10" dirty="0">
                <a:latin typeface="Calibri"/>
                <a:cs typeface="Calibri"/>
              </a:rPr>
              <a:t>Pablo (29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junio)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Sagrado </a:t>
            </a:r>
            <a:r>
              <a:rPr sz="1600" spc="-15" dirty="0">
                <a:latin typeface="Calibri"/>
                <a:cs typeface="Calibri"/>
              </a:rPr>
              <a:t>Corazón </a:t>
            </a:r>
            <a:r>
              <a:rPr sz="1600" spc="-5" dirty="0">
                <a:latin typeface="Calibri"/>
                <a:cs typeface="Calibri"/>
              </a:rPr>
              <a:t>(1 de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julio)</a:t>
            </a:r>
            <a:endParaRPr sz="1600">
              <a:latin typeface="Calibri"/>
              <a:cs typeface="Calibri"/>
            </a:endParaRPr>
          </a:p>
          <a:p>
            <a:pPr marL="12700" marR="264795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La Asunción de la </a:t>
            </a:r>
            <a:r>
              <a:rPr sz="1600" spc="-10" dirty="0">
                <a:latin typeface="Calibri"/>
                <a:cs typeface="Calibri"/>
              </a:rPr>
              <a:t>Virgen, (15 </a:t>
            </a:r>
            <a:r>
              <a:rPr sz="1600" spc="-5" dirty="0">
                <a:latin typeface="Calibri"/>
                <a:cs typeface="Calibri"/>
              </a:rPr>
              <a:t>de ago)  Natividad de la </a:t>
            </a:r>
            <a:r>
              <a:rPr sz="1600" spc="-15" dirty="0">
                <a:latin typeface="Calibri"/>
                <a:cs typeface="Calibri"/>
              </a:rPr>
              <a:t>Virgen </a:t>
            </a:r>
            <a:r>
              <a:rPr sz="1600" spc="-5" dirty="0">
                <a:latin typeface="Calibri"/>
                <a:cs typeface="Calibri"/>
              </a:rPr>
              <a:t>(8 de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sept)</a:t>
            </a:r>
            <a:endParaRPr sz="1600">
              <a:latin typeface="Calibri"/>
              <a:cs typeface="Calibri"/>
            </a:endParaRPr>
          </a:p>
          <a:p>
            <a:pPr marL="12700" marR="59182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La Inmaculada </a:t>
            </a:r>
            <a:r>
              <a:rPr sz="1600" spc="-10" dirty="0">
                <a:latin typeface="Calibri"/>
                <a:cs typeface="Calibri"/>
              </a:rPr>
              <a:t>Concepción, </a:t>
            </a:r>
            <a:r>
              <a:rPr sz="1600" spc="-5" dirty="0">
                <a:latin typeface="Calibri"/>
                <a:cs typeface="Calibri"/>
              </a:rPr>
              <a:t>(8 </a:t>
            </a:r>
            <a:r>
              <a:rPr sz="1600" spc="-10" dirty="0">
                <a:latin typeface="Calibri"/>
                <a:cs typeface="Calibri"/>
              </a:rPr>
              <a:t>de  diciembre)</a:t>
            </a:r>
            <a:endParaRPr sz="1600">
              <a:latin typeface="Calibri"/>
              <a:cs typeface="Calibri"/>
            </a:endParaRPr>
          </a:p>
          <a:p>
            <a:pPr marL="12700" marR="191770">
              <a:lnSpc>
                <a:spcPct val="100000"/>
              </a:lnSpc>
            </a:pPr>
            <a:r>
              <a:rPr sz="1600" spc="-35" dirty="0">
                <a:latin typeface="Calibri"/>
                <a:cs typeface="Calibri"/>
              </a:rPr>
              <a:t>Todos </a:t>
            </a:r>
            <a:r>
              <a:rPr sz="1600" spc="-5" dirty="0">
                <a:latin typeface="Calibri"/>
                <a:cs typeface="Calibri"/>
              </a:rPr>
              <a:t>los </a:t>
            </a:r>
            <a:r>
              <a:rPr sz="1600" spc="-10" dirty="0">
                <a:latin typeface="Calibri"/>
                <a:cs typeface="Calibri"/>
              </a:rPr>
              <a:t>Santos, </a:t>
            </a:r>
            <a:r>
              <a:rPr sz="1600" spc="-5" dirty="0">
                <a:latin typeface="Calibri"/>
                <a:cs typeface="Calibri"/>
              </a:rPr>
              <a:t>(1 de </a:t>
            </a:r>
            <a:r>
              <a:rPr sz="1600" spc="-10" dirty="0">
                <a:latin typeface="Calibri"/>
                <a:cs typeface="Calibri"/>
              </a:rPr>
              <a:t>noviembre)  Conmemoración </a:t>
            </a:r>
            <a:r>
              <a:rPr sz="1600" spc="-5" dirty="0">
                <a:latin typeface="Calibri"/>
                <a:cs typeface="Calibri"/>
              </a:rPr>
              <a:t>de los </a:t>
            </a:r>
            <a:r>
              <a:rPr sz="1600" spc="-10" dirty="0">
                <a:latin typeface="Calibri"/>
                <a:cs typeface="Calibri"/>
              </a:rPr>
              <a:t>Difuntos (2 de  noviembre)</a:t>
            </a:r>
            <a:endParaRPr sz="1600">
              <a:latin typeface="Calibri"/>
              <a:cs typeface="Calibri"/>
            </a:endParaRPr>
          </a:p>
          <a:p>
            <a:pPr marL="12700" marR="39814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Cristo </a:t>
            </a:r>
            <a:r>
              <a:rPr sz="1600" spc="-20" dirty="0">
                <a:latin typeface="Calibri"/>
                <a:cs typeface="Calibri"/>
              </a:rPr>
              <a:t>Rey </a:t>
            </a:r>
            <a:r>
              <a:rPr sz="1600" spc="-5" dirty="0">
                <a:latin typeface="Calibri"/>
                <a:cs typeface="Calibri"/>
              </a:rPr>
              <a:t>(último </a:t>
            </a:r>
            <a:r>
              <a:rPr sz="1600" spc="-10" dirty="0">
                <a:latin typeface="Calibri"/>
                <a:cs typeface="Calibri"/>
              </a:rPr>
              <a:t>domingo </a:t>
            </a:r>
            <a:r>
              <a:rPr sz="1600" spc="-5" dirty="0">
                <a:latin typeface="Calibri"/>
                <a:cs typeface="Calibri"/>
              </a:rPr>
              <a:t>del año  </a:t>
            </a:r>
            <a:r>
              <a:rPr sz="1600" spc="-10" dirty="0">
                <a:latin typeface="Calibri"/>
                <a:cs typeface="Calibri"/>
              </a:rPr>
              <a:t>litúrgico)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Navidad </a:t>
            </a:r>
            <a:r>
              <a:rPr sz="1600" spc="-10" dirty="0">
                <a:latin typeface="Calibri"/>
                <a:cs typeface="Calibri"/>
              </a:rPr>
              <a:t>(25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diciembre)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8431" y="123444"/>
            <a:ext cx="8403336" cy="621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9920" y="68580"/>
            <a:ext cx="2877311" cy="61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152425"/>
            <a:ext cx="8305800" cy="523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152425"/>
            <a:ext cx="83058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2800" spc="-10" dirty="0">
                <a:solidFill>
                  <a:srgbClr val="FF0000"/>
                </a:solidFill>
              </a:rPr>
              <a:t>SOLEMNIDADES</a:t>
            </a:r>
            <a:endParaRPr sz="2800"/>
          </a:p>
        </p:txBody>
      </p:sp>
      <p:sp>
        <p:nvSpPr>
          <p:cNvPr id="7" name="object 7"/>
          <p:cNvSpPr/>
          <p:nvPr/>
        </p:nvSpPr>
        <p:spPr>
          <a:xfrm>
            <a:off x="3886200" y="1143000"/>
            <a:ext cx="2286000" cy="32588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53200" y="2362149"/>
            <a:ext cx="2133600" cy="37275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935481"/>
            <a:ext cx="3449320" cy="3683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Bautismo de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Jesús</a:t>
            </a:r>
            <a:endParaRPr sz="1600">
              <a:latin typeface="Calibri"/>
              <a:cs typeface="Calibri"/>
            </a:endParaRPr>
          </a:p>
          <a:p>
            <a:pPr marL="12700" marR="150495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Conversión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San Pablo (25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enero)  </a:t>
            </a:r>
            <a:r>
              <a:rPr sz="1600" spc="-5" dirty="0">
                <a:latin typeface="Calibri"/>
                <a:cs typeface="Calibri"/>
              </a:rPr>
              <a:t>La </a:t>
            </a:r>
            <a:r>
              <a:rPr sz="1600" spc="-10" dirty="0">
                <a:latin typeface="Calibri"/>
                <a:cs typeface="Calibri"/>
              </a:rPr>
              <a:t>presentación </a:t>
            </a:r>
            <a:r>
              <a:rPr sz="1600" spc="-5" dirty="0">
                <a:latin typeface="Calibri"/>
                <a:cs typeface="Calibri"/>
              </a:rPr>
              <a:t>del </a:t>
            </a:r>
            <a:r>
              <a:rPr sz="1600" spc="-10" dirty="0">
                <a:latin typeface="Calibri"/>
                <a:cs typeface="Calibri"/>
              </a:rPr>
              <a:t>Señor </a:t>
            </a:r>
            <a:r>
              <a:rPr sz="1600" spc="-5" dirty="0">
                <a:latin typeface="Calibri"/>
                <a:cs typeface="Calibri"/>
              </a:rPr>
              <a:t>/Candelaria)  La </a:t>
            </a:r>
            <a:r>
              <a:rPr sz="1600" spc="-15" dirty="0">
                <a:latin typeface="Calibri"/>
                <a:cs typeface="Calibri"/>
              </a:rPr>
              <a:t>Cátedra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San </a:t>
            </a:r>
            <a:r>
              <a:rPr sz="1600" spc="-15" dirty="0">
                <a:latin typeface="Calibri"/>
                <a:cs typeface="Calibri"/>
              </a:rPr>
              <a:t>Pedro </a:t>
            </a:r>
            <a:r>
              <a:rPr sz="1600" spc="-10" dirty="0">
                <a:latin typeface="Calibri"/>
                <a:cs typeface="Calibri"/>
              </a:rPr>
              <a:t>(22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20" dirty="0">
                <a:latin typeface="Calibri"/>
                <a:cs typeface="Calibri"/>
              </a:rPr>
              <a:t>febrero)  </a:t>
            </a:r>
            <a:r>
              <a:rPr sz="1600" spc="-10" dirty="0">
                <a:latin typeface="Calibri"/>
                <a:cs typeface="Calibri"/>
              </a:rPr>
              <a:t>San </a:t>
            </a:r>
            <a:r>
              <a:rPr sz="1600" spc="-15" dirty="0">
                <a:latin typeface="Calibri"/>
                <a:cs typeface="Calibri"/>
              </a:rPr>
              <a:t>Marcos Evangelista </a:t>
            </a:r>
            <a:r>
              <a:rPr sz="1600" spc="-10" dirty="0">
                <a:latin typeface="Calibri"/>
                <a:cs typeface="Calibri"/>
              </a:rPr>
              <a:t>(25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abril)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San </a:t>
            </a:r>
            <a:r>
              <a:rPr sz="1600" spc="-10" dirty="0">
                <a:latin typeface="Calibri"/>
                <a:cs typeface="Calibri"/>
              </a:rPr>
              <a:t>Felipe </a:t>
            </a:r>
            <a:r>
              <a:rPr sz="1600" spc="-5" dirty="0">
                <a:latin typeface="Calibri"/>
                <a:cs typeface="Calibri"/>
              </a:rPr>
              <a:t>y Santiago </a:t>
            </a:r>
            <a:r>
              <a:rPr sz="1600" spc="-10" dirty="0">
                <a:latin typeface="Calibri"/>
                <a:cs typeface="Calibri"/>
              </a:rPr>
              <a:t>Apóstol </a:t>
            </a:r>
            <a:r>
              <a:rPr sz="1600" spc="-5" dirty="0">
                <a:latin typeface="Calibri"/>
                <a:cs typeface="Calibri"/>
              </a:rPr>
              <a:t>(2 de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mayo)</a:t>
            </a:r>
            <a:endParaRPr sz="1600">
              <a:latin typeface="Calibri"/>
              <a:cs typeface="Calibri"/>
            </a:endParaRPr>
          </a:p>
          <a:p>
            <a:pPr marL="12700" marR="38036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Calibri"/>
                <a:cs typeface="Calibri"/>
              </a:rPr>
              <a:t>San </a:t>
            </a:r>
            <a:r>
              <a:rPr sz="1600" spc="-5" dirty="0">
                <a:latin typeface="Calibri"/>
                <a:cs typeface="Calibri"/>
              </a:rPr>
              <a:t>Matías </a:t>
            </a:r>
            <a:r>
              <a:rPr sz="1600" spc="-10" dirty="0">
                <a:latin typeface="Calibri"/>
                <a:cs typeface="Calibri"/>
              </a:rPr>
              <a:t>Apóstol (14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5" dirty="0">
                <a:latin typeface="Calibri"/>
                <a:cs typeface="Calibri"/>
              </a:rPr>
              <a:t>mayo)  </a:t>
            </a:r>
            <a:r>
              <a:rPr sz="1600" spc="-10" dirty="0">
                <a:latin typeface="Calibri"/>
                <a:cs typeface="Calibri"/>
              </a:rPr>
              <a:t>Santa </a:t>
            </a:r>
            <a:r>
              <a:rPr sz="1600" spc="-5" dirty="0">
                <a:latin typeface="Calibri"/>
                <a:cs typeface="Calibri"/>
              </a:rPr>
              <a:t>Mariana de Jesús </a:t>
            </a:r>
            <a:r>
              <a:rPr sz="1600" spc="-10" dirty="0">
                <a:latin typeface="Calibri"/>
                <a:cs typeface="Calibri"/>
              </a:rPr>
              <a:t>(26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5" dirty="0">
                <a:latin typeface="Calibri"/>
                <a:cs typeface="Calibri"/>
              </a:rPr>
              <a:t>mayo)  </a:t>
            </a:r>
            <a:r>
              <a:rPr sz="1600" spc="-10" dirty="0">
                <a:latin typeface="Calibri"/>
                <a:cs typeface="Calibri"/>
              </a:rPr>
              <a:t>San Bernabé Apóstol (11 </a:t>
            </a:r>
            <a:r>
              <a:rPr sz="1600" spc="-5" dirty="0">
                <a:latin typeface="Calibri"/>
                <a:cs typeface="Calibri"/>
              </a:rPr>
              <a:t>de junio)  Jesus </a:t>
            </a:r>
            <a:r>
              <a:rPr sz="1600" spc="-10" dirty="0">
                <a:latin typeface="Calibri"/>
                <a:cs typeface="Calibri"/>
              </a:rPr>
              <a:t>Sumo </a:t>
            </a:r>
            <a:r>
              <a:rPr sz="1600" spc="-15" dirty="0">
                <a:latin typeface="Calibri"/>
                <a:cs typeface="Calibri"/>
              </a:rPr>
              <a:t>Sacerdote </a:t>
            </a:r>
            <a:r>
              <a:rPr sz="1600" spc="-10" dirty="0">
                <a:latin typeface="Calibri"/>
                <a:cs typeface="Calibri"/>
              </a:rPr>
              <a:t>(30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junio)</a:t>
            </a:r>
            <a:endParaRPr sz="1600">
              <a:latin typeface="Calibri"/>
              <a:cs typeface="Calibri"/>
            </a:endParaRPr>
          </a:p>
          <a:p>
            <a:pPr marL="12700" marR="37465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Inmaculado </a:t>
            </a:r>
            <a:r>
              <a:rPr sz="1600" spc="-15" dirty="0">
                <a:latin typeface="Calibri"/>
                <a:cs typeface="Calibri"/>
              </a:rPr>
              <a:t>Corazón </a:t>
            </a:r>
            <a:r>
              <a:rPr sz="1600" spc="-5" dirty="0">
                <a:latin typeface="Calibri"/>
                <a:cs typeface="Calibri"/>
              </a:rPr>
              <a:t>de María (2 de julio)  Santiago </a:t>
            </a:r>
            <a:r>
              <a:rPr sz="1600" spc="-10" dirty="0">
                <a:latin typeface="Calibri"/>
                <a:cs typeface="Calibri"/>
              </a:rPr>
              <a:t>Apóstol (25 </a:t>
            </a:r>
            <a:r>
              <a:rPr sz="1600" spc="-5" dirty="0">
                <a:latin typeface="Calibri"/>
                <a:cs typeface="Calibri"/>
              </a:rPr>
              <a:t>de julio)  </a:t>
            </a:r>
            <a:r>
              <a:rPr sz="1600" spc="-15" dirty="0">
                <a:latin typeface="Calibri"/>
                <a:cs typeface="Calibri"/>
              </a:rPr>
              <a:t>Transfiguración </a:t>
            </a:r>
            <a:r>
              <a:rPr sz="1600" spc="-5" dirty="0">
                <a:latin typeface="Calibri"/>
                <a:cs typeface="Calibri"/>
              </a:rPr>
              <a:t>del </a:t>
            </a:r>
            <a:r>
              <a:rPr sz="1600" spc="-10" dirty="0">
                <a:latin typeface="Calibri"/>
                <a:cs typeface="Calibri"/>
              </a:rPr>
              <a:t>Señor </a:t>
            </a:r>
            <a:r>
              <a:rPr sz="1600" spc="-5" dirty="0">
                <a:latin typeface="Calibri"/>
                <a:cs typeface="Calibri"/>
              </a:rPr>
              <a:t>(6 de </a:t>
            </a:r>
            <a:r>
              <a:rPr sz="1600" spc="-10" dirty="0">
                <a:latin typeface="Calibri"/>
                <a:cs typeface="Calibri"/>
              </a:rPr>
              <a:t>agosto)  San </a:t>
            </a:r>
            <a:r>
              <a:rPr sz="1600" spc="-15" dirty="0">
                <a:latin typeface="Calibri"/>
                <a:cs typeface="Calibri"/>
              </a:rPr>
              <a:t>Lorenzo, </a:t>
            </a:r>
            <a:r>
              <a:rPr sz="1600" spc="-10" dirty="0">
                <a:latin typeface="Calibri"/>
                <a:cs typeface="Calibri"/>
              </a:rPr>
              <a:t>Diácono (10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agosto)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San Bartolomé Apóstol (24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agosto)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8975" y="935481"/>
            <a:ext cx="4013200" cy="3683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Santa </a:t>
            </a:r>
            <a:r>
              <a:rPr sz="1600" spc="-15" dirty="0">
                <a:latin typeface="Calibri"/>
                <a:cs typeface="Calibri"/>
              </a:rPr>
              <a:t>Rosa </a:t>
            </a:r>
            <a:r>
              <a:rPr sz="1600" spc="-5" dirty="0">
                <a:latin typeface="Calibri"/>
                <a:cs typeface="Calibri"/>
              </a:rPr>
              <a:t>de Lima </a:t>
            </a:r>
            <a:r>
              <a:rPr sz="1600" spc="-10" dirty="0">
                <a:latin typeface="Calibri"/>
                <a:cs typeface="Calibri"/>
              </a:rPr>
              <a:t>(30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agosto)</a:t>
            </a:r>
            <a:endParaRPr sz="1600">
              <a:latin typeface="Calibri"/>
              <a:cs typeface="Calibri"/>
            </a:endParaRPr>
          </a:p>
          <a:p>
            <a:pPr marL="12700" marR="14351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Exaltación </a:t>
            </a:r>
            <a:r>
              <a:rPr sz="1600" spc="-5" dirty="0">
                <a:latin typeface="Calibri"/>
                <a:cs typeface="Calibri"/>
              </a:rPr>
              <a:t>de la </a:t>
            </a:r>
            <a:r>
              <a:rPr sz="1600" spc="-10" dirty="0">
                <a:latin typeface="Calibri"/>
                <a:cs typeface="Calibri"/>
              </a:rPr>
              <a:t>Santa Cruz (14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septiembre)  San Mateo apóstol </a:t>
            </a:r>
            <a:r>
              <a:rPr sz="1600" spc="-5" dirty="0">
                <a:latin typeface="Calibri"/>
                <a:cs typeface="Calibri"/>
              </a:rPr>
              <a:t>y </a:t>
            </a:r>
            <a:r>
              <a:rPr sz="1600" spc="-15" dirty="0">
                <a:latin typeface="Calibri"/>
                <a:cs typeface="Calibri"/>
              </a:rPr>
              <a:t>Evangelista </a:t>
            </a:r>
            <a:r>
              <a:rPr sz="1600" spc="-10" dirty="0">
                <a:latin typeface="Calibri"/>
                <a:cs typeface="Calibri"/>
              </a:rPr>
              <a:t>(21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sept)  </a:t>
            </a:r>
            <a:r>
              <a:rPr sz="1600" spc="-15" dirty="0">
                <a:latin typeface="Calibri"/>
                <a:cs typeface="Calibri"/>
              </a:rPr>
              <a:t>Nstra </a:t>
            </a:r>
            <a:r>
              <a:rPr sz="1600" spc="-20" dirty="0">
                <a:latin typeface="Calibri"/>
                <a:cs typeface="Calibri"/>
              </a:rPr>
              <a:t>Sra </a:t>
            </a:r>
            <a:r>
              <a:rPr sz="1600" spc="-5" dirty="0">
                <a:latin typeface="Calibri"/>
                <a:cs typeface="Calibri"/>
              </a:rPr>
              <a:t>de la </a:t>
            </a:r>
            <a:r>
              <a:rPr sz="1600" spc="-10" dirty="0">
                <a:latin typeface="Calibri"/>
                <a:cs typeface="Calibri"/>
              </a:rPr>
              <a:t>Merced (24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septiembre)  Santos Arcángeles </a:t>
            </a:r>
            <a:r>
              <a:rPr sz="1600" spc="-5" dirty="0">
                <a:latin typeface="Calibri"/>
                <a:cs typeface="Calibri"/>
              </a:rPr>
              <a:t>(2 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octubre)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San </a:t>
            </a:r>
            <a:r>
              <a:rPr sz="1600" spc="-10" dirty="0">
                <a:latin typeface="Calibri"/>
                <a:cs typeface="Calibri"/>
              </a:rPr>
              <a:t>Lucas </a:t>
            </a:r>
            <a:r>
              <a:rPr sz="1600" spc="-15" dirty="0">
                <a:latin typeface="Calibri"/>
                <a:cs typeface="Calibri"/>
              </a:rPr>
              <a:t>Evangelista </a:t>
            </a:r>
            <a:r>
              <a:rPr sz="1600" spc="-10" dirty="0">
                <a:latin typeface="Calibri"/>
                <a:cs typeface="Calibri"/>
              </a:rPr>
              <a:t>(18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octubre)</a:t>
            </a:r>
            <a:endParaRPr sz="1600">
              <a:latin typeface="Calibri"/>
              <a:cs typeface="Calibri"/>
            </a:endParaRPr>
          </a:p>
          <a:p>
            <a:pPr marL="12700" marR="28194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Calibri"/>
                <a:cs typeface="Calibri"/>
              </a:rPr>
              <a:t>Santos Simón </a:t>
            </a:r>
            <a:r>
              <a:rPr sz="1600" spc="-5" dirty="0">
                <a:latin typeface="Calibri"/>
                <a:cs typeface="Calibri"/>
              </a:rPr>
              <a:t>y Judas </a:t>
            </a:r>
            <a:r>
              <a:rPr sz="1600" spc="-30" dirty="0">
                <a:latin typeface="Calibri"/>
                <a:cs typeface="Calibri"/>
              </a:rPr>
              <a:t>Tadeo </a:t>
            </a:r>
            <a:r>
              <a:rPr sz="1600" spc="-10" dirty="0">
                <a:latin typeface="Calibri"/>
                <a:cs typeface="Calibri"/>
              </a:rPr>
              <a:t>Apóstoles (28 de  octubre)</a:t>
            </a:r>
            <a:endParaRPr sz="1600">
              <a:latin typeface="Calibri"/>
              <a:cs typeface="Calibri"/>
            </a:endParaRPr>
          </a:p>
          <a:p>
            <a:pPr marL="12700" marR="70675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Dedicación </a:t>
            </a:r>
            <a:r>
              <a:rPr sz="1600" spc="-5" dirty="0">
                <a:latin typeface="Calibri"/>
                <a:cs typeface="Calibri"/>
              </a:rPr>
              <a:t>de la Basílica de </a:t>
            </a:r>
            <a:r>
              <a:rPr sz="1600" spc="-15" dirty="0">
                <a:latin typeface="Calibri"/>
                <a:cs typeface="Calibri"/>
              </a:rPr>
              <a:t>Letrán </a:t>
            </a:r>
            <a:r>
              <a:rPr sz="1600" spc="-5" dirty="0">
                <a:latin typeface="Calibri"/>
                <a:cs typeface="Calibri"/>
              </a:rPr>
              <a:t>(9 </a:t>
            </a:r>
            <a:r>
              <a:rPr sz="1600" spc="-10" dirty="0">
                <a:latin typeface="Calibri"/>
                <a:cs typeface="Calibri"/>
              </a:rPr>
              <a:t>de  noviembre)</a:t>
            </a:r>
            <a:endParaRPr sz="1600">
              <a:latin typeface="Calibri"/>
              <a:cs typeface="Calibri"/>
            </a:endParaRPr>
          </a:p>
          <a:p>
            <a:pPr marL="12700" marR="78232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San Andrés, Apóstol (30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noviembre)  Sagrada Familia (26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diciembre)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San </a:t>
            </a:r>
            <a:r>
              <a:rPr sz="1600" spc="-5" dirty="0">
                <a:latin typeface="Calibri"/>
                <a:cs typeface="Calibri"/>
              </a:rPr>
              <a:t>Juan </a:t>
            </a:r>
            <a:r>
              <a:rPr sz="1600" spc="-10" dirty="0">
                <a:latin typeface="Calibri"/>
                <a:cs typeface="Calibri"/>
              </a:rPr>
              <a:t>Apóstol </a:t>
            </a:r>
            <a:r>
              <a:rPr sz="1600" spc="-5" dirty="0">
                <a:latin typeface="Calibri"/>
                <a:cs typeface="Calibri"/>
              </a:rPr>
              <a:t>y </a:t>
            </a:r>
            <a:r>
              <a:rPr sz="1600" spc="-15" dirty="0">
                <a:latin typeface="Calibri"/>
                <a:cs typeface="Calibri"/>
              </a:rPr>
              <a:t>Evangelista </a:t>
            </a:r>
            <a:r>
              <a:rPr sz="1600" spc="-10" dirty="0">
                <a:latin typeface="Calibri"/>
                <a:cs typeface="Calibri"/>
              </a:rPr>
              <a:t>(27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diciembre)  </a:t>
            </a:r>
            <a:r>
              <a:rPr sz="1600" spc="-15" dirty="0">
                <a:latin typeface="Calibri"/>
                <a:cs typeface="Calibri"/>
              </a:rPr>
              <a:t>Nstra </a:t>
            </a:r>
            <a:r>
              <a:rPr sz="1600" spc="-20" dirty="0">
                <a:latin typeface="Calibri"/>
                <a:cs typeface="Calibri"/>
              </a:rPr>
              <a:t>Sra </a:t>
            </a:r>
            <a:r>
              <a:rPr sz="1600" spc="-5" dirty="0">
                <a:latin typeface="Calibri"/>
                <a:cs typeface="Calibri"/>
              </a:rPr>
              <a:t>de Guadalupe </a:t>
            </a:r>
            <a:r>
              <a:rPr sz="1600" spc="-10" dirty="0">
                <a:latin typeface="Calibri"/>
                <a:cs typeface="Calibri"/>
              </a:rPr>
              <a:t>(12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diciembre)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Los Santos Inocentes (28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diciembre)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631" y="199644"/>
            <a:ext cx="8174735" cy="621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4844" y="144779"/>
            <a:ext cx="1732788" cy="61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400" y="228625"/>
            <a:ext cx="8077200" cy="523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3400" y="228625"/>
            <a:ext cx="80772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75"/>
              </a:spcBef>
            </a:pPr>
            <a:r>
              <a:rPr sz="2800" spc="-40" dirty="0">
                <a:solidFill>
                  <a:srgbClr val="FF0000"/>
                </a:solidFill>
              </a:rPr>
              <a:t>FIESTAS:</a:t>
            </a:r>
            <a:endParaRPr sz="2800"/>
          </a:p>
        </p:txBody>
      </p:sp>
      <p:sp>
        <p:nvSpPr>
          <p:cNvPr id="8" name="object 8"/>
          <p:cNvSpPr/>
          <p:nvPr/>
        </p:nvSpPr>
        <p:spPr>
          <a:xfrm>
            <a:off x="4419600" y="4800549"/>
            <a:ext cx="1981200" cy="19183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67000" y="4648162"/>
            <a:ext cx="1343025" cy="20702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3540" y="3463290"/>
            <a:ext cx="8260080" cy="3134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LECTURAS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Y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CICLOS</a:t>
            </a:r>
            <a:r>
              <a:rPr sz="18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ANUALES:</a:t>
            </a:r>
            <a:endParaRPr sz="1800">
              <a:latin typeface="Calibri"/>
              <a:cs typeface="Calibri"/>
            </a:endParaRPr>
          </a:p>
          <a:p>
            <a:pPr marL="12700" marR="50800">
              <a:lnSpc>
                <a:spcPct val="100000"/>
              </a:lnSpc>
              <a:spcBef>
                <a:spcPts val="1440"/>
              </a:spcBef>
            </a:pP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lecturas </a:t>
            </a:r>
            <a:r>
              <a:rPr sz="1800" spc="-5" dirty="0">
                <a:latin typeface="Calibri"/>
                <a:cs typeface="Calibri"/>
              </a:rPr>
              <a:t>de los días domingo </a:t>
            </a:r>
            <a:r>
              <a:rPr sz="1800" spc="-10" dirty="0">
                <a:latin typeface="Calibri"/>
                <a:cs typeface="Calibri"/>
              </a:rPr>
              <a:t>están distribuidos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tres ciclos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lecturas </a:t>
            </a:r>
            <a:r>
              <a:rPr sz="1800" spc="-5" dirty="0">
                <a:latin typeface="Calibri"/>
                <a:cs typeface="Calibri"/>
              </a:rPr>
              <a:t>que  denominamos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letras </a:t>
            </a:r>
            <a:r>
              <a:rPr sz="1800" dirty="0">
                <a:latin typeface="Calibri"/>
                <a:cs typeface="Calibri"/>
              </a:rPr>
              <a:t>"A", "B" y "C" y se </a:t>
            </a:r>
            <a:r>
              <a:rPr sz="1800" spc="-5" dirty="0">
                <a:latin typeface="Calibri"/>
                <a:cs typeface="Calibri"/>
              </a:rPr>
              <a:t>alternan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años </a:t>
            </a:r>
            <a:r>
              <a:rPr sz="1800" spc="-15" dirty="0">
                <a:latin typeface="Calibri"/>
                <a:cs typeface="Calibri"/>
              </a:rPr>
              <a:t>diferentes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15" dirty="0">
                <a:latin typeface="Calibri"/>
                <a:cs typeface="Calibri"/>
              </a:rPr>
              <a:t>diferente  </a:t>
            </a:r>
            <a:r>
              <a:rPr sz="1800" spc="-10" dirty="0">
                <a:latin typeface="Calibri"/>
                <a:cs typeface="Calibri"/>
              </a:rPr>
              <a:t>lectura correspondiente </a:t>
            </a:r>
            <a:r>
              <a:rPr sz="1800" dirty="0">
                <a:latin typeface="Calibri"/>
                <a:cs typeface="Calibri"/>
              </a:rPr>
              <a:t>a los </a:t>
            </a:r>
            <a:r>
              <a:rPr sz="1800" spc="-10" dirty="0">
                <a:latin typeface="Calibri"/>
                <a:cs typeface="Calibri"/>
              </a:rPr>
              <a:t>evangelios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sinópticos:</a:t>
            </a:r>
            <a:endParaRPr sz="1800">
              <a:latin typeface="Calibri"/>
              <a:cs typeface="Calibri"/>
            </a:endParaRPr>
          </a:p>
          <a:p>
            <a:pPr marL="127000" indent="-114935">
              <a:lnSpc>
                <a:spcPct val="100000"/>
              </a:lnSpc>
              <a:spcBef>
                <a:spcPts val="1440"/>
              </a:spcBef>
              <a:buSzPct val="94444"/>
              <a:buChar char="•"/>
              <a:tabLst>
                <a:tab pos="127635" algn="l"/>
              </a:tabLst>
            </a:pP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ciclo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corresponde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10" dirty="0">
                <a:latin typeface="Calibri"/>
                <a:cs typeface="Calibri"/>
              </a:rPr>
              <a:t>evangelio </a:t>
            </a:r>
            <a:r>
              <a:rPr sz="1800" spc="-5" dirty="0">
                <a:latin typeface="Calibri"/>
                <a:cs typeface="Calibri"/>
              </a:rPr>
              <a:t>de San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Mateo;</a:t>
            </a:r>
            <a:endParaRPr sz="1800">
              <a:latin typeface="Calibri"/>
              <a:cs typeface="Calibri"/>
            </a:endParaRPr>
          </a:p>
          <a:p>
            <a:pPr marL="127000" indent="-114935">
              <a:lnSpc>
                <a:spcPct val="100000"/>
              </a:lnSpc>
              <a:buSzPct val="94444"/>
              <a:buChar char="•"/>
              <a:tabLst>
                <a:tab pos="127635" algn="l"/>
              </a:tabLst>
            </a:pP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ciclo </a:t>
            </a:r>
            <a:r>
              <a:rPr sz="1800" dirty="0">
                <a:latin typeface="Calibri"/>
                <a:cs typeface="Calibri"/>
              </a:rPr>
              <a:t>B al </a:t>
            </a:r>
            <a:r>
              <a:rPr sz="1800" spc="-10" dirty="0">
                <a:latin typeface="Calibri"/>
                <a:cs typeface="Calibri"/>
              </a:rPr>
              <a:t>evangelio </a:t>
            </a:r>
            <a:r>
              <a:rPr sz="1800" spc="-5" dirty="0">
                <a:latin typeface="Calibri"/>
                <a:cs typeface="Calibri"/>
              </a:rPr>
              <a:t>de San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Marcos</a:t>
            </a:r>
            <a:endParaRPr sz="1800">
              <a:latin typeface="Calibri"/>
              <a:cs typeface="Calibri"/>
            </a:endParaRPr>
          </a:p>
          <a:p>
            <a:pPr marL="127000" indent="-114935">
              <a:lnSpc>
                <a:spcPct val="100000"/>
              </a:lnSpc>
              <a:buSzPct val="94444"/>
              <a:buChar char="•"/>
              <a:tabLst>
                <a:tab pos="127635" algn="l"/>
              </a:tabLst>
            </a:pP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ciclo </a:t>
            </a:r>
            <a:r>
              <a:rPr sz="1800" dirty="0">
                <a:latin typeface="Calibri"/>
                <a:cs typeface="Calibri"/>
              </a:rPr>
              <a:t>C al </a:t>
            </a:r>
            <a:r>
              <a:rPr sz="1800" spc="-10" dirty="0">
                <a:latin typeface="Calibri"/>
                <a:cs typeface="Calibri"/>
              </a:rPr>
              <a:t>evangelio </a:t>
            </a:r>
            <a:r>
              <a:rPr sz="1800" spc="-5" dirty="0">
                <a:latin typeface="Calibri"/>
                <a:cs typeface="Calibri"/>
              </a:rPr>
              <a:t>de San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Lucas.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evangelio </a:t>
            </a:r>
            <a:r>
              <a:rPr sz="1800" spc="-5" dirty="0">
                <a:latin typeface="Calibri"/>
                <a:cs typeface="Calibri"/>
              </a:rPr>
              <a:t>de San </a:t>
            </a:r>
            <a:r>
              <a:rPr sz="1800" dirty="0">
                <a:latin typeface="Calibri"/>
                <a:cs typeface="Calibri"/>
              </a:rPr>
              <a:t>Juan, </a:t>
            </a:r>
            <a:r>
              <a:rPr sz="1800" spc="-5" dirty="0">
                <a:latin typeface="Calibri"/>
                <a:cs typeface="Calibri"/>
              </a:rPr>
              <a:t>se </a:t>
            </a:r>
            <a:r>
              <a:rPr sz="1800" dirty="0">
                <a:latin typeface="Calibri"/>
                <a:cs typeface="Calibri"/>
              </a:rPr>
              <a:t>lee en </a:t>
            </a:r>
            <a:r>
              <a:rPr sz="1800" spc="-5" dirty="0">
                <a:latin typeface="Calibri"/>
                <a:cs typeface="Calibri"/>
              </a:rPr>
              <a:t>tiempo pascual, solemnidades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también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10" dirty="0">
                <a:latin typeface="Calibri"/>
                <a:cs typeface="Calibri"/>
              </a:rPr>
              <a:t>complemento </a:t>
            </a:r>
            <a:r>
              <a:rPr sz="1800" spc="-5" dirty="0">
                <a:latin typeface="Calibri"/>
                <a:cs typeface="Calibri"/>
              </a:rPr>
              <a:t>de los </a:t>
            </a:r>
            <a:r>
              <a:rPr sz="1800" spc="-10" dirty="0">
                <a:latin typeface="Calibri"/>
                <a:cs typeface="Calibri"/>
              </a:rPr>
              <a:t>anteriores </a:t>
            </a:r>
            <a:r>
              <a:rPr sz="1800" spc="-5" dirty="0">
                <a:latin typeface="Calibri"/>
                <a:cs typeface="Calibri"/>
              </a:rPr>
              <a:t>(en especial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ciclo </a:t>
            </a:r>
            <a:r>
              <a:rPr sz="1800" dirty="0">
                <a:latin typeface="Calibri"/>
                <a:cs typeface="Calibri"/>
              </a:rPr>
              <a:t>B) </a:t>
            </a:r>
            <a:r>
              <a:rPr sz="1800" spc="-5" dirty="0">
                <a:latin typeface="Calibri"/>
                <a:cs typeface="Calibri"/>
              </a:rPr>
              <a:t>cuando </a:t>
            </a:r>
            <a:r>
              <a:rPr sz="1800" dirty="0">
                <a:latin typeface="Calibri"/>
                <a:cs typeface="Calibri"/>
              </a:rPr>
              <a:t>algún </a:t>
            </a:r>
            <a:r>
              <a:rPr sz="1800" spc="-5" dirty="0">
                <a:latin typeface="Calibri"/>
                <a:cs typeface="Calibri"/>
              </a:rPr>
              <a:t>pasaje de </a:t>
            </a:r>
            <a:r>
              <a:rPr sz="1800" dirty="0">
                <a:latin typeface="Calibri"/>
                <a:cs typeface="Calibri"/>
              </a:rPr>
              <a:t>la vida </a:t>
            </a:r>
            <a:r>
              <a:rPr sz="1800" spc="-5" dirty="0">
                <a:latin typeface="Calibri"/>
                <a:cs typeface="Calibri"/>
              </a:rPr>
              <a:t>de  </a:t>
            </a:r>
            <a:r>
              <a:rPr sz="1800" dirty="0">
                <a:latin typeface="Calibri"/>
                <a:cs typeface="Calibri"/>
              </a:rPr>
              <a:t>Jesús </a:t>
            </a:r>
            <a:r>
              <a:rPr sz="1800" spc="-5" dirty="0">
                <a:latin typeface="Calibri"/>
                <a:cs typeface="Calibri"/>
              </a:rPr>
              <a:t>no </a:t>
            </a:r>
            <a:r>
              <a:rPr sz="1800" spc="-15" dirty="0">
                <a:latin typeface="Calibri"/>
                <a:cs typeface="Calibri"/>
              </a:rPr>
              <a:t>aparezca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otros </a:t>
            </a:r>
            <a:r>
              <a:rPr sz="1800" spc="-5" dirty="0">
                <a:latin typeface="Calibri"/>
                <a:cs typeface="Calibri"/>
              </a:rPr>
              <a:t>evangelios </a:t>
            </a:r>
            <a:r>
              <a:rPr sz="1800" dirty="0">
                <a:latin typeface="Calibri"/>
                <a:cs typeface="Calibri"/>
              </a:rPr>
              <a:t>y sea </a:t>
            </a:r>
            <a:r>
              <a:rPr sz="1800" spc="-10" dirty="0">
                <a:latin typeface="Calibri"/>
                <a:cs typeface="Calibri"/>
              </a:rPr>
              <a:t>importante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10" dirty="0">
                <a:latin typeface="Calibri"/>
                <a:cs typeface="Calibri"/>
              </a:rPr>
              <a:t>propio </a:t>
            </a:r>
            <a:r>
              <a:rPr sz="1800" spc="-5" dirty="0">
                <a:latin typeface="Calibri"/>
                <a:cs typeface="Calibri"/>
              </a:rPr>
              <a:t>del tiempo</a:t>
            </a:r>
            <a:r>
              <a:rPr sz="1800" spc="114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litúrgico.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2140" y="246379"/>
            <a:ext cx="264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0000"/>
                </a:solidFill>
              </a:rPr>
              <a:t>MEMORIAS</a:t>
            </a:r>
            <a:r>
              <a:rPr sz="1800" spc="-55" dirty="0">
                <a:solidFill>
                  <a:srgbClr val="FF0000"/>
                </a:solidFill>
              </a:rPr>
              <a:t> </a:t>
            </a:r>
            <a:r>
              <a:rPr sz="1800" spc="-20" dirty="0">
                <a:solidFill>
                  <a:srgbClr val="FF0000"/>
                </a:solidFill>
              </a:rPr>
              <a:t>OBLIGATORIAS:</a:t>
            </a:r>
            <a:endParaRPr sz="1800"/>
          </a:p>
        </p:txBody>
      </p:sp>
      <p:sp>
        <p:nvSpPr>
          <p:cNvPr id="4" name="object 4"/>
          <p:cNvSpPr txBox="1"/>
          <p:nvPr/>
        </p:nvSpPr>
        <p:spPr>
          <a:xfrm>
            <a:off x="612140" y="798322"/>
            <a:ext cx="3093720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397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San Francisco Javier </a:t>
            </a:r>
            <a:r>
              <a:rPr sz="1600" spc="-5" dirty="0">
                <a:latin typeface="Calibri"/>
                <a:cs typeface="Calibri"/>
              </a:rPr>
              <a:t>(3 de </a:t>
            </a:r>
            <a:r>
              <a:rPr sz="1600" spc="-10" dirty="0">
                <a:latin typeface="Calibri"/>
                <a:cs typeface="Calibri"/>
              </a:rPr>
              <a:t>diciembre)  Santa Narcisa </a:t>
            </a:r>
            <a:r>
              <a:rPr sz="1600" spc="-5" dirty="0">
                <a:latin typeface="Calibri"/>
                <a:cs typeface="Calibri"/>
              </a:rPr>
              <a:t>(9 de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diciembre)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San </a:t>
            </a:r>
            <a:r>
              <a:rPr sz="1600" spc="-5" dirty="0">
                <a:latin typeface="Calibri"/>
                <a:cs typeface="Calibri"/>
              </a:rPr>
              <a:t>Juan de la </a:t>
            </a:r>
            <a:r>
              <a:rPr sz="1600" spc="-10" dirty="0">
                <a:latin typeface="Calibri"/>
                <a:cs typeface="Calibri"/>
              </a:rPr>
              <a:t>Cruz (14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diciembre)  Santa </a:t>
            </a:r>
            <a:r>
              <a:rPr sz="1600" spc="-5" dirty="0">
                <a:latin typeface="Calibri"/>
                <a:cs typeface="Calibri"/>
              </a:rPr>
              <a:t>Inés 21 de</a:t>
            </a:r>
            <a:r>
              <a:rPr sz="1600" spc="-10" dirty="0">
                <a:latin typeface="Calibri"/>
                <a:cs typeface="Calibri"/>
              </a:rPr>
              <a:t> enero)</a:t>
            </a:r>
            <a:endParaRPr sz="1600">
              <a:latin typeface="Calibri"/>
              <a:cs typeface="Calibri"/>
            </a:endParaRPr>
          </a:p>
          <a:p>
            <a:pPr marL="12700" marR="9207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San Francisco </a:t>
            </a:r>
            <a:r>
              <a:rPr sz="1600" spc="-5" dirty="0">
                <a:latin typeface="Calibri"/>
                <a:cs typeface="Calibri"/>
              </a:rPr>
              <a:t>de Sales </a:t>
            </a:r>
            <a:r>
              <a:rPr sz="1600" spc="-10" dirty="0">
                <a:latin typeface="Calibri"/>
                <a:cs typeface="Calibri"/>
              </a:rPr>
              <a:t>(24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enero)  San </a:t>
            </a:r>
            <a:r>
              <a:rPr sz="1600" spc="-5" dirty="0">
                <a:latin typeface="Calibri"/>
                <a:cs typeface="Calibri"/>
              </a:rPr>
              <a:t>Juan </a:t>
            </a:r>
            <a:r>
              <a:rPr sz="1600" spc="-10" dirty="0">
                <a:latin typeface="Calibri"/>
                <a:cs typeface="Calibri"/>
              </a:rPr>
              <a:t>Bosco (31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enero)</a:t>
            </a:r>
            <a:endParaRPr sz="1600">
              <a:latin typeface="Calibri"/>
              <a:cs typeface="Calibri"/>
            </a:endParaRPr>
          </a:p>
          <a:p>
            <a:pPr marL="12700" marR="1587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San </a:t>
            </a:r>
            <a:r>
              <a:rPr sz="1600" spc="-5" dirty="0">
                <a:latin typeface="Calibri"/>
                <a:cs typeface="Calibri"/>
              </a:rPr>
              <a:t>Miguel </a:t>
            </a:r>
            <a:r>
              <a:rPr sz="1600" spc="-15" dirty="0">
                <a:latin typeface="Calibri"/>
                <a:cs typeface="Calibri"/>
              </a:rPr>
              <a:t>Febres Cordero </a:t>
            </a:r>
            <a:r>
              <a:rPr sz="1600" spc="-5" dirty="0">
                <a:latin typeface="Calibri"/>
                <a:cs typeface="Calibri"/>
              </a:rPr>
              <a:t>(8 de </a:t>
            </a:r>
            <a:r>
              <a:rPr sz="1600" spc="-15" dirty="0">
                <a:latin typeface="Calibri"/>
                <a:cs typeface="Calibri"/>
              </a:rPr>
              <a:t>feb)  Nstra </a:t>
            </a:r>
            <a:r>
              <a:rPr sz="1600" spc="-20" dirty="0">
                <a:latin typeface="Calibri"/>
                <a:cs typeface="Calibri"/>
              </a:rPr>
              <a:t>Sra </a:t>
            </a:r>
            <a:r>
              <a:rPr sz="1600" spc="-5" dirty="0">
                <a:latin typeface="Calibri"/>
                <a:cs typeface="Calibri"/>
              </a:rPr>
              <a:t>del Carmen </a:t>
            </a:r>
            <a:r>
              <a:rPr sz="1600" spc="-10" dirty="0">
                <a:latin typeface="Calibri"/>
                <a:cs typeface="Calibri"/>
              </a:rPr>
              <a:t>(16 </a:t>
            </a:r>
            <a:r>
              <a:rPr sz="1600" spc="-5" dirty="0">
                <a:latin typeface="Calibri"/>
                <a:cs typeface="Calibri"/>
              </a:rPr>
              <a:t>de julio)  </a:t>
            </a:r>
            <a:r>
              <a:rPr sz="1600" spc="-10" dirty="0">
                <a:latin typeface="Calibri"/>
                <a:cs typeface="Calibri"/>
              </a:rPr>
              <a:t>Santa </a:t>
            </a:r>
            <a:r>
              <a:rPr sz="1600" spc="-15" dirty="0">
                <a:latin typeface="Calibri"/>
                <a:cs typeface="Calibri"/>
              </a:rPr>
              <a:t>Clara </a:t>
            </a:r>
            <a:r>
              <a:rPr sz="1600" spc="-5" dirty="0">
                <a:latin typeface="Calibri"/>
                <a:cs typeface="Calibri"/>
              </a:rPr>
              <a:t>de Asis, </a:t>
            </a:r>
            <a:r>
              <a:rPr sz="1600" spc="-10" dirty="0">
                <a:latin typeface="Calibri"/>
                <a:cs typeface="Calibri"/>
              </a:rPr>
              <a:t>(11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agosto)  </a:t>
            </a:r>
            <a:r>
              <a:rPr sz="1600" spc="-15" dirty="0">
                <a:latin typeface="Calibri"/>
                <a:cs typeface="Calibri"/>
              </a:rPr>
              <a:t>Etc……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etc……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2375" y="105707"/>
            <a:ext cx="3006090" cy="2272030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MEMORIAS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LIBRES: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600" spc="-5" dirty="0">
                <a:latin typeface="Calibri"/>
                <a:cs typeface="Calibri"/>
              </a:rPr>
              <a:t>San Nicolas, Obispo </a:t>
            </a:r>
            <a:r>
              <a:rPr sz="1600" spc="-10" dirty="0">
                <a:latin typeface="Calibri"/>
                <a:cs typeface="Calibri"/>
              </a:rPr>
              <a:t>(6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dic)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San Vicente Diácono (22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enero)  </a:t>
            </a:r>
            <a:r>
              <a:rPr sz="1600" spc="-15" dirty="0">
                <a:latin typeface="Calibri"/>
                <a:cs typeface="Calibri"/>
              </a:rPr>
              <a:t>Nstra </a:t>
            </a:r>
            <a:r>
              <a:rPr sz="1600" spc="-20" dirty="0">
                <a:latin typeface="Calibri"/>
                <a:cs typeface="Calibri"/>
              </a:rPr>
              <a:t>Sra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Lourdes (11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20" dirty="0">
                <a:latin typeface="Calibri"/>
                <a:cs typeface="Calibri"/>
              </a:rPr>
              <a:t>febrero)  </a:t>
            </a:r>
            <a:r>
              <a:rPr sz="1600" spc="-10" dirty="0">
                <a:latin typeface="Calibri"/>
                <a:cs typeface="Calibri"/>
              </a:rPr>
              <a:t>Santa </a:t>
            </a:r>
            <a:r>
              <a:rPr sz="1600" spc="-5" dirty="0">
                <a:latin typeface="Calibri"/>
                <a:cs typeface="Calibri"/>
              </a:rPr>
              <a:t>Brigida ( 23 de julio)</a:t>
            </a:r>
            <a:endParaRPr sz="1600">
              <a:latin typeface="Calibri"/>
              <a:cs typeface="Calibri"/>
            </a:endParaRPr>
          </a:p>
          <a:p>
            <a:pPr marL="12700" marR="25019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San </a:t>
            </a:r>
            <a:r>
              <a:rPr sz="1600" spc="-5" dirty="0">
                <a:latin typeface="Calibri"/>
                <a:cs typeface="Calibri"/>
              </a:rPr>
              <a:t>Juan Eudes </a:t>
            </a:r>
            <a:r>
              <a:rPr sz="1600" spc="-10" dirty="0">
                <a:latin typeface="Calibri"/>
                <a:cs typeface="Calibri"/>
              </a:rPr>
              <a:t>(19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agosto)  San </a:t>
            </a:r>
            <a:r>
              <a:rPr sz="1600" spc="-5" dirty="0">
                <a:latin typeface="Calibri"/>
                <a:cs typeface="Calibri"/>
              </a:rPr>
              <a:t>Juan Diego </a:t>
            </a:r>
            <a:r>
              <a:rPr sz="1600" spc="-10" dirty="0">
                <a:latin typeface="Calibri"/>
                <a:cs typeface="Calibri"/>
              </a:rPr>
              <a:t>(10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diciembre)  </a:t>
            </a:r>
            <a:r>
              <a:rPr sz="1600" spc="-15" dirty="0">
                <a:latin typeface="Calibri"/>
                <a:cs typeface="Calibri"/>
              </a:rPr>
              <a:t>Etc……</a:t>
            </a:r>
            <a:r>
              <a:rPr sz="1600" spc="-10" dirty="0">
                <a:latin typeface="Calibri"/>
                <a:cs typeface="Calibri"/>
              </a:rPr>
              <a:t> etc…..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10000" y="2438400"/>
            <a:ext cx="957262" cy="14424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91400" y="2362200"/>
            <a:ext cx="1019175" cy="15511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37809" y="2438400"/>
            <a:ext cx="1429765" cy="14563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4540" y="589229"/>
            <a:ext cx="7692390" cy="5114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Las demás acciones que se </a:t>
            </a:r>
            <a:r>
              <a:rPr sz="2800" spc="-15" dirty="0">
                <a:latin typeface="Calibri"/>
                <a:cs typeface="Calibri"/>
              </a:rPr>
              <a:t>realizan </a:t>
            </a:r>
            <a:r>
              <a:rPr sz="2800" spc="-5" dirty="0">
                <a:latin typeface="Calibri"/>
                <a:cs typeface="Calibri"/>
              </a:rPr>
              <a:t>en una iglesia o  </a:t>
            </a:r>
            <a:r>
              <a:rPr sz="2800" spc="-20" dirty="0">
                <a:latin typeface="Calibri"/>
                <a:cs typeface="Calibri"/>
              </a:rPr>
              <a:t>fuera </a:t>
            </a:r>
            <a:r>
              <a:rPr sz="2800" spc="-5" dirty="0">
                <a:latin typeface="Calibri"/>
                <a:cs typeface="Calibri"/>
              </a:rPr>
              <a:t>de ella, </a:t>
            </a:r>
            <a:r>
              <a:rPr sz="2800" spc="-15" dirty="0">
                <a:latin typeface="Calibri"/>
                <a:cs typeface="Calibri"/>
              </a:rPr>
              <a:t>con </a:t>
            </a:r>
            <a:r>
              <a:rPr sz="2800" spc="-5" dirty="0">
                <a:latin typeface="Calibri"/>
                <a:cs typeface="Calibri"/>
              </a:rPr>
              <a:t>o sin </a:t>
            </a:r>
            <a:r>
              <a:rPr sz="2800" spc="-15" dirty="0">
                <a:latin typeface="Calibri"/>
                <a:cs typeface="Calibri"/>
              </a:rPr>
              <a:t>sacerdote </a:t>
            </a:r>
            <a:r>
              <a:rPr sz="2800" spc="-10" dirty="0">
                <a:latin typeface="Calibri"/>
                <a:cs typeface="Calibri"/>
              </a:rPr>
              <a:t>que </a:t>
            </a:r>
            <a:r>
              <a:rPr sz="2800" spc="-5" dirty="0">
                <a:latin typeface="Calibri"/>
                <a:cs typeface="Calibri"/>
              </a:rPr>
              <a:t>las </a:t>
            </a:r>
            <a:r>
              <a:rPr sz="2800" spc="-10" dirty="0">
                <a:latin typeface="Calibri"/>
                <a:cs typeface="Calibri"/>
              </a:rPr>
              <a:t>dirija</a:t>
            </a:r>
            <a:r>
              <a:rPr sz="2800" spc="39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o  </a:t>
            </a:r>
            <a:r>
              <a:rPr sz="2800" spc="-10" dirty="0">
                <a:latin typeface="Calibri"/>
                <a:cs typeface="Calibri"/>
              </a:rPr>
              <a:t>presencie, </a:t>
            </a:r>
            <a:r>
              <a:rPr sz="2800" spc="-5" dirty="0">
                <a:latin typeface="Calibri"/>
                <a:cs typeface="Calibri"/>
              </a:rPr>
              <a:t>se llaman </a:t>
            </a:r>
            <a:r>
              <a:rPr sz="2800" b="1" spc="-10" dirty="0">
                <a:latin typeface="Calibri"/>
                <a:cs typeface="Calibri"/>
              </a:rPr>
              <a:t>ejercicios </a:t>
            </a:r>
            <a:r>
              <a:rPr sz="2800" b="1" spc="-5" dirty="0">
                <a:latin typeface="Calibri"/>
                <a:cs typeface="Calibri"/>
              </a:rPr>
              <a:t>piadosos o  </a:t>
            </a:r>
            <a:r>
              <a:rPr sz="2800" b="1" spc="-10" dirty="0">
                <a:latin typeface="Calibri"/>
                <a:cs typeface="Calibri"/>
              </a:rPr>
              <a:t>devociones </a:t>
            </a:r>
            <a:r>
              <a:rPr sz="2800" b="1" spc="-5" dirty="0">
                <a:latin typeface="Calibri"/>
                <a:cs typeface="Calibri"/>
              </a:rPr>
              <a:t>de la piedad </a:t>
            </a:r>
            <a:r>
              <a:rPr sz="2800" b="1" spc="-35" dirty="0">
                <a:latin typeface="Calibri"/>
                <a:cs typeface="Calibri"/>
              </a:rPr>
              <a:t>popular. </a:t>
            </a:r>
            <a:r>
              <a:rPr sz="2800" spc="-30" dirty="0">
                <a:latin typeface="Calibri"/>
                <a:cs typeface="Calibri"/>
              </a:rPr>
              <a:t>Por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ejemplo: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00">
              <a:latin typeface="Times New Roman"/>
              <a:cs typeface="Times New Roman"/>
            </a:endParaRPr>
          </a:p>
          <a:p>
            <a:pPr marL="245745" indent="-233679">
              <a:lnSpc>
                <a:spcPct val="100000"/>
              </a:lnSpc>
              <a:buFont typeface="Arial"/>
              <a:buChar char="•"/>
              <a:tabLst>
                <a:tab pos="246379" algn="l"/>
              </a:tabLst>
            </a:pPr>
            <a:r>
              <a:rPr sz="3200" spc="-5" dirty="0">
                <a:latin typeface="Calibri"/>
                <a:cs typeface="Calibri"/>
              </a:rPr>
              <a:t>El </a:t>
            </a:r>
            <a:r>
              <a:rPr sz="3200" spc="-15" dirty="0">
                <a:latin typeface="Calibri"/>
                <a:cs typeface="Calibri"/>
              </a:rPr>
              <a:t>Santo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Rosario</a:t>
            </a:r>
            <a:endParaRPr sz="3200">
              <a:latin typeface="Calibri"/>
              <a:cs typeface="Calibri"/>
            </a:endParaRPr>
          </a:p>
          <a:p>
            <a:pPr marL="245745" indent="-233679">
              <a:lnSpc>
                <a:spcPct val="100000"/>
              </a:lnSpc>
              <a:buFont typeface="Arial"/>
              <a:buChar char="•"/>
              <a:tabLst>
                <a:tab pos="246379" algn="l"/>
              </a:tabLst>
            </a:pPr>
            <a:r>
              <a:rPr sz="3200" spc="-10" dirty="0">
                <a:latin typeface="Calibri"/>
                <a:cs typeface="Calibri"/>
              </a:rPr>
              <a:t>Novenas</a:t>
            </a:r>
            <a:endParaRPr sz="3200">
              <a:latin typeface="Calibri"/>
              <a:cs typeface="Calibri"/>
            </a:endParaRPr>
          </a:p>
          <a:p>
            <a:pPr marL="245745" indent="-233679">
              <a:lnSpc>
                <a:spcPct val="100000"/>
              </a:lnSpc>
              <a:buFont typeface="Arial"/>
              <a:buChar char="•"/>
              <a:tabLst>
                <a:tab pos="246379" algn="l"/>
              </a:tabLst>
            </a:pPr>
            <a:r>
              <a:rPr sz="3200" spc="-10" dirty="0">
                <a:latin typeface="Calibri"/>
                <a:cs typeface="Calibri"/>
              </a:rPr>
              <a:t>Letanías</a:t>
            </a:r>
            <a:endParaRPr sz="3200">
              <a:latin typeface="Calibri"/>
              <a:cs typeface="Calibri"/>
            </a:endParaRPr>
          </a:p>
          <a:p>
            <a:pPr marL="245745" indent="-233679">
              <a:lnSpc>
                <a:spcPct val="100000"/>
              </a:lnSpc>
              <a:buFont typeface="Arial"/>
              <a:buChar char="•"/>
              <a:tabLst>
                <a:tab pos="246379" algn="l"/>
              </a:tabLst>
            </a:pPr>
            <a:r>
              <a:rPr sz="3200" spc="-5" dirty="0">
                <a:latin typeface="Calibri"/>
                <a:cs typeface="Calibri"/>
              </a:rPr>
              <a:t>Vía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Crucis</a:t>
            </a:r>
            <a:endParaRPr sz="3200">
              <a:latin typeface="Calibri"/>
              <a:cs typeface="Calibri"/>
            </a:endParaRPr>
          </a:p>
          <a:p>
            <a:pPr marL="245745" indent="-233679">
              <a:lnSpc>
                <a:spcPct val="100000"/>
              </a:lnSpc>
              <a:buFont typeface="Arial"/>
              <a:buChar char="•"/>
              <a:tabLst>
                <a:tab pos="246379" algn="l"/>
              </a:tabLst>
            </a:pPr>
            <a:r>
              <a:rPr sz="3200" spc="-10" dirty="0">
                <a:latin typeface="Calibri"/>
                <a:cs typeface="Calibri"/>
              </a:rPr>
              <a:t>Procesiones </a:t>
            </a:r>
            <a:r>
              <a:rPr sz="3200" spc="-5" dirty="0">
                <a:latin typeface="Calibri"/>
                <a:cs typeface="Calibri"/>
              </a:rPr>
              <a:t>por las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calles</a:t>
            </a:r>
            <a:endParaRPr sz="3200">
              <a:latin typeface="Calibri"/>
              <a:cs typeface="Calibri"/>
            </a:endParaRPr>
          </a:p>
          <a:p>
            <a:pPr marL="155575" indent="-14351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56210" algn="l"/>
              </a:tabLst>
            </a:pPr>
            <a:r>
              <a:rPr sz="3200" spc="-5" dirty="0">
                <a:latin typeface="Calibri"/>
                <a:cs typeface="Calibri"/>
              </a:rPr>
              <a:t>Imposición </a:t>
            </a:r>
            <a:r>
              <a:rPr sz="3200" dirty="0">
                <a:latin typeface="Calibri"/>
                <a:cs typeface="Calibri"/>
              </a:rPr>
              <a:t>de </a:t>
            </a:r>
            <a:r>
              <a:rPr sz="3200" spc="-5" dirty="0">
                <a:latin typeface="Calibri"/>
                <a:cs typeface="Calibri"/>
              </a:rPr>
              <a:t>escapularios, </a:t>
            </a:r>
            <a:r>
              <a:rPr sz="3200" dirty="0">
                <a:latin typeface="Calibri"/>
                <a:cs typeface="Calibri"/>
              </a:rPr>
              <a:t>medallas</a:t>
            </a:r>
            <a:r>
              <a:rPr sz="3200" spc="4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etc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99076" y="2132076"/>
            <a:ext cx="3279648" cy="3375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0831" y="428244"/>
            <a:ext cx="8022335" cy="1051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5216" y="373379"/>
            <a:ext cx="8054340" cy="1045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600" y="457238"/>
            <a:ext cx="7924800" cy="9541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9600" y="457238"/>
            <a:ext cx="7924800" cy="954405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3305175" marR="217804" indent="-3072765">
              <a:lnSpc>
                <a:spcPct val="100000"/>
              </a:lnSpc>
              <a:spcBef>
                <a:spcPts val="175"/>
              </a:spcBef>
            </a:pPr>
            <a:r>
              <a:rPr sz="2800" spc="-5" dirty="0">
                <a:solidFill>
                  <a:srgbClr val="FF0000"/>
                </a:solidFill>
              </a:rPr>
              <a:t>21.- FERIAS, </a:t>
            </a:r>
            <a:r>
              <a:rPr sz="2800" spc="-50" dirty="0">
                <a:solidFill>
                  <a:srgbClr val="FF0000"/>
                </a:solidFill>
              </a:rPr>
              <a:t>ROGATIVAS </a:t>
            </a:r>
            <a:r>
              <a:rPr sz="2800" spc="-5" dirty="0">
                <a:solidFill>
                  <a:srgbClr val="FF0000"/>
                </a:solidFill>
              </a:rPr>
              <a:t>Y </a:t>
            </a:r>
            <a:r>
              <a:rPr sz="2800" dirty="0">
                <a:solidFill>
                  <a:srgbClr val="FF0000"/>
                </a:solidFill>
              </a:rPr>
              <a:t>LAS </a:t>
            </a:r>
            <a:r>
              <a:rPr sz="2800" spc="-60" dirty="0">
                <a:solidFill>
                  <a:srgbClr val="FF0000"/>
                </a:solidFill>
              </a:rPr>
              <a:t>CUATRO </a:t>
            </a:r>
            <a:r>
              <a:rPr sz="2800" spc="-5" dirty="0">
                <a:solidFill>
                  <a:srgbClr val="FF0000"/>
                </a:solidFill>
              </a:rPr>
              <a:t>TÉMPORAS  DEL</a:t>
            </a:r>
            <a:r>
              <a:rPr sz="2800" spc="-20" dirty="0">
                <a:solidFill>
                  <a:srgbClr val="FF0000"/>
                </a:solidFill>
              </a:rPr>
              <a:t> </a:t>
            </a:r>
            <a:r>
              <a:rPr sz="2800" spc="-5" dirty="0">
                <a:solidFill>
                  <a:srgbClr val="FF0000"/>
                </a:solidFill>
              </a:rPr>
              <a:t>AÑO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612140" y="1923034"/>
            <a:ext cx="5405755" cy="469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FERIAS: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6350" indent="51435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Reciben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nombre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ferias </a:t>
            </a:r>
            <a:r>
              <a:rPr sz="1800" dirty="0">
                <a:latin typeface="Calibri"/>
                <a:cs typeface="Calibri"/>
              </a:rPr>
              <a:t>los </a:t>
            </a:r>
            <a:r>
              <a:rPr sz="1800" spc="-5" dirty="0">
                <a:latin typeface="Calibri"/>
                <a:cs typeface="Calibri"/>
              </a:rPr>
              <a:t>días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semana que  </a:t>
            </a:r>
            <a:r>
              <a:rPr sz="1800" spc="-5" dirty="0">
                <a:latin typeface="Calibri"/>
                <a:cs typeface="Calibri"/>
              </a:rPr>
              <a:t>siguen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domingo.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355600" marR="6350" indent="-342900" algn="just">
              <a:lnSpc>
                <a:spcPct val="100000"/>
              </a:lnSpc>
              <a:buAutoNum type="alphaLcParenR"/>
              <a:tabLst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Miércoles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Ceniza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ferias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Semana  </a:t>
            </a:r>
            <a:r>
              <a:rPr sz="1800" spc="-10" dirty="0">
                <a:latin typeface="Calibri"/>
                <a:cs typeface="Calibri"/>
              </a:rPr>
              <a:t>Santa, </a:t>
            </a:r>
            <a:r>
              <a:rPr sz="1800" spc="-5" dirty="0">
                <a:latin typeface="Calibri"/>
                <a:cs typeface="Calibri"/>
              </a:rPr>
              <a:t>desde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lunes </a:t>
            </a:r>
            <a:r>
              <a:rPr sz="1800" spc="-15" dirty="0">
                <a:latin typeface="Calibri"/>
                <a:cs typeface="Calibri"/>
              </a:rPr>
              <a:t>hasta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jueves inclusive, </a:t>
            </a:r>
            <a:r>
              <a:rPr sz="1800" dirty="0">
                <a:latin typeface="Calibri"/>
                <a:cs typeface="Calibri"/>
              </a:rPr>
              <a:t>tienen  </a:t>
            </a:r>
            <a:r>
              <a:rPr sz="1800" spc="-15" dirty="0">
                <a:latin typeface="Calibri"/>
                <a:cs typeface="Calibri"/>
              </a:rPr>
              <a:t>preferencia </a:t>
            </a:r>
            <a:r>
              <a:rPr sz="1800" spc="-10" dirty="0">
                <a:latin typeface="Calibri"/>
                <a:cs typeface="Calibri"/>
              </a:rPr>
              <a:t>sobre </a:t>
            </a:r>
            <a:r>
              <a:rPr sz="1800" spc="-5" dirty="0">
                <a:latin typeface="Calibri"/>
                <a:cs typeface="Calibri"/>
              </a:rPr>
              <a:t>las demás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celebraciones.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AutoNum type="alphaLcParenR"/>
            </a:pPr>
            <a:endParaRPr sz="1850">
              <a:latin typeface="Times New Roman"/>
              <a:cs typeface="Times New Roman"/>
            </a:endParaRPr>
          </a:p>
          <a:p>
            <a:pPr marL="355600" marR="5080" indent="-342900" algn="just">
              <a:lnSpc>
                <a:spcPct val="100000"/>
              </a:lnSpc>
              <a:buAutoNum type="alphaLcParenR"/>
              <a:tabLst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ferias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Adviento,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17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24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diciembre  inclusive, </a:t>
            </a:r>
            <a:r>
              <a:rPr sz="1800" dirty="0">
                <a:latin typeface="Calibri"/>
                <a:cs typeface="Calibri"/>
              </a:rPr>
              <a:t>así </a:t>
            </a:r>
            <a:r>
              <a:rPr sz="1800" spc="-10" dirty="0">
                <a:latin typeface="Calibri"/>
                <a:cs typeface="Calibri"/>
              </a:rPr>
              <a:t>como todas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5" dirty="0">
                <a:latin typeface="Calibri"/>
                <a:cs typeface="Calibri"/>
              </a:rPr>
              <a:t>ferias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Cuaresma, </a:t>
            </a:r>
            <a:r>
              <a:rPr sz="1800" dirty="0">
                <a:latin typeface="Calibri"/>
                <a:cs typeface="Calibri"/>
              </a:rPr>
              <a:t>tienen </a:t>
            </a:r>
            <a:r>
              <a:rPr sz="1800" spc="-15" dirty="0">
                <a:latin typeface="Calibri"/>
                <a:cs typeface="Calibri"/>
              </a:rPr>
              <a:t>preferencia </a:t>
            </a:r>
            <a:r>
              <a:rPr sz="1800" spc="-10" dirty="0">
                <a:latin typeface="Calibri"/>
                <a:cs typeface="Calibri"/>
              </a:rPr>
              <a:t>sobre </a:t>
            </a:r>
            <a:r>
              <a:rPr sz="1800" spc="-5" dirty="0">
                <a:latin typeface="Calibri"/>
                <a:cs typeface="Calibri"/>
              </a:rPr>
              <a:t>las memorias  </a:t>
            </a:r>
            <a:r>
              <a:rPr sz="1800" spc="-10" dirty="0">
                <a:latin typeface="Calibri"/>
                <a:cs typeface="Calibri"/>
              </a:rPr>
              <a:t>obligatorias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AutoNum type="alphaLcParenR"/>
            </a:pPr>
            <a:endParaRPr sz="1850">
              <a:latin typeface="Times New Roman"/>
              <a:cs typeface="Times New Roman"/>
            </a:endParaRPr>
          </a:p>
          <a:p>
            <a:pPr marL="355600" marR="6985" indent="-342900" algn="just">
              <a:lnSpc>
                <a:spcPct val="100000"/>
              </a:lnSpc>
              <a:buAutoNum type="alphaLcParenR"/>
              <a:tabLst>
                <a:tab pos="355600" algn="l"/>
              </a:tabLst>
            </a:pP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5" dirty="0">
                <a:latin typeface="Calibri"/>
                <a:cs typeface="Calibri"/>
              </a:rPr>
              <a:t>restantes </a:t>
            </a:r>
            <a:r>
              <a:rPr sz="1800" spc="-10" dirty="0">
                <a:latin typeface="Calibri"/>
                <a:cs typeface="Calibri"/>
              </a:rPr>
              <a:t>feria </a:t>
            </a:r>
            <a:r>
              <a:rPr sz="1800" spc="-5" dirty="0">
                <a:latin typeface="Calibri"/>
                <a:cs typeface="Calibri"/>
              </a:rPr>
              <a:t>ceden la celebración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todas </a:t>
            </a:r>
            <a:r>
              <a:rPr sz="1800" spc="-5" dirty="0">
                <a:latin typeface="Calibri"/>
                <a:cs typeface="Calibri"/>
              </a:rPr>
              <a:t>las  solemnidades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fiestas </a:t>
            </a:r>
            <a:r>
              <a:rPr sz="1800" dirty="0">
                <a:latin typeface="Calibri"/>
                <a:cs typeface="Calibri"/>
              </a:rPr>
              <a:t>y se </a:t>
            </a:r>
            <a:r>
              <a:rPr sz="1800" spc="-5" dirty="0">
                <a:latin typeface="Calibri"/>
                <a:cs typeface="Calibri"/>
              </a:rPr>
              <a:t>combinan con las  memorias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24600" y="2136775"/>
            <a:ext cx="2667000" cy="35782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98779"/>
            <a:ext cx="5634990" cy="6061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0000"/>
                </a:solidFill>
                <a:latin typeface="Calibri"/>
                <a:cs typeface="Calibri"/>
              </a:rPr>
              <a:t>ROGATIVAS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Y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LAS </a:t>
            </a:r>
            <a:r>
              <a:rPr sz="1800" b="1" spc="-40" dirty="0">
                <a:solidFill>
                  <a:srgbClr val="FF0000"/>
                </a:solidFill>
                <a:latin typeface="Calibri"/>
                <a:cs typeface="Calibri"/>
              </a:rPr>
              <a:t>CUATRO</a:t>
            </a:r>
            <a:r>
              <a:rPr sz="18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TÉMPORAS: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6985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5" dirty="0">
                <a:latin typeface="Calibri"/>
                <a:cs typeface="Calibri"/>
              </a:rPr>
              <a:t>Rogativas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cuatro </a:t>
            </a:r>
            <a:r>
              <a:rPr sz="1800" spc="-30" dirty="0">
                <a:latin typeface="Calibri"/>
                <a:cs typeface="Calibri"/>
              </a:rPr>
              <a:t>Témporas </a:t>
            </a:r>
            <a:r>
              <a:rPr sz="1800" dirty="0">
                <a:latin typeface="Calibri"/>
                <a:cs typeface="Calibri"/>
              </a:rPr>
              <a:t>del año </a:t>
            </a:r>
            <a:r>
              <a:rPr sz="1800" spc="-5" dirty="0">
                <a:latin typeface="Calibri"/>
                <a:cs typeface="Calibri"/>
              </a:rPr>
              <a:t>son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10" dirty="0">
                <a:latin typeface="Calibri"/>
                <a:cs typeface="Calibri"/>
              </a:rPr>
              <a:t>ocasión 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tiene la </a:t>
            </a:r>
            <a:r>
              <a:rPr sz="1800" dirty="0">
                <a:latin typeface="Calibri"/>
                <a:cs typeface="Calibri"/>
              </a:rPr>
              <a:t>Iglesia </a:t>
            </a:r>
            <a:r>
              <a:rPr sz="1800" spc="-15" dirty="0">
                <a:latin typeface="Calibri"/>
                <a:cs typeface="Calibri"/>
              </a:rPr>
              <a:t>para rogar </a:t>
            </a:r>
            <a:r>
              <a:rPr sz="1800" spc="-5" dirty="0">
                <a:latin typeface="Calibri"/>
                <a:cs typeface="Calibri"/>
              </a:rPr>
              <a:t>por las </a:t>
            </a:r>
            <a:r>
              <a:rPr sz="1800" spc="-10" dirty="0">
                <a:latin typeface="Calibri"/>
                <a:cs typeface="Calibri"/>
              </a:rPr>
              <a:t>diversas </a:t>
            </a:r>
            <a:r>
              <a:rPr sz="1800" spc="-5" dirty="0">
                <a:latin typeface="Calibri"/>
                <a:cs typeface="Calibri"/>
              </a:rPr>
              <a:t>necesidades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hombres, principalmente por los </a:t>
            </a:r>
            <a:r>
              <a:rPr sz="1800" spc="-10" dirty="0">
                <a:latin typeface="Calibri"/>
                <a:cs typeface="Calibri"/>
              </a:rPr>
              <a:t>frutos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tierra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5" dirty="0">
                <a:latin typeface="Calibri"/>
                <a:cs typeface="Calibri"/>
              </a:rPr>
              <a:t>por los </a:t>
            </a:r>
            <a:r>
              <a:rPr sz="1800" spc="-10" dirty="0">
                <a:latin typeface="Calibri"/>
                <a:cs typeface="Calibri"/>
              </a:rPr>
              <a:t>trabajos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hombres, dando públicamente  </a:t>
            </a:r>
            <a:r>
              <a:rPr sz="1800" spc="-10" dirty="0">
                <a:latin typeface="Calibri"/>
                <a:cs typeface="Calibri"/>
              </a:rPr>
              <a:t>gracias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Dios.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dirty="0">
                <a:latin typeface="Calibri"/>
                <a:cs typeface="Calibri"/>
              </a:rPr>
              <a:t>fin de que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5" dirty="0">
                <a:latin typeface="Calibri"/>
                <a:cs typeface="Calibri"/>
              </a:rPr>
              <a:t>rogativas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cuatro témporas </a:t>
            </a:r>
            <a:r>
              <a:rPr sz="1800" dirty="0">
                <a:latin typeface="Calibri"/>
                <a:cs typeface="Calibri"/>
              </a:rPr>
              <a:t>se  </a:t>
            </a:r>
            <a:r>
              <a:rPr sz="1800" spc="-5" dirty="0">
                <a:latin typeface="Calibri"/>
                <a:cs typeface="Calibri"/>
              </a:rPr>
              <a:t>adapten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diversas </a:t>
            </a:r>
            <a:r>
              <a:rPr sz="1800" spc="-5" dirty="0">
                <a:latin typeface="Calibri"/>
                <a:cs typeface="Calibri"/>
              </a:rPr>
              <a:t>necesidades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lugares </a:t>
            </a:r>
            <a:r>
              <a:rPr sz="1800" dirty="0">
                <a:latin typeface="Calibri"/>
                <a:cs typeface="Calibri"/>
              </a:rPr>
              <a:t>y de </a:t>
            </a:r>
            <a:r>
              <a:rPr sz="1800" spc="-5" dirty="0">
                <a:latin typeface="Calibri"/>
                <a:cs typeface="Calibri"/>
              </a:rPr>
              <a:t>los  fieles, conviene </a:t>
            </a:r>
            <a:r>
              <a:rPr sz="1800" dirty="0">
                <a:latin typeface="Calibri"/>
                <a:cs typeface="Calibri"/>
              </a:rPr>
              <a:t>que sean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Conferencias </a:t>
            </a:r>
            <a:r>
              <a:rPr sz="1800" spc="-5" dirty="0">
                <a:latin typeface="Calibri"/>
                <a:cs typeface="Calibri"/>
              </a:rPr>
              <a:t>Episcopales las 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determinen </a:t>
            </a:r>
            <a:r>
              <a:rPr sz="1800" dirty="0">
                <a:latin typeface="Calibri"/>
                <a:cs typeface="Calibri"/>
              </a:rPr>
              <a:t>el tiempo y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manera </a:t>
            </a:r>
            <a:r>
              <a:rPr sz="1800" spc="-5" dirty="0">
                <a:latin typeface="Calibri"/>
                <a:cs typeface="Calibri"/>
              </a:rPr>
              <a:t>como han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0" dirty="0">
                <a:latin typeface="Calibri"/>
                <a:cs typeface="Calibri"/>
              </a:rPr>
              <a:t>celebrarse. </a:t>
            </a:r>
            <a:r>
              <a:rPr sz="1800" spc="-5" dirty="0">
                <a:latin typeface="Calibri"/>
                <a:cs typeface="Calibri"/>
              </a:rPr>
              <a:t>(1 </a:t>
            </a:r>
            <a:r>
              <a:rPr sz="1800" dirty="0">
                <a:latin typeface="Calibri"/>
                <a:cs typeface="Calibri"/>
              </a:rPr>
              <a:t>a 3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días)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Al </a:t>
            </a:r>
            <a:r>
              <a:rPr sz="1800" spc="-10" dirty="0">
                <a:latin typeface="Calibri"/>
                <a:cs typeface="Calibri"/>
              </a:rPr>
              <a:t>comienzo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cuatro estaciones </a:t>
            </a:r>
            <a:r>
              <a:rPr sz="1800" spc="-5" dirty="0">
                <a:latin typeface="Calibri"/>
                <a:cs typeface="Calibri"/>
              </a:rPr>
              <a:t>(de </a:t>
            </a:r>
            <a:r>
              <a:rPr sz="1800" dirty="0">
                <a:latin typeface="Calibri"/>
                <a:cs typeface="Calibri"/>
              </a:rPr>
              <a:t>ahí las </a:t>
            </a:r>
            <a:r>
              <a:rPr sz="1800" spc="-10" dirty="0">
                <a:latin typeface="Calibri"/>
                <a:cs typeface="Calibri"/>
              </a:rPr>
              <a:t>«cuatro  </a:t>
            </a:r>
            <a:r>
              <a:rPr sz="1800" spc="-25" dirty="0">
                <a:latin typeface="Calibri"/>
                <a:cs typeface="Calibri"/>
              </a:rPr>
              <a:t>Témporas»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tiempos),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dedicaban los tres días más  penitenciales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semana, </a:t>
            </a:r>
            <a:r>
              <a:rPr sz="1800" spc="-10" dirty="0">
                <a:latin typeface="Calibri"/>
                <a:cs typeface="Calibri"/>
              </a:rPr>
              <a:t>miércoles, </a:t>
            </a:r>
            <a:r>
              <a:rPr sz="1800" dirty="0">
                <a:latin typeface="Calibri"/>
                <a:cs typeface="Calibri"/>
              </a:rPr>
              <a:t>viernes y </a:t>
            </a:r>
            <a:r>
              <a:rPr sz="1800" spc="-10" dirty="0">
                <a:latin typeface="Calibri"/>
                <a:cs typeface="Calibri"/>
              </a:rPr>
              <a:t>sábado, </a:t>
            </a:r>
            <a:r>
              <a:rPr sz="1800" dirty="0">
                <a:latin typeface="Calibri"/>
                <a:cs typeface="Calibri"/>
              </a:rPr>
              <a:t>al  </a:t>
            </a:r>
            <a:r>
              <a:rPr sz="1800" spc="-10" dirty="0">
                <a:latin typeface="Calibri"/>
                <a:cs typeface="Calibri"/>
              </a:rPr>
              <a:t>ayuno </a:t>
            </a:r>
            <a:r>
              <a:rPr sz="1800" dirty="0">
                <a:latin typeface="Calibri"/>
                <a:cs typeface="Calibri"/>
              </a:rPr>
              <a:t>y 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oración, con </a:t>
            </a:r>
            <a:r>
              <a:rPr sz="1800" dirty="0">
                <a:latin typeface="Calibri"/>
                <a:cs typeface="Calibri"/>
              </a:rPr>
              <a:t>esas </a:t>
            </a:r>
            <a:r>
              <a:rPr sz="1800" spc="-5" dirty="0">
                <a:latin typeface="Calibri"/>
                <a:cs typeface="Calibri"/>
              </a:rPr>
              <a:t>intenciones. En </a:t>
            </a:r>
            <a:r>
              <a:rPr sz="1800" spc="-10" dirty="0">
                <a:latin typeface="Calibri"/>
                <a:cs typeface="Calibri"/>
              </a:rPr>
              <a:t>conexión con 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vida </a:t>
            </a:r>
            <a:r>
              <a:rPr sz="1800" spc="-5" dirty="0">
                <a:latin typeface="Calibri"/>
                <a:cs typeface="Calibri"/>
              </a:rPr>
              <a:t>agrícola </a:t>
            </a:r>
            <a:r>
              <a:rPr sz="1800" dirty="0">
                <a:latin typeface="Calibri"/>
                <a:cs typeface="Calibri"/>
              </a:rPr>
              <a:t>y el </a:t>
            </a:r>
            <a:r>
              <a:rPr sz="1800" spc="-5" dirty="0">
                <a:latin typeface="Calibri"/>
                <a:cs typeface="Calibri"/>
              </a:rPr>
              <a:t>ritmo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estaciones </a:t>
            </a:r>
            <a:r>
              <a:rPr sz="1800" dirty="0">
                <a:latin typeface="Calibri"/>
                <a:cs typeface="Calibri"/>
              </a:rPr>
              <a:t>del año. </a:t>
            </a:r>
            <a:r>
              <a:rPr sz="1800" spc="-5" dirty="0">
                <a:latin typeface="Calibri"/>
                <a:cs typeface="Calibri"/>
              </a:rPr>
              <a:t>Caían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primera </a:t>
            </a:r>
            <a:r>
              <a:rPr sz="1800" dirty="0">
                <a:latin typeface="Calibri"/>
                <a:cs typeface="Calibri"/>
              </a:rPr>
              <a:t>semana de </a:t>
            </a:r>
            <a:r>
              <a:rPr sz="1800" spc="-5" dirty="0">
                <a:latin typeface="Calibri"/>
                <a:cs typeface="Calibri"/>
              </a:rPr>
              <a:t>Cuaresma, la </a:t>
            </a:r>
            <a:r>
              <a:rPr sz="1800" dirty="0">
                <a:latin typeface="Calibri"/>
                <a:cs typeface="Calibri"/>
              </a:rPr>
              <a:t>semana </a:t>
            </a:r>
            <a:r>
              <a:rPr sz="1800" spc="-10" dirty="0">
                <a:latin typeface="Calibri"/>
                <a:cs typeface="Calibri"/>
              </a:rPr>
              <a:t>siguiente </a:t>
            </a:r>
            <a:r>
              <a:rPr sz="1800" dirty="0">
                <a:latin typeface="Calibri"/>
                <a:cs typeface="Calibri"/>
              </a:rPr>
              <a:t>a  </a:t>
            </a:r>
            <a:r>
              <a:rPr sz="1800" spc="-15" dirty="0">
                <a:latin typeface="Calibri"/>
                <a:cs typeface="Calibri"/>
              </a:rPr>
              <a:t>Pentecostés, </a:t>
            </a:r>
            <a:r>
              <a:rPr sz="1800" spc="-5" dirty="0">
                <a:latin typeface="Calibri"/>
                <a:cs typeface="Calibri"/>
              </a:rPr>
              <a:t>los días </a:t>
            </a:r>
            <a:r>
              <a:rPr sz="1800" spc="-10" dirty="0">
                <a:latin typeface="Calibri"/>
                <a:cs typeface="Calibri"/>
              </a:rPr>
              <a:t>siguientes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15" dirty="0">
                <a:latin typeface="Calibri"/>
                <a:cs typeface="Calibri"/>
              </a:rPr>
              <a:t>catorce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septiembre  </a:t>
            </a:r>
            <a:r>
              <a:rPr sz="1800" spc="-10" dirty="0">
                <a:latin typeface="Calibri"/>
                <a:cs typeface="Calibri"/>
              </a:rPr>
              <a:t>(Exaltación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cruz) </a:t>
            </a:r>
            <a:r>
              <a:rPr sz="1800" dirty="0">
                <a:latin typeface="Calibri"/>
                <a:cs typeface="Calibri"/>
              </a:rPr>
              <a:t>y en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Adviento.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24600" y="2057400"/>
            <a:ext cx="2638425" cy="2597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199644"/>
            <a:ext cx="8708136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2247" y="114300"/>
            <a:ext cx="6621780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228574"/>
            <a:ext cx="86106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228574"/>
            <a:ext cx="86106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600" spc="-5" dirty="0">
                <a:solidFill>
                  <a:srgbClr val="FF0000"/>
                </a:solidFill>
              </a:rPr>
              <a:t>22.- </a:t>
            </a:r>
            <a:r>
              <a:rPr sz="3600" dirty="0">
                <a:solidFill>
                  <a:srgbClr val="FF0000"/>
                </a:solidFill>
              </a:rPr>
              <a:t>EL </a:t>
            </a:r>
            <a:r>
              <a:rPr sz="3600" spc="-15" dirty="0">
                <a:solidFill>
                  <a:srgbClr val="FF0000"/>
                </a:solidFill>
              </a:rPr>
              <a:t>CALENDARIO</a:t>
            </a:r>
            <a:r>
              <a:rPr sz="3600" spc="-25" dirty="0">
                <a:solidFill>
                  <a:srgbClr val="FF0000"/>
                </a:solidFill>
              </a:rPr>
              <a:t> </a:t>
            </a:r>
            <a:r>
              <a:rPr sz="3600" spc="-10" dirty="0">
                <a:solidFill>
                  <a:srgbClr val="FF0000"/>
                </a:solidFill>
              </a:rPr>
              <a:t>LITÚRGICO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383540" y="1161034"/>
            <a:ext cx="5329555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El calendario determina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orden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las celebraciones </a:t>
            </a:r>
            <a:r>
              <a:rPr sz="1800" dirty="0">
                <a:latin typeface="Calibri"/>
                <a:cs typeface="Calibri"/>
              </a:rPr>
              <a:t>del  año </a:t>
            </a:r>
            <a:r>
              <a:rPr sz="1800" spc="-10" dirty="0">
                <a:latin typeface="Calibri"/>
                <a:cs typeface="Calibri"/>
              </a:rPr>
              <a:t>litúrgico. </a:t>
            </a:r>
            <a:r>
              <a:rPr sz="1800" spc="-5" dirty="0">
                <a:latin typeface="Calibri"/>
                <a:cs typeface="Calibri"/>
              </a:rPr>
              <a:t>El calendario </a:t>
            </a:r>
            <a:r>
              <a:rPr sz="1800" spc="-10" dirty="0">
                <a:latin typeface="Calibri"/>
                <a:cs typeface="Calibri"/>
              </a:rPr>
              <a:t>será general </a:t>
            </a:r>
            <a:r>
              <a:rPr sz="1800" dirty="0">
                <a:latin typeface="Calibri"/>
                <a:cs typeface="Calibri"/>
              </a:rPr>
              <a:t>o  </a:t>
            </a:r>
            <a:r>
              <a:rPr sz="1800" spc="-20" dirty="0">
                <a:latin typeface="Calibri"/>
                <a:cs typeface="Calibri"/>
              </a:rPr>
              <a:t>particular, </a:t>
            </a:r>
            <a:r>
              <a:rPr sz="1800" dirty="0">
                <a:latin typeface="Calibri"/>
                <a:cs typeface="Calibri"/>
              </a:rPr>
              <a:t>según </a:t>
            </a:r>
            <a:r>
              <a:rPr sz="1800" spc="-10" dirty="0">
                <a:latin typeface="Calibri"/>
                <a:cs typeface="Calibri"/>
              </a:rPr>
              <a:t>exprese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uso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todo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rito </a:t>
            </a:r>
            <a:r>
              <a:rPr sz="1800" spc="-10" dirty="0">
                <a:latin typeface="Calibri"/>
                <a:cs typeface="Calibri"/>
              </a:rPr>
              <a:t>romano, </a:t>
            </a:r>
            <a:r>
              <a:rPr sz="1800" dirty="0">
                <a:latin typeface="Calibri"/>
                <a:cs typeface="Calibri"/>
              </a:rPr>
              <a:t>o  </a:t>
            </a:r>
            <a:r>
              <a:rPr sz="1800" spc="-5" dirty="0">
                <a:latin typeface="Calibri"/>
                <a:cs typeface="Calibri"/>
              </a:rPr>
              <a:t>bien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uso </a:t>
            </a:r>
            <a:r>
              <a:rPr sz="1800" dirty="0">
                <a:latin typeface="Calibri"/>
                <a:cs typeface="Calibri"/>
              </a:rPr>
              <a:t>de alguna </a:t>
            </a:r>
            <a:r>
              <a:rPr sz="1800" spc="-5" dirty="0">
                <a:latin typeface="Calibri"/>
                <a:cs typeface="Calibri"/>
              </a:rPr>
              <a:t>iglesia particular </a:t>
            </a:r>
            <a:r>
              <a:rPr sz="1800" dirty="0">
                <a:latin typeface="Calibri"/>
                <a:cs typeface="Calibri"/>
              </a:rPr>
              <a:t>o de una </a:t>
            </a:r>
            <a:r>
              <a:rPr sz="1800" spc="-10" dirty="0">
                <a:latin typeface="Calibri"/>
                <a:cs typeface="Calibri"/>
              </a:rPr>
              <a:t>familia  </a:t>
            </a:r>
            <a:r>
              <a:rPr sz="1800" spc="-5" dirty="0">
                <a:latin typeface="Calibri"/>
                <a:cs typeface="Calibri"/>
              </a:rPr>
              <a:t>religiosa.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El calendario </a:t>
            </a:r>
            <a:r>
              <a:rPr sz="1800" spc="-10" dirty="0">
                <a:latin typeface="Calibri"/>
                <a:cs typeface="Calibri"/>
              </a:rPr>
              <a:t>general </a:t>
            </a:r>
            <a:r>
              <a:rPr sz="1800" spc="-15" dirty="0">
                <a:latin typeface="Calibri"/>
                <a:cs typeface="Calibri"/>
              </a:rPr>
              <a:t>registra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ciclo </a:t>
            </a:r>
            <a:r>
              <a:rPr sz="1800" spc="-10" dirty="0">
                <a:latin typeface="Calibri"/>
                <a:cs typeface="Calibri"/>
              </a:rPr>
              <a:t>total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las  celebraciones, </a:t>
            </a:r>
            <a:r>
              <a:rPr sz="1800" spc="-10" dirty="0">
                <a:latin typeface="Calibri"/>
                <a:cs typeface="Calibri"/>
              </a:rPr>
              <a:t>ya </a:t>
            </a:r>
            <a:r>
              <a:rPr sz="1800" dirty="0">
                <a:latin typeface="Calibri"/>
                <a:cs typeface="Calibri"/>
              </a:rPr>
              <a:t>sea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misterio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salvación </a:t>
            </a:r>
            <a:r>
              <a:rPr sz="1800" dirty="0">
                <a:latin typeface="Calibri"/>
                <a:cs typeface="Calibri"/>
              </a:rPr>
              <a:t>en  el </a:t>
            </a:r>
            <a:r>
              <a:rPr sz="1800" spc="-10" dirty="0">
                <a:latin typeface="Calibri"/>
                <a:cs typeface="Calibri"/>
              </a:rPr>
              <a:t>propio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tiempo, </a:t>
            </a:r>
            <a:r>
              <a:rPr sz="1800" spc="-15" dirty="0">
                <a:latin typeface="Calibri"/>
                <a:cs typeface="Calibri"/>
              </a:rPr>
              <a:t>ya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aquellos </a:t>
            </a:r>
            <a:r>
              <a:rPr sz="1800" spc="-10" dirty="0">
                <a:latin typeface="Calibri"/>
                <a:cs typeface="Calibri"/>
              </a:rPr>
              <a:t>santos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tienen 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5" dirty="0">
                <a:latin typeface="Calibri"/>
                <a:cs typeface="Calibri"/>
              </a:rPr>
              <a:t>importancia </a:t>
            </a:r>
            <a:r>
              <a:rPr sz="1800" spc="-10" dirty="0">
                <a:latin typeface="Calibri"/>
                <a:cs typeface="Calibri"/>
              </a:rPr>
              <a:t>universal, </a:t>
            </a:r>
            <a:r>
              <a:rPr sz="1800" dirty="0">
                <a:latin typeface="Calibri"/>
                <a:cs typeface="Calibri"/>
              </a:rPr>
              <a:t>por </a:t>
            </a:r>
            <a:r>
              <a:rPr sz="1800" spc="-10" dirty="0">
                <a:latin typeface="Calibri"/>
                <a:cs typeface="Calibri"/>
              </a:rPr>
              <a:t>cuya </a:t>
            </a:r>
            <a:r>
              <a:rPr sz="1800" spc="-20" dirty="0">
                <a:latin typeface="Calibri"/>
                <a:cs typeface="Calibri"/>
              </a:rPr>
              <a:t>razón</a:t>
            </a:r>
            <a:r>
              <a:rPr sz="1800" spc="3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todo </a:t>
            </a:r>
            <a:r>
              <a:rPr sz="1800" dirty="0">
                <a:latin typeface="Calibri"/>
                <a:cs typeface="Calibri"/>
              </a:rPr>
              <a:t>el  mundo </a:t>
            </a:r>
            <a:r>
              <a:rPr sz="1800" spc="-5" dirty="0">
                <a:latin typeface="Calibri"/>
                <a:cs typeface="Calibri"/>
              </a:rPr>
              <a:t>los celebra, </a:t>
            </a:r>
            <a:r>
              <a:rPr sz="1800" spc="-10" dirty="0">
                <a:latin typeface="Calibri"/>
                <a:cs typeface="Calibri"/>
              </a:rPr>
              <a:t>como </a:t>
            </a:r>
            <a:r>
              <a:rPr sz="1800" spc="-5" dirty="0">
                <a:latin typeface="Calibri"/>
                <a:cs typeface="Calibri"/>
              </a:rPr>
              <a:t>también la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otros santos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5" dirty="0">
                <a:latin typeface="Calibri"/>
                <a:cs typeface="Calibri"/>
              </a:rPr>
              <a:t>son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10" dirty="0">
                <a:latin typeface="Calibri"/>
                <a:cs typeface="Calibri"/>
              </a:rPr>
              <a:t>demostración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universalidad </a:t>
            </a:r>
            <a:r>
              <a:rPr sz="1800" dirty="0">
                <a:latin typeface="Calibri"/>
                <a:cs typeface="Calibri"/>
              </a:rPr>
              <a:t>y de </a:t>
            </a:r>
            <a:r>
              <a:rPr sz="1800" spc="-10" dirty="0">
                <a:latin typeface="Calibri"/>
                <a:cs typeface="Calibri"/>
              </a:rPr>
              <a:t>la  continuidad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santidad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5" dirty="0">
                <a:latin typeface="Calibri"/>
                <a:cs typeface="Calibri"/>
              </a:rPr>
              <a:t>pueblo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Dios.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Los calendarios </a:t>
            </a:r>
            <a:r>
              <a:rPr sz="1800" spc="-10" dirty="0">
                <a:latin typeface="Calibri"/>
                <a:cs typeface="Calibri"/>
              </a:rPr>
              <a:t>particulares </a:t>
            </a:r>
            <a:r>
              <a:rPr sz="1800" spc="-5" dirty="0">
                <a:latin typeface="Calibri"/>
                <a:cs typeface="Calibri"/>
              </a:rPr>
              <a:t>contienen </a:t>
            </a:r>
            <a:r>
              <a:rPr sz="1800" dirty="0">
                <a:latin typeface="Calibri"/>
                <a:cs typeface="Calibri"/>
              </a:rPr>
              <a:t>más </a:t>
            </a:r>
            <a:r>
              <a:rPr sz="1800" spc="-5" dirty="0">
                <a:latin typeface="Calibri"/>
                <a:cs typeface="Calibri"/>
              </a:rPr>
              <a:t>bien las  </a:t>
            </a:r>
            <a:r>
              <a:rPr sz="1800" spc="-10" dirty="0">
                <a:latin typeface="Calibri"/>
                <a:cs typeface="Calibri"/>
              </a:rPr>
              <a:t>celebraciones propias </a:t>
            </a:r>
            <a:r>
              <a:rPr sz="1800" spc="-15" dirty="0">
                <a:latin typeface="Calibri"/>
                <a:cs typeface="Calibri"/>
              </a:rPr>
              <a:t>orgánica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convenientemente  </a:t>
            </a:r>
            <a:r>
              <a:rPr sz="1800" spc="-5" dirty="0">
                <a:latin typeface="Calibri"/>
                <a:cs typeface="Calibri"/>
              </a:rPr>
              <a:t>combinadas con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ciclo generaL, </a:t>
            </a:r>
            <a:r>
              <a:rPr sz="1800" dirty="0">
                <a:latin typeface="Calibri"/>
                <a:cs typeface="Calibri"/>
              </a:rPr>
              <a:t>pues es </a:t>
            </a:r>
            <a:r>
              <a:rPr sz="1800" spc="-5" dirty="0">
                <a:latin typeface="Calibri"/>
                <a:cs typeface="Calibri"/>
              </a:rPr>
              <a:t>preciso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5" dirty="0">
                <a:latin typeface="Calibri"/>
                <a:cs typeface="Calibri"/>
              </a:rPr>
              <a:t>cada iglesia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10" dirty="0">
                <a:latin typeface="Calibri"/>
                <a:cs typeface="Calibri"/>
              </a:rPr>
              <a:t>familia </a:t>
            </a:r>
            <a:r>
              <a:rPr sz="1800" spc="-5" dirty="0">
                <a:latin typeface="Calibri"/>
                <a:cs typeface="Calibri"/>
              </a:rPr>
              <a:t>religiosa venere </a:t>
            </a:r>
            <a:r>
              <a:rPr sz="1800" spc="-10" dirty="0">
                <a:latin typeface="Calibri"/>
                <a:cs typeface="Calibri"/>
              </a:rPr>
              <a:t>con particular  </a:t>
            </a:r>
            <a:r>
              <a:rPr sz="1800" spc="-5" dirty="0">
                <a:latin typeface="Calibri"/>
                <a:cs typeface="Calibri"/>
              </a:rPr>
              <a:t>honor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santos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le son </a:t>
            </a:r>
            <a:r>
              <a:rPr sz="1800" spc="-10" dirty="0">
                <a:latin typeface="Calibri"/>
                <a:cs typeface="Calibri"/>
              </a:rPr>
              <a:t>propios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alguna </a:t>
            </a:r>
            <a:r>
              <a:rPr sz="1800" spc="-20" dirty="0">
                <a:latin typeface="Calibri"/>
                <a:cs typeface="Calibri"/>
              </a:rPr>
              <a:t>razón  </a:t>
            </a:r>
            <a:r>
              <a:rPr sz="1800" spc="-25" dirty="0">
                <a:latin typeface="Calibri"/>
                <a:cs typeface="Calibri"/>
              </a:rPr>
              <a:t>particular.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1200" y="1762125"/>
            <a:ext cx="3171825" cy="50958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199644"/>
            <a:ext cx="8174735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4955" y="114300"/>
            <a:ext cx="4511040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228574"/>
            <a:ext cx="80772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228574"/>
            <a:ext cx="80772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3600" spc="-5" dirty="0">
                <a:solidFill>
                  <a:srgbClr val="FF0000"/>
                </a:solidFill>
              </a:rPr>
              <a:t>23.- </a:t>
            </a:r>
            <a:r>
              <a:rPr sz="3600" dirty="0">
                <a:solidFill>
                  <a:srgbClr val="FF0000"/>
                </a:solidFill>
              </a:rPr>
              <a:t>AÑO</a:t>
            </a:r>
            <a:r>
              <a:rPr sz="3600" spc="-20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LITURGICO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1847850" y="990598"/>
            <a:ext cx="5686425" cy="5867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8600" y="1967229"/>
            <a:ext cx="4724400" cy="2031364"/>
          </a:xfrm>
          <a:prstGeom prst="rect">
            <a:avLst/>
          </a:prstGeom>
          <a:solidFill>
            <a:srgbClr val="FFFFCC"/>
          </a:solidFill>
          <a:ln w="25400">
            <a:solidFill>
              <a:srgbClr val="4F81BC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0"/>
              </a:spcBef>
            </a:pPr>
            <a:r>
              <a:rPr sz="1800" b="1" spc="-20" dirty="0">
                <a:latin typeface="Calibri"/>
                <a:cs typeface="Calibri"/>
              </a:rPr>
              <a:t>NAVIDAD:</a:t>
            </a:r>
            <a:endParaRPr sz="1800">
              <a:latin typeface="Calibri"/>
              <a:cs typeface="Calibri"/>
            </a:endParaRPr>
          </a:p>
          <a:p>
            <a:pPr marL="92075" marR="81280" algn="just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Comienza con </a:t>
            </a:r>
            <a:r>
              <a:rPr sz="1800" dirty="0">
                <a:latin typeface="Calibri"/>
                <a:cs typeface="Calibri"/>
              </a:rPr>
              <a:t>la misa 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aurora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"Misa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Gallo" </a:t>
            </a:r>
            <a:r>
              <a:rPr sz="1800" spc="5" dirty="0">
                <a:latin typeface="Calibri"/>
                <a:cs typeface="Calibri"/>
              </a:rPr>
              <a:t>en </a:t>
            </a:r>
            <a:r>
              <a:rPr sz="1800" dirty="0">
                <a:latin typeface="Calibri"/>
                <a:cs typeface="Calibri"/>
              </a:rPr>
              <a:t>Nochebuena, se </a:t>
            </a:r>
            <a:r>
              <a:rPr sz="1800" spc="-5" dirty="0">
                <a:latin typeface="Calibri"/>
                <a:cs typeface="Calibri"/>
              </a:rPr>
              <a:t>extiende </a:t>
            </a:r>
            <a:r>
              <a:rPr sz="1800" spc="-15" dirty="0">
                <a:latin typeface="Calibri"/>
                <a:cs typeface="Calibri"/>
              </a:rPr>
              <a:t>hasta </a:t>
            </a:r>
            <a:r>
              <a:rPr sz="1800" spc="5" dirty="0">
                <a:latin typeface="Calibri"/>
                <a:cs typeface="Calibri"/>
              </a:rPr>
              <a:t>la  </a:t>
            </a:r>
            <a:r>
              <a:rPr sz="1800" spc="-10" dirty="0">
                <a:latin typeface="Calibri"/>
                <a:cs typeface="Calibri"/>
              </a:rPr>
              <a:t>Epifanía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Nuestro </a:t>
            </a:r>
            <a:r>
              <a:rPr sz="1800" spc="-5" dirty="0">
                <a:latin typeface="Calibri"/>
                <a:cs typeface="Calibri"/>
              </a:rPr>
              <a:t>Señor </a:t>
            </a:r>
            <a:r>
              <a:rPr sz="1800" spc="-10" dirty="0">
                <a:latin typeface="Calibri"/>
                <a:cs typeface="Calibri"/>
              </a:rPr>
              <a:t>Jesucristo </a:t>
            </a:r>
            <a:r>
              <a:rPr sz="1800" spc="-5" dirty="0">
                <a:latin typeface="Calibri"/>
                <a:cs typeface="Calibri"/>
              </a:rPr>
              <a:t>(6 </a:t>
            </a:r>
            <a:r>
              <a:rPr sz="1800" spc="1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enero);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domingo </a:t>
            </a:r>
            <a:r>
              <a:rPr sz="1800" spc="-10" dirty="0">
                <a:latin typeface="Calibri"/>
                <a:cs typeface="Calibri"/>
              </a:rPr>
              <a:t>siguiente </a:t>
            </a:r>
            <a:r>
              <a:rPr sz="1800" dirty="0">
                <a:latin typeface="Calibri"/>
                <a:cs typeface="Calibri"/>
              </a:rPr>
              <a:t>al 6 de </a:t>
            </a:r>
            <a:r>
              <a:rPr sz="1800" spc="-10" dirty="0">
                <a:latin typeface="Calibri"/>
                <a:cs typeface="Calibri"/>
              </a:rPr>
              <a:t>enero,  corresponde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Bautismo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Nuestro </a:t>
            </a:r>
            <a:r>
              <a:rPr sz="1800" spc="-5" dirty="0">
                <a:latin typeface="Calibri"/>
                <a:cs typeface="Calibri"/>
              </a:rPr>
              <a:t>Señor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15" dirty="0">
                <a:latin typeface="Calibri"/>
                <a:cs typeface="Calibri"/>
              </a:rPr>
              <a:t>este </a:t>
            </a:r>
            <a:r>
              <a:rPr sz="1800" dirty="0">
                <a:latin typeface="Calibri"/>
                <a:cs typeface="Calibri"/>
              </a:rPr>
              <a:t>es el </a:t>
            </a:r>
            <a:r>
              <a:rPr sz="1800" spc="-5" dirty="0">
                <a:latin typeface="Calibri"/>
                <a:cs typeface="Calibri"/>
              </a:rPr>
              <a:t>primer domingo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tiempo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ordinario.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435858" y="1028064"/>
            <a:ext cx="1355725" cy="347980"/>
          </a:xfrm>
          <a:custGeom>
            <a:avLst/>
            <a:gdLst/>
            <a:ahLst/>
            <a:cxnLst/>
            <a:rect l="l" t="t" r="r" b="b"/>
            <a:pathLst>
              <a:path w="1355725" h="347980">
                <a:moveTo>
                  <a:pt x="13842" y="0"/>
                </a:moveTo>
                <a:lnTo>
                  <a:pt x="0" y="74930"/>
                </a:lnTo>
                <a:lnTo>
                  <a:pt x="1273937" y="310261"/>
                </a:lnTo>
                <a:lnTo>
                  <a:pt x="1266952" y="347725"/>
                </a:lnTo>
                <a:lnTo>
                  <a:pt x="1355725" y="286512"/>
                </a:lnTo>
                <a:lnTo>
                  <a:pt x="1320418" y="235204"/>
                </a:lnTo>
                <a:lnTo>
                  <a:pt x="1287779" y="235204"/>
                </a:lnTo>
                <a:lnTo>
                  <a:pt x="13842" y="0"/>
                </a:lnTo>
                <a:close/>
              </a:path>
              <a:path w="1355725" h="347980">
                <a:moveTo>
                  <a:pt x="1294638" y="197738"/>
                </a:moveTo>
                <a:lnTo>
                  <a:pt x="1287779" y="235204"/>
                </a:lnTo>
                <a:lnTo>
                  <a:pt x="1320418" y="235204"/>
                </a:lnTo>
                <a:lnTo>
                  <a:pt x="1294638" y="19773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35858" y="1028064"/>
            <a:ext cx="1355725" cy="347980"/>
          </a:xfrm>
          <a:custGeom>
            <a:avLst/>
            <a:gdLst/>
            <a:ahLst/>
            <a:cxnLst/>
            <a:rect l="l" t="t" r="r" b="b"/>
            <a:pathLst>
              <a:path w="1355725" h="347980">
                <a:moveTo>
                  <a:pt x="13842" y="0"/>
                </a:moveTo>
                <a:lnTo>
                  <a:pt x="1287779" y="235204"/>
                </a:lnTo>
                <a:lnTo>
                  <a:pt x="1294638" y="197738"/>
                </a:lnTo>
                <a:lnTo>
                  <a:pt x="1355725" y="286512"/>
                </a:lnTo>
                <a:lnTo>
                  <a:pt x="1266952" y="347725"/>
                </a:lnTo>
                <a:lnTo>
                  <a:pt x="1273937" y="310261"/>
                </a:lnTo>
                <a:lnTo>
                  <a:pt x="0" y="74930"/>
                </a:lnTo>
                <a:lnTo>
                  <a:pt x="13842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2231" y="809244"/>
            <a:ext cx="3069336" cy="621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8411" y="754380"/>
            <a:ext cx="3233928" cy="61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1000" y="838225"/>
            <a:ext cx="2971800" cy="523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1000" y="838225"/>
            <a:ext cx="29718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75"/>
              </a:spcBef>
              <a:tabLst>
                <a:tab pos="1140460" algn="l"/>
              </a:tabLst>
            </a:pPr>
            <a:r>
              <a:rPr sz="2800" spc="-15" dirty="0">
                <a:solidFill>
                  <a:srgbClr val="FF0000"/>
                </a:solidFill>
              </a:rPr>
              <a:t>CICLO	</a:t>
            </a:r>
            <a:r>
              <a:rPr sz="2800" spc="-25" dirty="0">
                <a:solidFill>
                  <a:srgbClr val="FF0000"/>
                </a:solidFill>
              </a:rPr>
              <a:t>NAVIDEÑO: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332231" y="1952244"/>
            <a:ext cx="3374136" cy="15758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2608" y="1933955"/>
            <a:ext cx="3451860" cy="1527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1000" y="1981200"/>
            <a:ext cx="3276600" cy="14773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1000" y="1981200"/>
            <a:ext cx="3276600" cy="1477645"/>
          </a:xfrm>
          <a:custGeom>
            <a:avLst/>
            <a:gdLst/>
            <a:ahLst/>
            <a:cxnLst/>
            <a:rect l="l" t="t" r="r" b="b"/>
            <a:pathLst>
              <a:path w="3276600" h="1477645">
                <a:moveTo>
                  <a:pt x="0" y="1477390"/>
                </a:moveTo>
                <a:lnTo>
                  <a:pt x="3276600" y="1477390"/>
                </a:lnTo>
                <a:lnTo>
                  <a:pt x="3276600" y="0"/>
                </a:lnTo>
                <a:lnTo>
                  <a:pt x="0" y="0"/>
                </a:lnTo>
                <a:lnTo>
                  <a:pt x="0" y="1477390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2440" y="1999234"/>
            <a:ext cx="310642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6600CC"/>
                </a:solidFill>
                <a:latin typeface="Calibri"/>
                <a:cs typeface="Calibri"/>
              </a:rPr>
              <a:t>ADVIENTO:</a:t>
            </a:r>
            <a:endParaRPr sz="1800">
              <a:latin typeface="Calibri"/>
              <a:cs typeface="Calibri"/>
            </a:endParaRPr>
          </a:p>
          <a:p>
            <a:pPr marR="508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El primer domingo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adviento  (advenimiento), </a:t>
            </a:r>
            <a:r>
              <a:rPr sz="1800" dirty="0">
                <a:latin typeface="Calibri"/>
                <a:cs typeface="Calibri"/>
              </a:rPr>
              <a:t>el que se </a:t>
            </a:r>
            <a:r>
              <a:rPr sz="1800" spc="-5" dirty="0">
                <a:latin typeface="Calibri"/>
                <a:cs typeface="Calibri"/>
              </a:rPr>
              <a:t>ubica  </a:t>
            </a:r>
            <a:r>
              <a:rPr sz="1800" spc="-10" dirty="0">
                <a:latin typeface="Calibri"/>
                <a:cs typeface="Calibri"/>
              </a:rPr>
              <a:t>cuatro </a:t>
            </a:r>
            <a:r>
              <a:rPr sz="1800" spc="-5" dirty="0">
                <a:latin typeface="Calibri"/>
                <a:cs typeface="Calibri"/>
              </a:rPr>
              <a:t>domingos </a:t>
            </a:r>
            <a:r>
              <a:rPr sz="1800" spc="-10" dirty="0">
                <a:latin typeface="Calibri"/>
                <a:cs typeface="Calibri"/>
              </a:rPr>
              <a:t>antes de  </a:t>
            </a:r>
            <a:r>
              <a:rPr sz="1800" spc="-5" dirty="0">
                <a:latin typeface="Calibri"/>
                <a:cs typeface="Calibri"/>
              </a:rPr>
              <a:t>Navidad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37509" y="626744"/>
            <a:ext cx="1345565" cy="402590"/>
          </a:xfrm>
          <a:custGeom>
            <a:avLst/>
            <a:gdLst/>
            <a:ahLst/>
            <a:cxnLst/>
            <a:rect l="l" t="t" r="r" b="b"/>
            <a:pathLst>
              <a:path w="1345564" h="402590">
                <a:moveTo>
                  <a:pt x="1253743" y="0"/>
                </a:moveTo>
                <a:lnTo>
                  <a:pt x="1262379" y="37083"/>
                </a:lnTo>
                <a:lnTo>
                  <a:pt x="0" y="328040"/>
                </a:lnTo>
                <a:lnTo>
                  <a:pt x="17144" y="402208"/>
                </a:lnTo>
                <a:lnTo>
                  <a:pt x="1279525" y="111378"/>
                </a:lnTo>
                <a:lnTo>
                  <a:pt x="1311243" y="111378"/>
                </a:lnTo>
                <a:lnTo>
                  <a:pt x="1345183" y="57150"/>
                </a:lnTo>
                <a:lnTo>
                  <a:pt x="1253743" y="0"/>
                </a:lnTo>
                <a:close/>
              </a:path>
              <a:path w="1345564" h="402590">
                <a:moveTo>
                  <a:pt x="1311243" y="111378"/>
                </a:moveTo>
                <a:lnTo>
                  <a:pt x="1279525" y="111378"/>
                </a:lnTo>
                <a:lnTo>
                  <a:pt x="1288033" y="148462"/>
                </a:lnTo>
                <a:lnTo>
                  <a:pt x="1311243" y="11137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37509" y="626744"/>
            <a:ext cx="1345565" cy="402590"/>
          </a:xfrm>
          <a:custGeom>
            <a:avLst/>
            <a:gdLst/>
            <a:ahLst/>
            <a:cxnLst/>
            <a:rect l="l" t="t" r="r" b="b"/>
            <a:pathLst>
              <a:path w="1345564" h="402590">
                <a:moveTo>
                  <a:pt x="0" y="328040"/>
                </a:moveTo>
                <a:lnTo>
                  <a:pt x="1262379" y="37083"/>
                </a:lnTo>
                <a:lnTo>
                  <a:pt x="1253743" y="0"/>
                </a:lnTo>
                <a:lnTo>
                  <a:pt x="1345183" y="57150"/>
                </a:lnTo>
                <a:lnTo>
                  <a:pt x="1288033" y="148462"/>
                </a:lnTo>
                <a:lnTo>
                  <a:pt x="1279525" y="111378"/>
                </a:lnTo>
                <a:lnTo>
                  <a:pt x="17144" y="402208"/>
                </a:lnTo>
                <a:lnTo>
                  <a:pt x="0" y="32804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29200" y="380987"/>
            <a:ext cx="2362200" cy="369570"/>
          </a:xfrm>
          <a:prstGeom prst="rect">
            <a:avLst/>
          </a:prstGeom>
          <a:solidFill>
            <a:srgbClr val="9966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latin typeface="Calibri"/>
                <a:cs typeface="Calibri"/>
              </a:rPr>
              <a:t>TIEMPO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ADVIENTO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29200" y="1219187"/>
            <a:ext cx="2514600" cy="36957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latin typeface="Calibri"/>
                <a:cs typeface="Calibri"/>
              </a:rPr>
              <a:t>TIEMPO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NAVIDAD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9600" y="3886200"/>
            <a:ext cx="2514600" cy="20768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72000" y="4114837"/>
            <a:ext cx="3429000" cy="24053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275843"/>
            <a:ext cx="8250935" cy="621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48711" y="220979"/>
            <a:ext cx="3614928" cy="61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304825"/>
            <a:ext cx="8153400" cy="523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304825"/>
            <a:ext cx="81534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2800" spc="-10" dirty="0">
                <a:solidFill>
                  <a:srgbClr val="FF0000"/>
                </a:solidFill>
              </a:rPr>
              <a:t>TIEMPO ORDINARIO: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457200" y="1066800"/>
            <a:ext cx="8077200" cy="1477645"/>
          </a:xfrm>
          <a:prstGeom prst="rect">
            <a:avLst/>
          </a:prstGeom>
          <a:solidFill>
            <a:srgbClr val="99FF99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 marR="83820">
              <a:lnSpc>
                <a:spcPct val="100000"/>
              </a:lnSpc>
              <a:spcBef>
                <a:spcPts val="240"/>
              </a:spcBef>
            </a:pPr>
            <a:r>
              <a:rPr sz="1800" spc="-15" dirty="0">
                <a:latin typeface="Calibri"/>
                <a:cs typeface="Calibri"/>
              </a:rPr>
              <a:t>Este </a:t>
            </a:r>
            <a:r>
              <a:rPr sz="1800" b="1" spc="-10" dirty="0">
                <a:latin typeface="Calibri"/>
                <a:cs typeface="Calibri"/>
              </a:rPr>
              <a:t>Tiempo Ordinario se divide como </a:t>
            </a:r>
            <a:r>
              <a:rPr sz="1800" b="1" spc="-5" dirty="0">
                <a:latin typeface="Calibri"/>
                <a:cs typeface="Calibri"/>
              </a:rPr>
              <a:t>en </a:t>
            </a:r>
            <a:r>
              <a:rPr sz="1800" b="1" spc="-10" dirty="0">
                <a:latin typeface="Calibri"/>
                <a:cs typeface="Calibri"/>
              </a:rPr>
              <a:t>dos </a:t>
            </a:r>
            <a:r>
              <a:rPr sz="1800" b="1" spc="-25" dirty="0">
                <a:latin typeface="Calibri"/>
                <a:cs typeface="Calibri"/>
              </a:rPr>
              <a:t>“tandas</a:t>
            </a:r>
            <a:r>
              <a:rPr sz="1800" spc="-25" dirty="0">
                <a:latin typeface="Calibri"/>
                <a:cs typeface="Calibri"/>
              </a:rPr>
              <a:t>”.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10" dirty="0">
                <a:latin typeface="Calibri"/>
                <a:cs typeface="Calibri"/>
              </a:rPr>
              <a:t>primera, </a:t>
            </a:r>
            <a:r>
              <a:rPr sz="1800" spc="-5" dirty="0">
                <a:latin typeface="Calibri"/>
                <a:cs typeface="Calibri"/>
              </a:rPr>
              <a:t>desde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5" dirty="0">
                <a:latin typeface="Calibri"/>
                <a:cs typeface="Calibri"/>
              </a:rPr>
              <a:t>bautismo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Señor </a:t>
            </a:r>
            <a:r>
              <a:rPr sz="1800" spc="-15" dirty="0">
                <a:latin typeface="Calibri"/>
                <a:cs typeface="Calibri"/>
              </a:rPr>
              <a:t>hasta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5" dirty="0">
                <a:latin typeface="Calibri"/>
                <a:cs typeface="Calibri"/>
              </a:rPr>
              <a:t>comienzo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Cuaresma (12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13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semanas).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4287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Y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segunda,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desde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después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Pentecostés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hasta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Adviento.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El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segundo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Tiempo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Ordinario termina con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fiesta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Cristo </a:t>
            </a:r>
            <a:r>
              <a:rPr sz="1800" spc="-45" dirty="0">
                <a:latin typeface="Calibri"/>
                <a:cs typeface="Calibri"/>
              </a:rPr>
              <a:t>Rey. </a:t>
            </a:r>
            <a:r>
              <a:rPr sz="1800" spc="-5" dirty="0">
                <a:latin typeface="Calibri"/>
                <a:cs typeface="Calibri"/>
              </a:rPr>
              <a:t>(33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34</a:t>
            </a:r>
            <a:r>
              <a:rPr sz="1800" spc="2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semanas)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7200" y="3048012"/>
            <a:ext cx="8077200" cy="3139440"/>
          </a:xfrm>
          <a:custGeom>
            <a:avLst/>
            <a:gdLst/>
            <a:ahLst/>
            <a:cxnLst/>
            <a:rect l="l" t="t" r="r" b="b"/>
            <a:pathLst>
              <a:path w="8077200" h="3139440">
                <a:moveTo>
                  <a:pt x="0" y="3139313"/>
                </a:moveTo>
                <a:lnTo>
                  <a:pt x="8077200" y="3139313"/>
                </a:lnTo>
                <a:lnTo>
                  <a:pt x="8077200" y="0"/>
                </a:lnTo>
                <a:lnTo>
                  <a:pt x="0" y="0"/>
                </a:lnTo>
                <a:lnTo>
                  <a:pt x="0" y="3139313"/>
                </a:lnTo>
                <a:close/>
              </a:path>
            </a:pathLst>
          </a:custGeom>
          <a:solidFill>
            <a:srgbClr val="99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3066415"/>
            <a:ext cx="7920355" cy="3043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latin typeface="Calibri"/>
                <a:cs typeface="Calibri"/>
              </a:rPr>
              <a:t>Crecer. </a:t>
            </a:r>
            <a:r>
              <a:rPr sz="1800" spc="-30" dirty="0">
                <a:latin typeface="Calibri"/>
                <a:cs typeface="Calibri"/>
              </a:rPr>
              <a:t>Crecer. </a:t>
            </a:r>
            <a:r>
              <a:rPr sz="1800" spc="-35" dirty="0">
                <a:latin typeface="Calibri"/>
                <a:cs typeface="Calibri"/>
              </a:rPr>
              <a:t>Crecer. </a:t>
            </a: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5" dirty="0">
                <a:latin typeface="Calibri"/>
                <a:cs typeface="Calibri"/>
              </a:rPr>
              <a:t>no </a:t>
            </a:r>
            <a:r>
              <a:rPr sz="1800" spc="-10" dirty="0">
                <a:latin typeface="Calibri"/>
                <a:cs typeface="Calibri"/>
              </a:rPr>
              <a:t>crece,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estanca,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enferma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muere. </a:t>
            </a:r>
            <a:r>
              <a:rPr sz="1800" dirty="0">
                <a:latin typeface="Calibri"/>
                <a:cs typeface="Calibri"/>
              </a:rPr>
              <a:t>Debemos  </a:t>
            </a:r>
            <a:r>
              <a:rPr sz="1800" spc="-10" dirty="0">
                <a:latin typeface="Calibri"/>
                <a:cs typeface="Calibri"/>
              </a:rPr>
              <a:t>crecer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nuestras tareas </a:t>
            </a:r>
            <a:r>
              <a:rPr sz="1800" spc="-5" dirty="0">
                <a:latin typeface="Calibri"/>
                <a:cs typeface="Calibri"/>
              </a:rPr>
              <a:t>ordinarias: </a:t>
            </a:r>
            <a:r>
              <a:rPr sz="1800" spc="-10" dirty="0">
                <a:latin typeface="Calibri"/>
                <a:cs typeface="Calibri"/>
              </a:rPr>
              <a:t>matrimonio,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vida </a:t>
            </a:r>
            <a:r>
              <a:rPr sz="1800" spc="-5" dirty="0">
                <a:latin typeface="Calibri"/>
                <a:cs typeface="Calibri"/>
              </a:rPr>
              <a:t>espiritual,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vida  </a:t>
            </a:r>
            <a:r>
              <a:rPr sz="1800" spc="-10" dirty="0">
                <a:latin typeface="Calibri"/>
                <a:cs typeface="Calibri"/>
              </a:rPr>
              <a:t>profesional,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10" dirty="0">
                <a:latin typeface="Calibri"/>
                <a:cs typeface="Calibri"/>
              </a:rPr>
              <a:t>trabajo,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estudio,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las relaciones </a:t>
            </a:r>
            <a:r>
              <a:rPr sz="1800" dirty="0">
                <a:latin typeface="Calibri"/>
                <a:cs typeface="Calibri"/>
              </a:rPr>
              <a:t>humanas. </a:t>
            </a:r>
            <a:r>
              <a:rPr sz="1800" spc="-5" dirty="0">
                <a:latin typeface="Calibri"/>
                <a:cs typeface="Calibri"/>
              </a:rPr>
              <a:t>Debemos crecer  también </a:t>
            </a:r>
            <a:r>
              <a:rPr sz="1800" dirty="0">
                <a:latin typeface="Calibri"/>
                <a:cs typeface="Calibri"/>
              </a:rPr>
              <a:t>en medio de </a:t>
            </a:r>
            <a:r>
              <a:rPr sz="1800" spc="-10" dirty="0">
                <a:latin typeface="Calibri"/>
                <a:cs typeface="Calibri"/>
              </a:rPr>
              <a:t>nuestros </a:t>
            </a:r>
            <a:r>
              <a:rPr sz="1800" spc="-5" dirty="0">
                <a:latin typeface="Calibri"/>
                <a:cs typeface="Calibri"/>
              </a:rPr>
              <a:t>sufrimientos, </a:t>
            </a:r>
            <a:r>
              <a:rPr sz="1800" spc="-10" dirty="0">
                <a:latin typeface="Calibri"/>
                <a:cs typeface="Calibri"/>
              </a:rPr>
              <a:t>éxitos, fracasos. </a:t>
            </a:r>
            <a:r>
              <a:rPr sz="1800" spc="-5" dirty="0">
                <a:latin typeface="Calibri"/>
                <a:cs typeface="Calibri"/>
              </a:rPr>
              <a:t>¡Cuántas virtudes  podemos </a:t>
            </a:r>
            <a:r>
              <a:rPr sz="1800" spc="-10" dirty="0">
                <a:latin typeface="Calibri"/>
                <a:cs typeface="Calibri"/>
              </a:rPr>
              <a:t>ejercitar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todo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esto!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El espíritu </a:t>
            </a:r>
            <a:r>
              <a:rPr sz="1800" dirty="0">
                <a:latin typeface="Calibri"/>
                <a:cs typeface="Calibri"/>
              </a:rPr>
              <a:t>del Tiempo </a:t>
            </a:r>
            <a:r>
              <a:rPr sz="1800" spc="-10" dirty="0">
                <a:latin typeface="Calibri"/>
                <a:cs typeface="Calibri"/>
              </a:rPr>
              <a:t>Ordinario </a:t>
            </a:r>
            <a:r>
              <a:rPr sz="1800" dirty="0">
                <a:latin typeface="Calibri"/>
                <a:cs typeface="Calibri"/>
              </a:rPr>
              <a:t>queda </a:t>
            </a:r>
            <a:r>
              <a:rPr sz="1800" spc="-5" dirty="0">
                <a:latin typeface="Calibri"/>
                <a:cs typeface="Calibri"/>
              </a:rPr>
              <a:t>bien descrito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10" dirty="0">
                <a:latin typeface="Calibri"/>
                <a:cs typeface="Calibri"/>
              </a:rPr>
              <a:t>prefacio </a:t>
            </a:r>
            <a:r>
              <a:rPr sz="1800" spc="-5" dirty="0">
                <a:latin typeface="Calibri"/>
                <a:cs typeface="Calibri"/>
              </a:rPr>
              <a:t>VI </a:t>
            </a:r>
            <a:r>
              <a:rPr sz="1800" spc="-10" dirty="0">
                <a:latin typeface="Calibri"/>
                <a:cs typeface="Calibri"/>
              </a:rPr>
              <a:t>dominical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dirty="0">
                <a:latin typeface="Calibri"/>
                <a:cs typeface="Calibri"/>
              </a:rPr>
              <a:t>misa: </a:t>
            </a:r>
            <a:r>
              <a:rPr sz="1800" b="1" i="1" spc="-10" dirty="0">
                <a:latin typeface="Calibri"/>
                <a:cs typeface="Calibri"/>
              </a:rPr>
              <a:t>“En </a:t>
            </a:r>
            <a:r>
              <a:rPr sz="1800" b="1" i="1" dirty="0">
                <a:latin typeface="Calibri"/>
                <a:cs typeface="Calibri"/>
              </a:rPr>
              <a:t>ti </a:t>
            </a:r>
            <a:r>
              <a:rPr sz="1800" b="1" i="1" spc="-5" dirty="0">
                <a:latin typeface="Calibri"/>
                <a:cs typeface="Calibri"/>
              </a:rPr>
              <a:t>vivimos, nos </a:t>
            </a:r>
            <a:r>
              <a:rPr sz="1800" b="1" i="1" dirty="0">
                <a:latin typeface="Calibri"/>
                <a:cs typeface="Calibri"/>
              </a:rPr>
              <a:t>movemos y </a:t>
            </a:r>
            <a:r>
              <a:rPr sz="1800" b="1" i="1" spc="-10" dirty="0">
                <a:latin typeface="Calibri"/>
                <a:cs typeface="Calibri"/>
              </a:rPr>
              <a:t>existimos; </a:t>
            </a:r>
            <a:r>
              <a:rPr sz="1800" b="1" i="1" dirty="0">
                <a:latin typeface="Calibri"/>
                <a:cs typeface="Calibri"/>
              </a:rPr>
              <a:t>y </a:t>
            </a:r>
            <a:r>
              <a:rPr sz="1800" b="1" i="1" spc="-5" dirty="0">
                <a:latin typeface="Calibri"/>
                <a:cs typeface="Calibri"/>
              </a:rPr>
              <a:t>todavía </a:t>
            </a:r>
            <a:r>
              <a:rPr sz="1800" b="1" i="1" dirty="0">
                <a:latin typeface="Calibri"/>
                <a:cs typeface="Calibri"/>
              </a:rPr>
              <a:t>peregrinos en </a:t>
            </a:r>
            <a:r>
              <a:rPr sz="1800" b="1" i="1" spc="-15" dirty="0">
                <a:latin typeface="Calibri"/>
                <a:cs typeface="Calibri"/>
              </a:rPr>
              <a:t>este  </a:t>
            </a:r>
            <a:r>
              <a:rPr sz="1800" b="1" i="1" spc="-5" dirty="0">
                <a:latin typeface="Calibri"/>
                <a:cs typeface="Calibri"/>
              </a:rPr>
              <a:t>mundo, no sólo </a:t>
            </a:r>
            <a:r>
              <a:rPr sz="1800" b="1" i="1" spc="-10" dirty="0">
                <a:latin typeface="Calibri"/>
                <a:cs typeface="Calibri"/>
              </a:rPr>
              <a:t>experimentamos </a:t>
            </a:r>
            <a:r>
              <a:rPr sz="1800" b="1" i="1" dirty="0">
                <a:latin typeface="Calibri"/>
                <a:cs typeface="Calibri"/>
              </a:rPr>
              <a:t>las pruebas </a:t>
            </a:r>
            <a:r>
              <a:rPr sz="1800" b="1" i="1" spc="-10" dirty="0">
                <a:latin typeface="Calibri"/>
                <a:cs typeface="Calibri"/>
              </a:rPr>
              <a:t>cotidianas </a:t>
            </a:r>
            <a:r>
              <a:rPr sz="1800" b="1" i="1" spc="-5" dirty="0">
                <a:latin typeface="Calibri"/>
                <a:cs typeface="Calibri"/>
              </a:rPr>
              <a:t>de </a:t>
            </a:r>
            <a:r>
              <a:rPr sz="1800" b="1" i="1" dirty="0">
                <a:latin typeface="Calibri"/>
                <a:cs typeface="Calibri"/>
              </a:rPr>
              <a:t>tu </a:t>
            </a:r>
            <a:r>
              <a:rPr sz="1800" b="1" i="1" spc="-25" dirty="0">
                <a:latin typeface="Calibri"/>
                <a:cs typeface="Calibri"/>
              </a:rPr>
              <a:t>amor, </a:t>
            </a:r>
            <a:r>
              <a:rPr sz="1800" b="1" i="1" spc="-5" dirty="0">
                <a:latin typeface="Calibri"/>
                <a:cs typeface="Calibri"/>
              </a:rPr>
              <a:t>sino </a:t>
            </a:r>
            <a:r>
              <a:rPr sz="1800" b="1" i="1" dirty="0">
                <a:latin typeface="Calibri"/>
                <a:cs typeface="Calibri"/>
              </a:rPr>
              <a:t>que  </a:t>
            </a:r>
            <a:r>
              <a:rPr sz="1800" b="1" i="1" spc="-5" dirty="0">
                <a:latin typeface="Calibri"/>
                <a:cs typeface="Calibri"/>
              </a:rPr>
              <a:t>poseemos </a:t>
            </a:r>
            <a:r>
              <a:rPr sz="1800" b="1" i="1" dirty="0">
                <a:latin typeface="Calibri"/>
                <a:cs typeface="Calibri"/>
              </a:rPr>
              <a:t>ya </a:t>
            </a:r>
            <a:r>
              <a:rPr sz="1800" b="1" i="1" spc="5" dirty="0">
                <a:latin typeface="Calibri"/>
                <a:cs typeface="Calibri"/>
              </a:rPr>
              <a:t>en </a:t>
            </a:r>
            <a:r>
              <a:rPr sz="1800" b="1" i="1" dirty="0">
                <a:latin typeface="Calibri"/>
                <a:cs typeface="Calibri"/>
              </a:rPr>
              <a:t>prenda la vida </a:t>
            </a:r>
            <a:r>
              <a:rPr sz="1800" b="1" i="1" spc="-5" dirty="0">
                <a:latin typeface="Calibri"/>
                <a:cs typeface="Calibri"/>
              </a:rPr>
              <a:t>futura, </a:t>
            </a:r>
            <a:r>
              <a:rPr sz="1800" b="1" i="1" dirty="0">
                <a:latin typeface="Calibri"/>
                <a:cs typeface="Calibri"/>
              </a:rPr>
              <a:t>pues </a:t>
            </a:r>
            <a:r>
              <a:rPr sz="1800" b="1" i="1" spc="-5" dirty="0">
                <a:latin typeface="Calibri"/>
                <a:cs typeface="Calibri"/>
              </a:rPr>
              <a:t>esperamos </a:t>
            </a:r>
            <a:r>
              <a:rPr sz="1800" b="1" i="1" spc="-10" dirty="0">
                <a:latin typeface="Calibri"/>
                <a:cs typeface="Calibri"/>
              </a:rPr>
              <a:t>gozar </a:t>
            </a:r>
            <a:r>
              <a:rPr sz="1800" b="1" i="1" spc="-5" dirty="0">
                <a:latin typeface="Calibri"/>
                <a:cs typeface="Calibri"/>
              </a:rPr>
              <a:t>de </a:t>
            </a:r>
            <a:r>
              <a:rPr sz="1800" b="1" i="1" dirty="0">
                <a:latin typeface="Calibri"/>
                <a:cs typeface="Calibri"/>
              </a:rPr>
              <a:t>la </a:t>
            </a:r>
            <a:r>
              <a:rPr sz="1800" b="1" i="1" spc="-5" dirty="0">
                <a:latin typeface="Calibri"/>
                <a:cs typeface="Calibri"/>
              </a:rPr>
              <a:t>Pascua  eterna, </a:t>
            </a:r>
            <a:r>
              <a:rPr sz="1800" b="1" i="1" dirty="0">
                <a:latin typeface="Calibri"/>
                <a:cs typeface="Calibri"/>
              </a:rPr>
              <a:t>porque </a:t>
            </a:r>
            <a:r>
              <a:rPr sz="1800" b="1" i="1" spc="-5" dirty="0">
                <a:latin typeface="Calibri"/>
                <a:cs typeface="Calibri"/>
              </a:rPr>
              <a:t>tenemos </a:t>
            </a:r>
            <a:r>
              <a:rPr sz="1800" b="1" i="1" dirty="0">
                <a:latin typeface="Calibri"/>
                <a:cs typeface="Calibri"/>
              </a:rPr>
              <a:t>las </a:t>
            </a:r>
            <a:r>
              <a:rPr sz="1800" b="1" i="1" spc="-5" dirty="0">
                <a:latin typeface="Calibri"/>
                <a:cs typeface="Calibri"/>
              </a:rPr>
              <a:t>primicias </a:t>
            </a:r>
            <a:r>
              <a:rPr sz="1800" b="1" i="1" dirty="0">
                <a:latin typeface="Calibri"/>
                <a:cs typeface="Calibri"/>
              </a:rPr>
              <a:t>del </a:t>
            </a:r>
            <a:r>
              <a:rPr sz="1800" b="1" i="1" spc="-5" dirty="0">
                <a:latin typeface="Calibri"/>
                <a:cs typeface="Calibri"/>
              </a:rPr>
              <a:t>Espíritu </a:t>
            </a:r>
            <a:r>
              <a:rPr sz="1800" b="1" i="1" dirty="0">
                <a:latin typeface="Calibri"/>
                <a:cs typeface="Calibri"/>
              </a:rPr>
              <a:t>por el que </a:t>
            </a:r>
            <a:r>
              <a:rPr sz="1800" b="1" i="1" spc="-10" dirty="0">
                <a:latin typeface="Calibri"/>
                <a:cs typeface="Calibri"/>
              </a:rPr>
              <a:t>resucitaste </a:t>
            </a:r>
            <a:r>
              <a:rPr sz="1800" b="1" i="1" dirty="0">
                <a:latin typeface="Calibri"/>
                <a:cs typeface="Calibri"/>
              </a:rPr>
              <a:t>a Jesús </a:t>
            </a:r>
            <a:r>
              <a:rPr sz="1800" b="1" i="1" spc="-5" dirty="0">
                <a:latin typeface="Calibri"/>
                <a:cs typeface="Calibri"/>
              </a:rPr>
              <a:t>de  entre </a:t>
            </a:r>
            <a:r>
              <a:rPr sz="1800" b="1" i="1" dirty="0">
                <a:latin typeface="Calibri"/>
                <a:cs typeface="Calibri"/>
              </a:rPr>
              <a:t>los</a:t>
            </a:r>
            <a:r>
              <a:rPr sz="1800" b="1" i="1" spc="5" dirty="0">
                <a:latin typeface="Calibri"/>
                <a:cs typeface="Calibri"/>
              </a:rPr>
              <a:t> </a:t>
            </a:r>
            <a:r>
              <a:rPr sz="1800" b="1" i="1" spc="-25" dirty="0">
                <a:latin typeface="Calibri"/>
                <a:cs typeface="Calibri"/>
              </a:rPr>
              <a:t>muertos”.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1266444"/>
            <a:ext cx="4517136" cy="29596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608" y="1248155"/>
            <a:ext cx="4594860" cy="2898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1295400"/>
            <a:ext cx="4419600" cy="28623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1000" y="1295400"/>
            <a:ext cx="4419600" cy="2862580"/>
          </a:xfrm>
          <a:custGeom>
            <a:avLst/>
            <a:gdLst/>
            <a:ahLst/>
            <a:cxnLst/>
            <a:rect l="l" t="t" r="r" b="b"/>
            <a:pathLst>
              <a:path w="4419600" h="2862579">
                <a:moveTo>
                  <a:pt x="0" y="2862326"/>
                </a:moveTo>
                <a:lnTo>
                  <a:pt x="4419600" y="2862326"/>
                </a:lnTo>
                <a:lnTo>
                  <a:pt x="4419600" y="0"/>
                </a:lnTo>
                <a:lnTo>
                  <a:pt x="0" y="0"/>
                </a:lnTo>
                <a:lnTo>
                  <a:pt x="0" y="2862326"/>
                </a:lnTo>
                <a:close/>
              </a:path>
            </a:pathLst>
          </a:custGeom>
          <a:ln w="12700">
            <a:solidFill>
              <a:srgbClr val="7C5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9966FF"/>
                </a:solidFill>
                <a:latin typeface="Calibri"/>
                <a:cs typeface="Calibri"/>
              </a:rPr>
              <a:t>LA </a:t>
            </a:r>
            <a:r>
              <a:rPr b="1" spc="-10" dirty="0">
                <a:solidFill>
                  <a:srgbClr val="9966FF"/>
                </a:solidFill>
                <a:latin typeface="Calibri"/>
                <a:cs typeface="Calibri"/>
              </a:rPr>
              <a:t>CUARESMA </a:t>
            </a:r>
            <a:r>
              <a:rPr spc="-10" dirty="0"/>
              <a:t>comienza con </a:t>
            </a:r>
            <a:r>
              <a:rPr spc="5" dirty="0"/>
              <a:t>el </a:t>
            </a:r>
            <a:r>
              <a:rPr spc="-10" dirty="0"/>
              <a:t>miércoles </a:t>
            </a:r>
            <a:r>
              <a:rPr dirty="0"/>
              <a:t>de  </a:t>
            </a:r>
            <a:r>
              <a:rPr spc="-10" dirty="0"/>
              <a:t>ceniza, </a:t>
            </a:r>
            <a:r>
              <a:rPr dirty="0"/>
              <a:t>el </a:t>
            </a:r>
            <a:r>
              <a:rPr spc="-5" dirty="0"/>
              <a:t>cual </a:t>
            </a:r>
            <a:r>
              <a:rPr spc="5" dirty="0"/>
              <a:t>se </a:t>
            </a:r>
            <a:r>
              <a:rPr spc="-5" dirty="0"/>
              <a:t>calcula </a:t>
            </a:r>
            <a:r>
              <a:rPr spc="-10" dirty="0"/>
              <a:t>contando cuarenta  </a:t>
            </a:r>
            <a:r>
              <a:rPr spc="-5" dirty="0"/>
              <a:t>días hacia </a:t>
            </a:r>
            <a:r>
              <a:rPr spc="-15" dirty="0"/>
              <a:t>atrás </a:t>
            </a:r>
            <a:r>
              <a:rPr spc="-5" dirty="0"/>
              <a:t>desde la pascua </a:t>
            </a:r>
            <a:r>
              <a:rPr dirty="0"/>
              <a:t>de  </a:t>
            </a:r>
            <a:r>
              <a:rPr spc="-10" dirty="0"/>
              <a:t>resurrección </a:t>
            </a:r>
            <a:r>
              <a:rPr spc="-5" dirty="0"/>
              <a:t>(sin </a:t>
            </a:r>
            <a:r>
              <a:rPr spc="-15" dirty="0"/>
              <a:t>contar </a:t>
            </a:r>
            <a:r>
              <a:rPr spc="-5" dirty="0"/>
              <a:t>los domingos), </a:t>
            </a:r>
            <a:r>
              <a:rPr dirty="0"/>
              <a:t>y  </a:t>
            </a:r>
            <a:r>
              <a:rPr spc="-5" dirty="0"/>
              <a:t>termina </a:t>
            </a:r>
            <a:r>
              <a:rPr dirty="0"/>
              <a:t>el </a:t>
            </a:r>
            <a:r>
              <a:rPr spc="-5" dirty="0"/>
              <a:t>Jueves </a:t>
            </a:r>
            <a:r>
              <a:rPr spc="-10" dirty="0"/>
              <a:t>Santo </a:t>
            </a:r>
            <a:r>
              <a:rPr spc="-5" dirty="0"/>
              <a:t>por la </a:t>
            </a:r>
            <a:r>
              <a:rPr dirty="0"/>
              <a:t>mañana </a:t>
            </a:r>
            <a:r>
              <a:rPr spc="-10" dirty="0"/>
              <a:t>con la  </a:t>
            </a:r>
            <a:r>
              <a:rPr spc="-5" dirty="0"/>
              <a:t>celebración </a:t>
            </a:r>
            <a:r>
              <a:rPr dirty="0"/>
              <a:t>de la </a:t>
            </a:r>
            <a:r>
              <a:rPr spc="-5" dirty="0"/>
              <a:t>"misa crismal", </a:t>
            </a:r>
            <a:r>
              <a:rPr dirty="0"/>
              <a:t>en </a:t>
            </a:r>
            <a:r>
              <a:rPr spc="-5" dirty="0"/>
              <a:t>la </a:t>
            </a:r>
            <a:r>
              <a:rPr spc="-15" dirty="0"/>
              <a:t>tarde  </a:t>
            </a:r>
            <a:r>
              <a:rPr dirty="0"/>
              <a:t>del </a:t>
            </a:r>
            <a:r>
              <a:rPr spc="-5" dirty="0"/>
              <a:t>jueves comienza </a:t>
            </a:r>
            <a:r>
              <a:rPr dirty="0"/>
              <a:t>el </a:t>
            </a:r>
            <a:r>
              <a:rPr b="1" spc="-10" dirty="0">
                <a:latin typeface="Calibri"/>
                <a:cs typeface="Calibri"/>
              </a:rPr>
              <a:t>"Santo </a:t>
            </a:r>
            <a:r>
              <a:rPr b="1" spc="-25" dirty="0">
                <a:latin typeface="Calibri"/>
                <a:cs typeface="Calibri"/>
              </a:rPr>
              <a:t>Triduo  </a:t>
            </a:r>
            <a:r>
              <a:rPr b="1" spc="-10" dirty="0">
                <a:latin typeface="Calibri"/>
                <a:cs typeface="Calibri"/>
              </a:rPr>
              <a:t>Pascual" que</a:t>
            </a:r>
            <a:r>
              <a:rPr b="1" spc="36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corresponde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72440" y="3508375"/>
            <a:ext cx="3032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514475" algn="l"/>
                <a:tab pos="1959610" algn="l"/>
                <a:tab pos="2334895" algn="l"/>
              </a:tabLst>
            </a:pPr>
            <a:r>
              <a:rPr sz="1800" b="1" dirty="0">
                <a:latin typeface="Calibri"/>
                <a:cs typeface="Calibri"/>
              </a:rPr>
              <a:t>s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15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15" dirty="0">
                <a:latin typeface="Calibri"/>
                <a:cs typeface="Calibri"/>
              </a:rPr>
              <a:t>m</a:t>
            </a:r>
            <a:r>
              <a:rPr sz="1800" b="1" dirty="0">
                <a:latin typeface="Calibri"/>
                <a:cs typeface="Calibri"/>
              </a:rPr>
              <a:t>n</a:t>
            </a:r>
            <a:r>
              <a:rPr sz="1800" b="1" spc="-1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10" dirty="0">
                <a:latin typeface="Calibri"/>
                <a:cs typeface="Calibri"/>
              </a:rPr>
              <a:t>de</a:t>
            </a:r>
            <a:r>
              <a:rPr sz="1800" b="1" dirty="0">
                <a:latin typeface="Calibri"/>
                <a:cs typeface="Calibri"/>
              </a:rPr>
              <a:t>s	</a:t>
            </a:r>
            <a:r>
              <a:rPr sz="1800" b="1" spc="-10" dirty="0">
                <a:latin typeface="Calibri"/>
                <a:cs typeface="Calibri"/>
              </a:rPr>
              <a:t>d</a:t>
            </a:r>
            <a:r>
              <a:rPr sz="1800" b="1" dirty="0">
                <a:latin typeface="Calibri"/>
                <a:cs typeface="Calibri"/>
              </a:rPr>
              <a:t>e	la	p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s</a:t>
            </a:r>
            <a:r>
              <a:rPr sz="1800" b="1" spc="-10" dirty="0">
                <a:latin typeface="Calibri"/>
                <a:cs typeface="Calibri"/>
              </a:rPr>
              <a:t>ió</a:t>
            </a:r>
            <a:r>
              <a:rPr sz="1800" b="1" dirty="0">
                <a:latin typeface="Calibri"/>
                <a:cs typeface="Calibri"/>
              </a:rPr>
              <a:t>n,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9383" y="3234054"/>
            <a:ext cx="102361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490220" algn="l"/>
              </a:tabLst>
            </a:pPr>
            <a:r>
              <a:rPr sz="1800" b="1" dirty="0">
                <a:latin typeface="Calibri"/>
                <a:cs typeface="Calibri"/>
              </a:rPr>
              <a:t>a	las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tabLst>
                <a:tab pos="901700" algn="l"/>
              </a:tabLst>
            </a:pPr>
            <a:r>
              <a:rPr sz="1800" b="1" spc="-5" dirty="0">
                <a:latin typeface="Calibri"/>
                <a:cs typeface="Calibri"/>
              </a:rPr>
              <a:t>m</a:t>
            </a:r>
            <a:r>
              <a:rPr sz="1800" b="1" spc="-10" dirty="0">
                <a:latin typeface="Calibri"/>
                <a:cs typeface="Calibri"/>
              </a:rPr>
              <a:t>u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45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e	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2440" y="3782644"/>
            <a:ext cx="20815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resurrección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9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Jesús.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2231" y="504444"/>
            <a:ext cx="3069336" cy="621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0143" y="449580"/>
            <a:ext cx="2950463" cy="618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1000" y="533425"/>
            <a:ext cx="2971800" cy="5232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81000" y="533425"/>
            <a:ext cx="29718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266065">
              <a:lnSpc>
                <a:spcPct val="100000"/>
              </a:lnSpc>
              <a:spcBef>
                <a:spcPts val="175"/>
              </a:spcBef>
              <a:tabLst>
                <a:tab pos="1283970" algn="l"/>
              </a:tabLst>
            </a:pPr>
            <a:r>
              <a:rPr sz="2800" spc="-15" dirty="0">
                <a:solidFill>
                  <a:srgbClr val="FF0000"/>
                </a:solidFill>
              </a:rPr>
              <a:t>CICLO	</a:t>
            </a:r>
            <a:r>
              <a:rPr sz="2800" spc="-35" dirty="0">
                <a:solidFill>
                  <a:srgbClr val="FF0000"/>
                </a:solidFill>
              </a:rPr>
              <a:t>PASCUAL:</a:t>
            </a:r>
            <a:endParaRPr sz="2800"/>
          </a:p>
        </p:txBody>
      </p:sp>
      <p:sp>
        <p:nvSpPr>
          <p:cNvPr id="14" name="object 14"/>
          <p:cNvSpPr/>
          <p:nvPr/>
        </p:nvSpPr>
        <p:spPr>
          <a:xfrm>
            <a:off x="3512058" y="799465"/>
            <a:ext cx="1355725" cy="347980"/>
          </a:xfrm>
          <a:custGeom>
            <a:avLst/>
            <a:gdLst/>
            <a:ahLst/>
            <a:cxnLst/>
            <a:rect l="l" t="t" r="r" b="b"/>
            <a:pathLst>
              <a:path w="1355725" h="347980">
                <a:moveTo>
                  <a:pt x="13842" y="0"/>
                </a:moveTo>
                <a:lnTo>
                  <a:pt x="0" y="74930"/>
                </a:lnTo>
                <a:lnTo>
                  <a:pt x="1273937" y="310134"/>
                </a:lnTo>
                <a:lnTo>
                  <a:pt x="1266952" y="347725"/>
                </a:lnTo>
                <a:lnTo>
                  <a:pt x="1355725" y="286512"/>
                </a:lnTo>
                <a:lnTo>
                  <a:pt x="1320418" y="235204"/>
                </a:lnTo>
                <a:lnTo>
                  <a:pt x="1287779" y="235204"/>
                </a:lnTo>
                <a:lnTo>
                  <a:pt x="13842" y="0"/>
                </a:lnTo>
                <a:close/>
              </a:path>
              <a:path w="1355725" h="347980">
                <a:moveTo>
                  <a:pt x="1294638" y="197738"/>
                </a:moveTo>
                <a:lnTo>
                  <a:pt x="1287779" y="235204"/>
                </a:lnTo>
                <a:lnTo>
                  <a:pt x="1320418" y="235204"/>
                </a:lnTo>
                <a:lnTo>
                  <a:pt x="1294638" y="19773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12058" y="799465"/>
            <a:ext cx="1355725" cy="347980"/>
          </a:xfrm>
          <a:custGeom>
            <a:avLst/>
            <a:gdLst/>
            <a:ahLst/>
            <a:cxnLst/>
            <a:rect l="l" t="t" r="r" b="b"/>
            <a:pathLst>
              <a:path w="1355725" h="347980">
                <a:moveTo>
                  <a:pt x="13842" y="0"/>
                </a:moveTo>
                <a:lnTo>
                  <a:pt x="1287779" y="235204"/>
                </a:lnTo>
                <a:lnTo>
                  <a:pt x="1294638" y="197738"/>
                </a:lnTo>
                <a:lnTo>
                  <a:pt x="1355725" y="286512"/>
                </a:lnTo>
                <a:lnTo>
                  <a:pt x="1266952" y="347725"/>
                </a:lnTo>
                <a:lnTo>
                  <a:pt x="1273937" y="310134"/>
                </a:lnTo>
                <a:lnTo>
                  <a:pt x="0" y="74930"/>
                </a:lnTo>
                <a:lnTo>
                  <a:pt x="13842" y="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9517" y="465962"/>
            <a:ext cx="1367155" cy="262255"/>
          </a:xfrm>
          <a:custGeom>
            <a:avLst/>
            <a:gdLst/>
            <a:ahLst/>
            <a:cxnLst/>
            <a:rect l="l" t="t" r="r" b="b"/>
            <a:pathLst>
              <a:path w="1367154" h="262255">
                <a:moveTo>
                  <a:pt x="1282573" y="0"/>
                </a:moveTo>
                <a:lnTo>
                  <a:pt x="1286891" y="37846"/>
                </a:lnTo>
                <a:lnTo>
                  <a:pt x="0" y="186562"/>
                </a:lnTo>
                <a:lnTo>
                  <a:pt x="8762" y="262254"/>
                </a:lnTo>
                <a:lnTo>
                  <a:pt x="1295654" y="113537"/>
                </a:lnTo>
                <a:lnTo>
                  <a:pt x="1329964" y="113537"/>
                </a:lnTo>
                <a:lnTo>
                  <a:pt x="1366901" y="66928"/>
                </a:lnTo>
                <a:lnTo>
                  <a:pt x="1282573" y="0"/>
                </a:lnTo>
                <a:close/>
              </a:path>
              <a:path w="1367154" h="262255">
                <a:moveTo>
                  <a:pt x="1329964" y="113537"/>
                </a:moveTo>
                <a:lnTo>
                  <a:pt x="1295654" y="113537"/>
                </a:lnTo>
                <a:lnTo>
                  <a:pt x="1299972" y="151384"/>
                </a:lnTo>
                <a:lnTo>
                  <a:pt x="1329964" y="113537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9517" y="465962"/>
            <a:ext cx="1367155" cy="262255"/>
          </a:xfrm>
          <a:custGeom>
            <a:avLst/>
            <a:gdLst/>
            <a:ahLst/>
            <a:cxnLst/>
            <a:rect l="l" t="t" r="r" b="b"/>
            <a:pathLst>
              <a:path w="1367154" h="262255">
                <a:moveTo>
                  <a:pt x="0" y="186562"/>
                </a:moveTo>
                <a:lnTo>
                  <a:pt x="1286891" y="37846"/>
                </a:lnTo>
                <a:lnTo>
                  <a:pt x="1282573" y="0"/>
                </a:lnTo>
                <a:lnTo>
                  <a:pt x="1366901" y="66928"/>
                </a:lnTo>
                <a:lnTo>
                  <a:pt x="1299972" y="151384"/>
                </a:lnTo>
                <a:lnTo>
                  <a:pt x="1295654" y="113537"/>
                </a:lnTo>
                <a:lnTo>
                  <a:pt x="8762" y="262254"/>
                </a:lnTo>
                <a:lnTo>
                  <a:pt x="0" y="186562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32832" y="275843"/>
            <a:ext cx="3374136" cy="4678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93208" y="257556"/>
            <a:ext cx="2564891" cy="4297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81600" y="304787"/>
            <a:ext cx="3276600" cy="3693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181600" y="304787"/>
            <a:ext cx="3276600" cy="369570"/>
          </a:xfrm>
          <a:prstGeom prst="rect">
            <a:avLst/>
          </a:prstGeom>
          <a:ln w="12700">
            <a:solidFill>
              <a:srgbClr val="7C5F9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solidFill>
                  <a:srgbClr val="9966FF"/>
                </a:solidFill>
                <a:latin typeface="Calibri"/>
                <a:cs typeface="Calibri"/>
              </a:rPr>
              <a:t>TIEMPO </a:t>
            </a:r>
            <a:r>
              <a:rPr sz="1800" b="1" dirty="0">
                <a:solidFill>
                  <a:srgbClr val="9966FF"/>
                </a:solidFill>
                <a:latin typeface="Calibri"/>
                <a:cs typeface="Calibri"/>
              </a:rPr>
              <a:t>DE</a:t>
            </a:r>
            <a:r>
              <a:rPr sz="1800" b="1" spc="-20" dirty="0">
                <a:solidFill>
                  <a:srgbClr val="9966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9966FF"/>
                </a:solidFill>
                <a:latin typeface="Calibri"/>
                <a:cs typeface="Calibri"/>
              </a:rPr>
              <a:t>CUARESMA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81600" y="914387"/>
            <a:ext cx="3124200" cy="36957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latin typeface="Calibri"/>
                <a:cs typeface="Calibri"/>
              </a:rPr>
              <a:t>TIEMPO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PASCUAL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57200" y="4419600"/>
            <a:ext cx="4343400" cy="205740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marR="85090" algn="just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El Tiempo </a:t>
            </a:r>
            <a:r>
              <a:rPr sz="1800" spc="-10" dirty="0">
                <a:latin typeface="Calibri"/>
                <a:cs typeface="Calibri"/>
              </a:rPr>
              <a:t>Pascual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extiende desde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Vigilia </a:t>
            </a:r>
            <a:r>
              <a:rPr sz="1800" spc="-10" dirty="0">
                <a:latin typeface="Calibri"/>
                <a:cs typeface="Calibri"/>
              </a:rPr>
              <a:t>Pascual hasta </a:t>
            </a:r>
            <a:r>
              <a:rPr sz="1800" spc="-15" dirty="0">
                <a:latin typeface="Calibri"/>
                <a:cs typeface="Calibri"/>
              </a:rPr>
              <a:t>Pentecostés </a:t>
            </a:r>
            <a:r>
              <a:rPr sz="1800" spc="-10" dirty="0">
                <a:latin typeface="Calibri"/>
                <a:cs typeface="Calibri"/>
              </a:rPr>
              <a:t>(cincuenta  </a:t>
            </a:r>
            <a:r>
              <a:rPr sz="1800" spc="-5" dirty="0">
                <a:latin typeface="Calibri"/>
                <a:cs typeface="Calibri"/>
              </a:rPr>
              <a:t>días después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pascua).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91440" marR="84455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Después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Pentecostés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5" dirty="0">
                <a:latin typeface="Calibri"/>
                <a:cs typeface="Calibri"/>
              </a:rPr>
              <a:t>retoma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5" dirty="0">
                <a:latin typeface="Calibri"/>
                <a:cs typeface="Calibri"/>
              </a:rPr>
              <a:t>Tiempo </a:t>
            </a:r>
            <a:r>
              <a:rPr sz="1800" spc="-10" dirty="0">
                <a:latin typeface="Calibri"/>
                <a:cs typeface="Calibri"/>
              </a:rPr>
              <a:t>Ordinario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termina con la </a:t>
            </a:r>
            <a:r>
              <a:rPr sz="1800" spc="-15" dirty="0">
                <a:latin typeface="Calibri"/>
                <a:cs typeface="Calibri"/>
              </a:rPr>
              <a:t>fiesta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0" dirty="0">
                <a:latin typeface="Calibri"/>
                <a:cs typeface="Calibri"/>
              </a:rPr>
              <a:t>"Cristo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Rey".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72200" y="4114800"/>
            <a:ext cx="1673605" cy="2438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10200" y="1676400"/>
            <a:ext cx="1536573" cy="21431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123444"/>
            <a:ext cx="8174735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72995" y="38100"/>
            <a:ext cx="5394959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152374"/>
            <a:ext cx="80772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152374"/>
            <a:ext cx="80772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  <a:tabLst>
                <a:tab pos="930910" algn="l"/>
                <a:tab pos="2486660" algn="l"/>
              </a:tabLst>
            </a:pPr>
            <a:r>
              <a:rPr sz="3600" spc="-5" dirty="0">
                <a:solidFill>
                  <a:srgbClr val="FF0000"/>
                </a:solidFill>
              </a:rPr>
              <a:t>24.-	</a:t>
            </a:r>
            <a:r>
              <a:rPr sz="3600" spc="-10" dirty="0">
                <a:solidFill>
                  <a:srgbClr val="FF0000"/>
                </a:solidFill>
              </a:rPr>
              <a:t>LIBROS	LITÚRGICOS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688340" y="1694434"/>
            <a:ext cx="34239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dirty="0">
                <a:latin typeface="Calibri"/>
                <a:cs typeface="Calibri"/>
              </a:rPr>
              <a:t>misal debe </a:t>
            </a:r>
            <a:r>
              <a:rPr sz="1800" spc="-10" dirty="0">
                <a:latin typeface="Calibri"/>
                <a:cs typeface="Calibri"/>
              </a:rPr>
              <a:t>utilizarse con </a:t>
            </a:r>
            <a:r>
              <a:rPr sz="1800" spc="-5" dirty="0">
                <a:latin typeface="Calibri"/>
                <a:cs typeface="Calibri"/>
              </a:rPr>
              <a:t>mucho  </a:t>
            </a:r>
            <a:r>
              <a:rPr sz="1800" spc="-15" dirty="0">
                <a:latin typeface="Calibri"/>
                <a:cs typeface="Calibri"/>
              </a:rPr>
              <a:t>respeto, </a:t>
            </a:r>
            <a:r>
              <a:rPr sz="1800" dirty="0">
                <a:latin typeface="Calibri"/>
                <a:cs typeface="Calibri"/>
              </a:rPr>
              <a:t>pues </a:t>
            </a:r>
            <a:r>
              <a:rPr sz="1800" spc="-5" dirty="0">
                <a:latin typeface="Calibri"/>
                <a:cs typeface="Calibri"/>
              </a:rPr>
              <a:t>contiene las</a:t>
            </a:r>
            <a:r>
              <a:rPr sz="1800" spc="1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diversas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8340" y="2243150"/>
            <a:ext cx="84581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fórmulas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Misa,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2222" y="2243150"/>
            <a:ext cx="25895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00"/>
              </a:spcBef>
              <a:tabLst>
                <a:tab pos="763270" algn="l"/>
                <a:tab pos="1875789" algn="l"/>
              </a:tabLst>
            </a:pPr>
            <a:r>
              <a:rPr sz="1800" spc="-5" dirty="0">
                <a:latin typeface="Calibri"/>
                <a:cs typeface="Calibri"/>
              </a:rPr>
              <a:t>pa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	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spc="10" dirty="0">
                <a:latin typeface="Calibri"/>
                <a:cs typeface="Calibri"/>
              </a:rPr>
              <a:t>e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eb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ar	una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tabLst>
                <a:tab pos="1058545" algn="l"/>
                <a:tab pos="1624330" algn="l"/>
              </a:tabLst>
            </a:pPr>
            <a:r>
              <a:rPr sz="1800" dirty="0">
                <a:latin typeface="Calibri"/>
                <a:cs typeface="Calibri"/>
              </a:rPr>
              <a:t>ad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m</a:t>
            </a:r>
            <a:r>
              <a:rPr sz="1800" spc="10" dirty="0">
                <a:latin typeface="Calibri"/>
                <a:cs typeface="Calibri"/>
              </a:rPr>
              <a:t>á</a:t>
            </a:r>
            <a:r>
              <a:rPr sz="1800" dirty="0">
                <a:latin typeface="Calibri"/>
                <a:cs typeface="Calibri"/>
              </a:rPr>
              <a:t>s	de	</a:t>
            </a:r>
            <a:r>
              <a:rPr sz="1800" spc="10" dirty="0">
                <a:latin typeface="Calibri"/>
                <a:cs typeface="Calibri"/>
              </a:rPr>
              <a:t>d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50" dirty="0">
                <a:latin typeface="Calibri"/>
                <a:cs typeface="Calibri"/>
              </a:rPr>
              <a:t>f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25" dirty="0">
                <a:latin typeface="Calibri"/>
                <a:cs typeface="Calibri"/>
              </a:rPr>
              <a:t>r</a:t>
            </a:r>
            <a:r>
              <a:rPr sz="1800" spc="15" dirty="0">
                <a:latin typeface="Calibri"/>
                <a:cs typeface="Calibri"/>
              </a:rPr>
              <a:t>e</a:t>
            </a:r>
            <a:r>
              <a:rPr sz="1800" spc="-10" dirty="0">
                <a:latin typeface="Calibri"/>
                <a:cs typeface="Calibri"/>
              </a:rPr>
              <a:t>n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2792095"/>
            <a:ext cx="34232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Oraciones Eucarísticas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utilizar </a:t>
            </a:r>
            <a:r>
              <a:rPr sz="1800" spc="-5" dirty="0">
                <a:latin typeface="Calibri"/>
                <a:cs typeface="Calibri"/>
              </a:rPr>
              <a:t>por 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sacerdote. </a:t>
            </a:r>
            <a:r>
              <a:rPr sz="1800" dirty="0">
                <a:latin typeface="Calibri"/>
                <a:cs typeface="Calibri"/>
              </a:rPr>
              <a:t>El misal es el </a:t>
            </a:r>
            <a:r>
              <a:rPr sz="1800" spc="-10" dirty="0">
                <a:latin typeface="Calibri"/>
                <a:cs typeface="Calibri"/>
              </a:rPr>
              <a:t>libro  </a:t>
            </a:r>
            <a:r>
              <a:rPr sz="1800" spc="-5" dirty="0">
                <a:latin typeface="Calibri"/>
                <a:cs typeface="Calibri"/>
              </a:rPr>
              <a:t>necesario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que se </a:t>
            </a:r>
            <a:r>
              <a:rPr sz="1800" spc="-5" dirty="0">
                <a:latin typeface="Calibri"/>
                <a:cs typeface="Calibri"/>
              </a:rPr>
              <a:t>realice </a:t>
            </a:r>
            <a:r>
              <a:rPr sz="1800" spc="-10" dirty="0">
                <a:latin typeface="Calibri"/>
                <a:cs typeface="Calibri"/>
              </a:rPr>
              <a:t>la  Santa </a:t>
            </a:r>
            <a:r>
              <a:rPr sz="1800" spc="-5" dirty="0">
                <a:latin typeface="Calibri"/>
                <a:cs typeface="Calibri"/>
              </a:rPr>
              <a:t>Misa.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0831" y="1037844"/>
            <a:ext cx="3602736" cy="621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89532" y="982980"/>
            <a:ext cx="1543812" cy="618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600" y="1066825"/>
            <a:ext cx="3505200" cy="5232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9600" y="1066825"/>
            <a:ext cx="35052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MISAL: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84622" y="1143000"/>
            <a:ext cx="1987677" cy="23926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889375" y="4743069"/>
            <a:ext cx="1373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80059" algn="l"/>
                <a:tab pos="1124585" algn="l"/>
              </a:tabLst>
            </a:pPr>
            <a:r>
              <a:rPr sz="1800" spc="-5" dirty="0">
                <a:latin typeface="Calibri"/>
                <a:cs typeface="Calibri"/>
              </a:rPr>
              <a:t>Las	</a:t>
            </a:r>
            <a:r>
              <a:rPr sz="1800" spc="-10" dirty="0">
                <a:latin typeface="Calibri"/>
                <a:cs typeface="Calibri"/>
              </a:rPr>
              <a:t>lecturas  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ad</a:t>
            </a:r>
            <a:r>
              <a:rPr sz="1800" spc="5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s	en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62753" y="4743069"/>
            <a:ext cx="3039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marR="5080" indent="-178435">
              <a:lnSpc>
                <a:spcPct val="100000"/>
              </a:lnSpc>
              <a:spcBef>
                <a:spcPts val="100"/>
              </a:spcBef>
              <a:tabLst>
                <a:tab pos="516890" algn="l"/>
                <a:tab pos="559435" algn="l"/>
                <a:tab pos="1496695" algn="l"/>
                <a:tab pos="1821180" algn="l"/>
                <a:tab pos="1903730" algn="l"/>
                <a:tab pos="2237740" algn="l"/>
                <a:tab pos="2437130" algn="l"/>
                <a:tab pos="2922270" algn="l"/>
              </a:tabLst>
            </a:pPr>
            <a:r>
              <a:rPr sz="1800" spc="10" dirty="0">
                <a:latin typeface="Calibri"/>
                <a:cs typeface="Calibri"/>
              </a:rPr>
              <a:t>s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	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spc="-5" dirty="0">
                <a:latin typeface="Calibri"/>
                <a:cs typeface="Calibri"/>
              </a:rPr>
              <a:t>oma</a:t>
            </a:r>
            <a:r>
              <a:rPr sz="1800" dirty="0">
                <a:latin typeface="Calibri"/>
                <a:cs typeface="Calibri"/>
              </a:rPr>
              <a:t>das	de		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	Bi</a:t>
            </a:r>
            <a:r>
              <a:rPr sz="1800" spc="10" dirty="0">
                <a:latin typeface="Calibri"/>
                <a:cs typeface="Calibri"/>
              </a:rPr>
              <a:t>b</a:t>
            </a:r>
            <a:r>
              <a:rPr sz="1800" spc="-5" dirty="0">
                <a:latin typeface="Calibri"/>
                <a:cs typeface="Calibri"/>
              </a:rPr>
              <a:t>li</a:t>
            </a:r>
            <a:r>
              <a:rPr sz="1800" dirty="0">
                <a:latin typeface="Calibri"/>
                <a:cs typeface="Calibri"/>
              </a:rPr>
              <a:t>a	y  el		</a:t>
            </a:r>
            <a:r>
              <a:rPr sz="1800" spc="-5" dirty="0">
                <a:latin typeface="Calibri"/>
                <a:cs typeface="Calibri"/>
              </a:rPr>
              <a:t>Le</a:t>
            </a:r>
            <a:r>
              <a:rPr sz="1800" spc="5" dirty="0">
                <a:latin typeface="Calibri"/>
                <a:cs typeface="Calibri"/>
              </a:rPr>
              <a:t>c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iona</a:t>
            </a:r>
            <a:r>
              <a:rPr sz="1800" spc="1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o	</a:t>
            </a:r>
            <a:r>
              <a:rPr sz="1800" spc="-5" dirty="0">
                <a:latin typeface="Calibri"/>
                <a:cs typeface="Calibri"/>
              </a:rPr>
              <a:t>pa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		m</a:t>
            </a:r>
            <a:r>
              <a:rPr sz="1800" spc="-35" dirty="0">
                <a:latin typeface="Calibri"/>
                <a:cs typeface="Calibri"/>
              </a:rPr>
              <a:t>a</a:t>
            </a:r>
            <a:r>
              <a:rPr sz="1800" spc="-25" dirty="0">
                <a:latin typeface="Calibri"/>
                <a:cs typeface="Calibri"/>
              </a:rPr>
              <a:t>y</a:t>
            </a:r>
            <a:r>
              <a:rPr sz="1800" spc="-5" dirty="0">
                <a:latin typeface="Calibri"/>
                <a:cs typeface="Calibri"/>
              </a:rPr>
              <a:t>or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89375" y="5291785"/>
            <a:ext cx="44145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facilidad, </a:t>
            </a:r>
            <a:r>
              <a:rPr sz="1800" dirty="0">
                <a:latin typeface="Calibri"/>
                <a:cs typeface="Calibri"/>
              </a:rPr>
              <a:t>pues aquí </a:t>
            </a:r>
            <a:r>
              <a:rPr sz="1800" spc="-15" dirty="0">
                <a:latin typeface="Calibri"/>
                <a:cs typeface="Calibri"/>
              </a:rPr>
              <a:t>ya </a:t>
            </a:r>
            <a:r>
              <a:rPr sz="1800" spc="-10" dirty="0">
                <a:latin typeface="Calibri"/>
                <a:cs typeface="Calibri"/>
              </a:rPr>
              <a:t>están repartidas </a:t>
            </a:r>
            <a:r>
              <a:rPr sz="1800" dirty="0">
                <a:latin typeface="Calibri"/>
                <a:cs typeface="Calibri"/>
              </a:rPr>
              <a:t>según  su </a:t>
            </a:r>
            <a:r>
              <a:rPr sz="1800" spc="-5" dirty="0">
                <a:latin typeface="Calibri"/>
                <a:cs typeface="Calibri"/>
              </a:rPr>
              <a:t>uso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diversas celebraciones, </a:t>
            </a:r>
            <a:r>
              <a:rPr sz="1800" dirty="0">
                <a:latin typeface="Calibri"/>
                <a:cs typeface="Calibri"/>
              </a:rPr>
              <a:t>o a </a:t>
            </a:r>
            <a:r>
              <a:rPr sz="1800" spc="-10" dirty="0">
                <a:latin typeface="Calibri"/>
                <a:cs typeface="Calibri"/>
              </a:rPr>
              <a:t>lo  largo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año, </a:t>
            </a:r>
            <a:r>
              <a:rPr sz="1800" dirty="0">
                <a:latin typeface="Calibri"/>
                <a:cs typeface="Calibri"/>
              </a:rPr>
              <a:t>o según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circunstancias. </a:t>
            </a:r>
            <a:r>
              <a:rPr sz="1800" spc="-5" dirty="0">
                <a:latin typeface="Calibri"/>
                <a:cs typeface="Calibri"/>
              </a:rPr>
              <a:t>Es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10" dirty="0">
                <a:latin typeface="Calibri"/>
                <a:cs typeface="Calibri"/>
              </a:rPr>
              <a:t>libro </a:t>
            </a:r>
            <a:r>
              <a:rPr sz="1800" dirty="0">
                <a:latin typeface="Calibri"/>
                <a:cs typeface="Calibri"/>
              </a:rPr>
              <a:t>del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ambón.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37432" y="4009644"/>
            <a:ext cx="4760975" cy="6217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45991" y="3954779"/>
            <a:ext cx="4943856" cy="6187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86200" y="4038625"/>
            <a:ext cx="4663059" cy="5232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886200" y="4038625"/>
            <a:ext cx="466344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16205">
              <a:lnSpc>
                <a:spcPct val="100000"/>
              </a:lnSpc>
              <a:spcBef>
                <a:spcPts val="180"/>
              </a:spcBef>
            </a:pP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LECCIONARIO: </a:t>
            </a:r>
            <a:r>
              <a:rPr sz="2800" b="1" spc="-25" dirty="0">
                <a:solidFill>
                  <a:srgbClr val="006FC0"/>
                </a:solidFill>
                <a:latin typeface="Calibri"/>
                <a:cs typeface="Calibri"/>
              </a:rPr>
              <a:t>TOMO 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I / II /</a:t>
            </a:r>
            <a:r>
              <a:rPr sz="2800" b="1" spc="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III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3400" y="4114800"/>
            <a:ext cx="3001264" cy="22193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504444"/>
            <a:ext cx="3602736" cy="621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6300" y="449580"/>
            <a:ext cx="2817876" cy="618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533425"/>
            <a:ext cx="3505200" cy="5232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533425"/>
            <a:ext cx="35052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599440">
              <a:lnSpc>
                <a:spcPct val="100000"/>
              </a:lnSpc>
              <a:spcBef>
                <a:spcPts val="175"/>
              </a:spcBef>
            </a:pPr>
            <a:r>
              <a:rPr sz="2800" spc="-20" dirty="0">
                <a:solidFill>
                  <a:srgbClr val="006FC0"/>
                </a:solidFill>
              </a:rPr>
              <a:t>EVANGELIARIO:</a:t>
            </a:r>
            <a:endParaRPr sz="2800"/>
          </a:p>
        </p:txBody>
      </p:sp>
      <p:sp>
        <p:nvSpPr>
          <p:cNvPr id="6" name="object 6"/>
          <p:cNvSpPr/>
          <p:nvPr/>
        </p:nvSpPr>
        <p:spPr>
          <a:xfrm>
            <a:off x="5638800" y="457200"/>
            <a:ext cx="1514475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2140" y="1313434"/>
            <a:ext cx="441388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Es </a:t>
            </a:r>
            <a:r>
              <a:rPr sz="1800" dirty="0">
                <a:latin typeface="Calibri"/>
                <a:cs typeface="Calibri"/>
              </a:rPr>
              <a:t>un </a:t>
            </a:r>
            <a:r>
              <a:rPr sz="1800" spc="-10" dirty="0">
                <a:latin typeface="Calibri"/>
                <a:cs typeface="Calibri"/>
              </a:rPr>
              <a:t>libro </a:t>
            </a:r>
            <a:r>
              <a:rPr sz="1800" spc="-5" dirty="0">
                <a:latin typeface="Calibri"/>
                <a:cs typeface="Calibri"/>
              </a:rPr>
              <a:t>similar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Leccionario, </a:t>
            </a:r>
            <a:r>
              <a:rPr sz="1800" spc="-10" dirty="0">
                <a:latin typeface="Calibri"/>
                <a:cs typeface="Calibri"/>
              </a:rPr>
              <a:t>pero </a:t>
            </a:r>
            <a:r>
              <a:rPr sz="1800" spc="-5" dirty="0">
                <a:latin typeface="Calibri"/>
                <a:cs typeface="Calibri"/>
              </a:rPr>
              <a:t>contiene  sólo los </a:t>
            </a:r>
            <a:r>
              <a:rPr sz="1800" spc="-10" dirty="0">
                <a:latin typeface="Calibri"/>
                <a:cs typeface="Calibri"/>
              </a:rPr>
              <a:t>Evangelios </a:t>
            </a:r>
            <a:r>
              <a:rPr sz="1800" spc="-5" dirty="0">
                <a:latin typeface="Calibri"/>
                <a:cs typeface="Calibri"/>
              </a:rPr>
              <a:t>Dominicales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cada ciclo.  </a:t>
            </a:r>
            <a:r>
              <a:rPr sz="1800" spc="-10" dirty="0">
                <a:latin typeface="Calibri"/>
                <a:cs typeface="Calibri"/>
              </a:rPr>
              <a:t>Pretende destacar </a:t>
            </a:r>
            <a:r>
              <a:rPr sz="1800" dirty="0">
                <a:latin typeface="Calibri"/>
                <a:cs typeface="Calibri"/>
              </a:rPr>
              <a:t>de una </a:t>
            </a:r>
            <a:r>
              <a:rPr sz="1800" spc="-5" dirty="0">
                <a:latin typeface="Calibri"/>
                <a:cs typeface="Calibri"/>
              </a:rPr>
              <a:t>manera especial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Vida </a:t>
            </a:r>
            <a:r>
              <a:rPr sz="1800" dirty="0">
                <a:latin typeface="Calibri"/>
                <a:cs typeface="Calibri"/>
              </a:rPr>
              <a:t>de Jesús </a:t>
            </a:r>
            <a:r>
              <a:rPr sz="1800" spc="-10" dirty="0">
                <a:latin typeface="Calibri"/>
                <a:cs typeface="Calibri"/>
              </a:rPr>
              <a:t>entre nosotros, relatada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los  Evangelios. </a:t>
            </a:r>
            <a:r>
              <a:rPr sz="1800" spc="-5" dirty="0">
                <a:latin typeface="Calibri"/>
                <a:cs typeface="Calibri"/>
              </a:rPr>
              <a:t>Contiene las </a:t>
            </a:r>
            <a:r>
              <a:rPr sz="1800" dirty="0">
                <a:latin typeface="Calibri"/>
                <a:cs typeface="Calibri"/>
              </a:rPr>
              <a:t>mismas </a:t>
            </a:r>
            <a:r>
              <a:rPr sz="1800" spc="-5" dirty="0">
                <a:latin typeface="Calibri"/>
                <a:cs typeface="Calibri"/>
              </a:rPr>
              <a:t>enseñanzas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5940" y="4285869"/>
            <a:ext cx="418782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Son </a:t>
            </a:r>
            <a:r>
              <a:rPr sz="1800" spc="-10" dirty="0">
                <a:latin typeface="Calibri"/>
                <a:cs typeface="Calibri"/>
              </a:rPr>
              <a:t>libros </a:t>
            </a:r>
            <a:r>
              <a:rPr sz="1800" dirty="0">
                <a:latin typeface="Calibri"/>
                <a:cs typeface="Calibri"/>
              </a:rPr>
              <a:t>pequeños que </a:t>
            </a:r>
            <a:r>
              <a:rPr sz="1800" spc="-5" dirty="0">
                <a:latin typeface="Calibri"/>
                <a:cs typeface="Calibri"/>
              </a:rPr>
              <a:t>contienen </a:t>
            </a:r>
            <a:r>
              <a:rPr sz="1800" spc="15" dirty="0">
                <a:latin typeface="Calibri"/>
                <a:cs typeface="Calibri"/>
              </a:rPr>
              <a:t>el  </a:t>
            </a:r>
            <a:r>
              <a:rPr sz="1800" spc="-10" dirty="0">
                <a:latin typeface="Calibri"/>
                <a:cs typeface="Calibri"/>
              </a:rPr>
              <a:t>desarrollo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sacramentos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5" dirty="0">
                <a:latin typeface="Calibri"/>
                <a:cs typeface="Calibri"/>
              </a:rPr>
              <a:t>hasta  </a:t>
            </a:r>
            <a:r>
              <a:rPr sz="1800" spc="-10" dirty="0">
                <a:latin typeface="Calibri"/>
                <a:cs typeface="Calibri"/>
              </a:rPr>
              <a:t>lecturas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los mismos. </a:t>
            </a:r>
            <a:r>
              <a:rPr sz="1800" spc="-20" dirty="0">
                <a:latin typeface="Calibri"/>
                <a:cs typeface="Calibri"/>
              </a:rPr>
              <a:t>Por </a:t>
            </a:r>
            <a:r>
              <a:rPr sz="1800" spc="-5" dirty="0">
                <a:latin typeface="Calibri"/>
                <a:cs typeface="Calibri"/>
              </a:rPr>
              <a:t>ejemplo:  Ritual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Bautismo,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Matrimonio,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 </a:t>
            </a:r>
            <a:r>
              <a:rPr sz="1800" spc="-10" dirty="0">
                <a:latin typeface="Calibri"/>
                <a:cs typeface="Calibri"/>
              </a:rPr>
              <a:t>enfermos,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Exequias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(funerales).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4631" y="3400044"/>
            <a:ext cx="3602736" cy="621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81683" y="3345179"/>
            <a:ext cx="2005583" cy="618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3400" y="3429025"/>
            <a:ext cx="3505200" cy="5232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3400" y="3429025"/>
            <a:ext cx="35052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005205">
              <a:lnSpc>
                <a:spcPct val="100000"/>
              </a:lnSpc>
              <a:spcBef>
                <a:spcPts val="180"/>
              </a:spcBef>
            </a:pPr>
            <a:r>
              <a:rPr sz="2800" b="1" spc="-15" dirty="0">
                <a:solidFill>
                  <a:srgbClr val="006FC0"/>
                </a:solidFill>
                <a:latin typeface="Calibri"/>
                <a:cs typeface="Calibri"/>
              </a:rPr>
              <a:t>RITUALES: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26735" y="3317747"/>
            <a:ext cx="1176527" cy="16306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81600" y="3352800"/>
            <a:ext cx="1066800" cy="15201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75250" y="3346450"/>
            <a:ext cx="1079500" cy="1532890"/>
          </a:xfrm>
          <a:custGeom>
            <a:avLst/>
            <a:gdLst/>
            <a:ahLst/>
            <a:cxnLst/>
            <a:rect l="l" t="t" r="r" b="b"/>
            <a:pathLst>
              <a:path w="1079500" h="1532889">
                <a:moveTo>
                  <a:pt x="0" y="1532889"/>
                </a:moveTo>
                <a:lnTo>
                  <a:pt x="1079500" y="1532889"/>
                </a:lnTo>
                <a:lnTo>
                  <a:pt x="1079500" y="0"/>
                </a:lnTo>
                <a:lnTo>
                  <a:pt x="0" y="0"/>
                </a:lnTo>
                <a:lnTo>
                  <a:pt x="0" y="1532889"/>
                </a:lnTo>
                <a:close/>
              </a:path>
            </a:pathLst>
          </a:custGeom>
          <a:ln w="127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74535" y="3241548"/>
            <a:ext cx="1207007" cy="16870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29400" y="3276600"/>
            <a:ext cx="1096619" cy="1576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23050" y="3270250"/>
            <a:ext cx="1109345" cy="1589405"/>
          </a:xfrm>
          <a:custGeom>
            <a:avLst/>
            <a:gdLst/>
            <a:ahLst/>
            <a:cxnLst/>
            <a:rect l="l" t="t" r="r" b="b"/>
            <a:pathLst>
              <a:path w="1109345" h="1589404">
                <a:moveTo>
                  <a:pt x="0" y="1589024"/>
                </a:moveTo>
                <a:lnTo>
                  <a:pt x="1109319" y="1589024"/>
                </a:lnTo>
                <a:lnTo>
                  <a:pt x="1109319" y="0"/>
                </a:lnTo>
                <a:lnTo>
                  <a:pt x="0" y="0"/>
                </a:lnTo>
                <a:lnTo>
                  <a:pt x="0" y="1589024"/>
                </a:lnTo>
                <a:close/>
              </a:path>
            </a:pathLst>
          </a:custGeom>
          <a:ln w="127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62343" y="4917947"/>
            <a:ext cx="1232916" cy="16748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17969" y="4952987"/>
            <a:ext cx="1121409" cy="15647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11619" y="4946637"/>
            <a:ext cx="1134110" cy="1577975"/>
          </a:xfrm>
          <a:custGeom>
            <a:avLst/>
            <a:gdLst/>
            <a:ahLst/>
            <a:cxnLst/>
            <a:rect l="l" t="t" r="r" b="b"/>
            <a:pathLst>
              <a:path w="1134109" h="1577975">
                <a:moveTo>
                  <a:pt x="0" y="1577466"/>
                </a:moveTo>
                <a:lnTo>
                  <a:pt x="1134109" y="1577466"/>
                </a:lnTo>
                <a:lnTo>
                  <a:pt x="1134109" y="0"/>
                </a:lnTo>
                <a:lnTo>
                  <a:pt x="0" y="0"/>
                </a:lnTo>
                <a:lnTo>
                  <a:pt x="0" y="1577466"/>
                </a:lnTo>
                <a:close/>
              </a:path>
            </a:pathLst>
          </a:custGeom>
          <a:ln w="127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98135" y="4917947"/>
            <a:ext cx="1595627" cy="159562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53000" y="4953000"/>
            <a:ext cx="1485900" cy="14859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46650" y="4946650"/>
            <a:ext cx="1498600" cy="1498600"/>
          </a:xfrm>
          <a:custGeom>
            <a:avLst/>
            <a:gdLst/>
            <a:ahLst/>
            <a:cxnLst/>
            <a:rect l="l" t="t" r="r" b="b"/>
            <a:pathLst>
              <a:path w="1498600" h="1498600">
                <a:moveTo>
                  <a:pt x="0" y="1498600"/>
                </a:moveTo>
                <a:lnTo>
                  <a:pt x="1498600" y="1498600"/>
                </a:lnTo>
                <a:lnTo>
                  <a:pt x="1498600" y="0"/>
                </a:lnTo>
                <a:lnTo>
                  <a:pt x="0" y="0"/>
                </a:lnTo>
                <a:lnTo>
                  <a:pt x="0" y="1498600"/>
                </a:lnTo>
                <a:close/>
              </a:path>
            </a:pathLst>
          </a:custGeom>
          <a:ln w="12700">
            <a:solidFill>
              <a:srgbClr val="F69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67600" y="3352800"/>
            <a:ext cx="1335913" cy="175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00800" y="152400"/>
            <a:ext cx="1143000" cy="1632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8340" y="856234"/>
            <a:ext cx="47942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Contiene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5" dirty="0">
                <a:latin typeface="Calibri"/>
                <a:cs typeface="Calibri"/>
              </a:rPr>
              <a:t>texto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las rúbricas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ciertas </a:t>
            </a:r>
            <a:r>
              <a:rPr sz="1800" spc="-5" dirty="0">
                <a:latin typeface="Calibri"/>
                <a:cs typeface="Calibri"/>
              </a:rPr>
              <a:t>funciones  solemnes </a:t>
            </a:r>
            <a:r>
              <a:rPr sz="1800" spc="-10" dirty="0">
                <a:latin typeface="Calibri"/>
                <a:cs typeface="Calibri"/>
              </a:rPr>
              <a:t>reservadas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los Obispos  (Confirmación, Ordenación, Consagración  </a:t>
            </a:r>
            <a:r>
              <a:rPr sz="1800" spc="-10" dirty="0">
                <a:latin typeface="Calibri"/>
                <a:cs typeface="Calibri"/>
              </a:rPr>
              <a:t>Episcopal, Dedicación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templos,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etc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0831" y="123444"/>
            <a:ext cx="4974336" cy="621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69948" y="68580"/>
            <a:ext cx="2353055" cy="618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" y="152425"/>
            <a:ext cx="4876800" cy="5232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9600" y="152425"/>
            <a:ext cx="48768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75"/>
              </a:spcBef>
            </a:pPr>
            <a:r>
              <a:rPr sz="2800" spc="-5" dirty="0">
                <a:solidFill>
                  <a:srgbClr val="006FC0"/>
                </a:solidFill>
              </a:rPr>
              <a:t>PONTIFICAL: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560831" y="2028444"/>
            <a:ext cx="4974336" cy="621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3351" y="1973579"/>
            <a:ext cx="2747772" cy="6187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9600" y="2057425"/>
            <a:ext cx="4876800" cy="5232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9600" y="2057425"/>
            <a:ext cx="48768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80"/>
              </a:spcBef>
            </a:pP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PETICIONARIO: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5940" y="2837815"/>
            <a:ext cx="6625590" cy="3592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oración universal </a:t>
            </a:r>
            <a:r>
              <a:rPr sz="1800" dirty="0">
                <a:latin typeface="Calibri"/>
                <a:cs typeface="Calibri"/>
              </a:rPr>
              <a:t>u </a:t>
            </a:r>
            <a:r>
              <a:rPr sz="1800" spc="-10" dirty="0">
                <a:latin typeface="Calibri"/>
                <a:cs typeface="Calibri"/>
              </a:rPr>
              <a:t>oración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fieles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oración conclusiva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Liturgia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Palabra.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dice </a:t>
            </a:r>
            <a:r>
              <a:rPr sz="1800" spc="-15" dirty="0">
                <a:latin typeface="Calibri"/>
                <a:cs typeface="Calibri"/>
              </a:rPr>
              <a:t>tras </a:t>
            </a:r>
            <a:r>
              <a:rPr sz="1800" spc="-5" dirty="0">
                <a:latin typeface="Calibri"/>
                <a:cs typeface="Calibri"/>
              </a:rPr>
              <a:t>la homilía </a:t>
            </a:r>
            <a:r>
              <a:rPr sz="1800" dirty="0">
                <a:latin typeface="Calibri"/>
                <a:cs typeface="Calibri"/>
              </a:rPr>
              <a:t>o el </a:t>
            </a:r>
            <a:r>
              <a:rPr sz="1800" spc="-5" dirty="0">
                <a:latin typeface="Calibri"/>
                <a:cs typeface="Calibri"/>
              </a:rPr>
              <a:t>Credo (si lo </a:t>
            </a:r>
            <a:r>
              <a:rPr sz="1800" spc="-10" dirty="0">
                <a:latin typeface="Calibri"/>
                <a:cs typeface="Calibri"/>
              </a:rPr>
              <a:t>hay)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5" dirty="0">
                <a:latin typeface="Calibri"/>
                <a:cs typeface="Calibri"/>
              </a:rPr>
              <a:t>mediante </a:t>
            </a:r>
            <a:r>
              <a:rPr sz="1800" dirty="0">
                <a:latin typeface="Calibri"/>
                <a:cs typeface="Calibri"/>
              </a:rPr>
              <a:t>ella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pueblo, ejercitando </a:t>
            </a:r>
            <a:r>
              <a:rPr sz="1800" dirty="0">
                <a:latin typeface="Calibri"/>
                <a:cs typeface="Calibri"/>
              </a:rPr>
              <a:t>su </a:t>
            </a:r>
            <a:r>
              <a:rPr sz="1800" spc="-5" dirty="0">
                <a:latin typeface="Calibri"/>
                <a:cs typeface="Calibri"/>
              </a:rPr>
              <a:t>oficio </a:t>
            </a:r>
            <a:r>
              <a:rPr sz="1800" spc="-10" dirty="0">
                <a:latin typeface="Calibri"/>
                <a:cs typeface="Calibri"/>
              </a:rPr>
              <a:t>sacerdotal, </a:t>
            </a:r>
            <a:r>
              <a:rPr sz="1800" spc="-5" dirty="0">
                <a:latin typeface="Calibri"/>
                <a:cs typeface="Calibri"/>
              </a:rPr>
              <a:t>ruega por  </a:t>
            </a:r>
            <a:r>
              <a:rPr sz="1800" spc="-10" dirty="0">
                <a:latin typeface="Calibri"/>
                <a:cs typeface="Calibri"/>
              </a:rPr>
              <a:t>toda </a:t>
            </a:r>
            <a:r>
              <a:rPr sz="1800" spc="-5" dirty="0">
                <a:latin typeface="Calibri"/>
                <a:cs typeface="Calibri"/>
              </a:rPr>
              <a:t>la humanidad. La asamblea </a:t>
            </a:r>
            <a:r>
              <a:rPr sz="1800" spc="-10" dirty="0">
                <a:latin typeface="Calibri"/>
                <a:cs typeface="Calibri"/>
              </a:rPr>
              <a:t>expresa </a:t>
            </a:r>
            <a:r>
              <a:rPr sz="1800" dirty="0">
                <a:latin typeface="Calibri"/>
                <a:cs typeface="Calibri"/>
              </a:rPr>
              <a:t>su </a:t>
            </a:r>
            <a:r>
              <a:rPr sz="1800" spc="-10" dirty="0">
                <a:latin typeface="Calibri"/>
                <a:cs typeface="Calibri"/>
              </a:rPr>
              <a:t>súplica </a:t>
            </a:r>
            <a:r>
              <a:rPr sz="1800" dirty="0">
                <a:latin typeface="Calibri"/>
                <a:cs typeface="Calibri"/>
              </a:rPr>
              <a:t>o bien </a:t>
            </a: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una  </a:t>
            </a:r>
            <a:r>
              <a:rPr sz="1800" spc="-10" dirty="0">
                <a:latin typeface="Calibri"/>
                <a:cs typeface="Calibri"/>
              </a:rPr>
              <a:t>invocación </a:t>
            </a:r>
            <a:r>
              <a:rPr sz="1800" spc="-5" dirty="0">
                <a:latin typeface="Calibri"/>
                <a:cs typeface="Calibri"/>
              </a:rPr>
              <a:t>común, </a:t>
            </a:r>
            <a:r>
              <a:rPr sz="1800" dirty="0">
                <a:latin typeface="Calibri"/>
                <a:cs typeface="Calibri"/>
              </a:rPr>
              <a:t>que se </a:t>
            </a:r>
            <a:r>
              <a:rPr sz="1800" spc="-10" dirty="0">
                <a:latin typeface="Calibri"/>
                <a:cs typeface="Calibri"/>
              </a:rPr>
              <a:t>pronuncia </a:t>
            </a:r>
            <a:r>
              <a:rPr sz="1800" spc="-5" dirty="0">
                <a:latin typeface="Calibri"/>
                <a:cs typeface="Calibri"/>
              </a:rPr>
              <a:t>después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cada intención,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con 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10" dirty="0">
                <a:latin typeface="Calibri"/>
                <a:cs typeface="Calibri"/>
              </a:rPr>
              <a:t>oración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silencio. </a:t>
            </a:r>
            <a:r>
              <a:rPr sz="1800" spc="-15" dirty="0">
                <a:latin typeface="Calibri"/>
                <a:cs typeface="Calibri"/>
              </a:rPr>
              <a:t>Esta </a:t>
            </a:r>
            <a:r>
              <a:rPr sz="1800" spc="-10" dirty="0">
                <a:latin typeface="Calibri"/>
                <a:cs typeface="Calibri"/>
              </a:rPr>
              <a:t>oración </a:t>
            </a:r>
            <a:r>
              <a:rPr sz="1800" spc="-5" dirty="0">
                <a:latin typeface="Calibri"/>
                <a:cs typeface="Calibri"/>
              </a:rPr>
              <a:t>también </a:t>
            </a:r>
            <a:r>
              <a:rPr sz="1800" dirty="0">
                <a:latin typeface="Calibri"/>
                <a:cs typeface="Calibri"/>
              </a:rPr>
              <a:t>puede </a:t>
            </a:r>
            <a:r>
              <a:rPr sz="1800" spc="-10" dirty="0">
                <a:latin typeface="Calibri"/>
                <a:cs typeface="Calibri"/>
              </a:rPr>
              <a:t>decirse fuera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misa, en </a:t>
            </a:r>
            <a:r>
              <a:rPr sz="1800" spc="-10" dirty="0">
                <a:latin typeface="Calibri"/>
                <a:cs typeface="Calibri"/>
              </a:rPr>
              <a:t>otras </a:t>
            </a:r>
            <a:r>
              <a:rPr sz="1800" spc="-5" dirty="0">
                <a:latin typeface="Calibri"/>
                <a:cs typeface="Calibri"/>
              </a:rPr>
              <a:t>acciones </a:t>
            </a:r>
            <a:r>
              <a:rPr sz="1800" spc="-10" dirty="0">
                <a:latin typeface="Calibri"/>
                <a:cs typeface="Calibri"/>
              </a:rPr>
              <a:t>litúrgicas </a:t>
            </a:r>
            <a:r>
              <a:rPr sz="1800" dirty="0">
                <a:latin typeface="Calibri"/>
                <a:cs typeface="Calibri"/>
              </a:rPr>
              <a:t>y en </a:t>
            </a:r>
            <a:r>
              <a:rPr sz="1800" spc="-10" dirty="0">
                <a:latin typeface="Calibri"/>
                <a:cs typeface="Calibri"/>
              </a:rPr>
              <a:t>ejercicios </a:t>
            </a:r>
            <a:r>
              <a:rPr sz="1800" spc="-5" dirty="0">
                <a:latin typeface="Calibri"/>
                <a:cs typeface="Calibri"/>
              </a:rPr>
              <a:t>piadosos.  Tiene </a:t>
            </a:r>
            <a:r>
              <a:rPr sz="1800" spc="-10" dirty="0">
                <a:latin typeface="Calibri"/>
                <a:cs typeface="Calibri"/>
              </a:rPr>
              <a:t>varias </a:t>
            </a:r>
            <a:r>
              <a:rPr sz="1800" spc="-5" dirty="0">
                <a:latin typeface="Calibri"/>
                <a:cs typeface="Calibri"/>
              </a:rPr>
              <a:t>partes: </a:t>
            </a:r>
            <a:r>
              <a:rPr sz="1800" spc="-10" dirty="0">
                <a:latin typeface="Calibri"/>
                <a:cs typeface="Calibri"/>
              </a:rPr>
              <a:t>invitación, </a:t>
            </a:r>
            <a:r>
              <a:rPr sz="1800" spc="-5" dirty="0">
                <a:latin typeface="Calibri"/>
                <a:cs typeface="Calibri"/>
              </a:rPr>
              <a:t>intenciones, </a:t>
            </a:r>
            <a:r>
              <a:rPr sz="1800" spc="-10" dirty="0">
                <a:latin typeface="Calibri"/>
                <a:cs typeface="Calibri"/>
              </a:rPr>
              <a:t>respuesta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silencio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5" dirty="0">
                <a:latin typeface="Calibri"/>
                <a:cs typeface="Calibri"/>
              </a:rPr>
              <a:t>conclusión. Siempre la </a:t>
            </a:r>
            <a:r>
              <a:rPr sz="1800" spc="-10" dirty="0">
                <a:latin typeface="Calibri"/>
                <a:cs typeface="Calibri"/>
              </a:rPr>
              <a:t>introduce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diácono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concluye.  </a:t>
            </a:r>
            <a:r>
              <a:rPr sz="1800" spc="-5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general, </a:t>
            </a: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un </a:t>
            </a:r>
            <a:r>
              <a:rPr sz="1800" spc="-5" dirty="0">
                <a:latin typeface="Calibri"/>
                <a:cs typeface="Calibri"/>
              </a:rPr>
              <a:t>lector </a:t>
            </a:r>
            <a:r>
              <a:rPr sz="1800" spc="-10" dirty="0">
                <a:latin typeface="Calibri"/>
                <a:cs typeface="Calibri"/>
              </a:rPr>
              <a:t>basta. </a:t>
            </a:r>
            <a:r>
              <a:rPr sz="1800" dirty="0">
                <a:latin typeface="Calibri"/>
                <a:cs typeface="Calibri"/>
              </a:rPr>
              <a:t>No es </a:t>
            </a:r>
            <a:r>
              <a:rPr sz="1800" spc="-5" dirty="0">
                <a:latin typeface="Calibri"/>
                <a:cs typeface="Calibri"/>
              </a:rPr>
              <a:t>recomendable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5" dirty="0">
                <a:latin typeface="Calibri"/>
                <a:cs typeface="Calibri"/>
              </a:rPr>
              <a:t>acumulación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lectores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dar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5" dirty="0">
                <a:latin typeface="Calibri"/>
                <a:cs typeface="Calibri"/>
              </a:rPr>
              <a:t>falseada apariencia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participación. Los  </a:t>
            </a:r>
            <a:r>
              <a:rPr sz="1800" spc="-10" dirty="0">
                <a:latin typeface="Calibri"/>
                <a:cs typeface="Calibri"/>
              </a:rPr>
              <a:t>lectores </a:t>
            </a:r>
            <a:r>
              <a:rPr sz="1800" dirty="0">
                <a:latin typeface="Calibri"/>
                <a:cs typeface="Calibri"/>
              </a:rPr>
              <a:t>deben subir 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nave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10" dirty="0">
                <a:latin typeface="Calibri"/>
                <a:cs typeface="Calibri"/>
              </a:rPr>
              <a:t>presbiterio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tras </a:t>
            </a:r>
            <a:r>
              <a:rPr sz="1800" spc="-5" dirty="0">
                <a:latin typeface="Calibri"/>
                <a:cs typeface="Calibri"/>
              </a:rPr>
              <a:t>hacer </a:t>
            </a:r>
            <a:r>
              <a:rPr sz="1800" spc="-10" dirty="0">
                <a:latin typeface="Calibri"/>
                <a:cs typeface="Calibri"/>
              </a:rPr>
              <a:t>reverencia </a:t>
            </a:r>
            <a:r>
              <a:rPr sz="1800" dirty="0">
                <a:latin typeface="Calibri"/>
                <a:cs typeface="Calibri"/>
              </a:rPr>
              <a:t>al  </a:t>
            </a:r>
            <a:r>
              <a:rPr sz="1800" spc="-10" dirty="0">
                <a:latin typeface="Calibri"/>
                <a:cs typeface="Calibri"/>
              </a:rPr>
              <a:t>altar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dirigen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10" dirty="0">
                <a:latin typeface="Calibri"/>
                <a:cs typeface="Calibri"/>
              </a:rPr>
              <a:t>sitio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dispuesto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031" y="123444"/>
            <a:ext cx="8631936" cy="9357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7175" y="45719"/>
            <a:ext cx="7088124" cy="923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152400"/>
            <a:ext cx="8534400" cy="83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534400" cy="83820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sz="4400" spc="-5" dirty="0">
                <a:solidFill>
                  <a:srgbClr val="FF0000"/>
                </a:solidFill>
              </a:rPr>
              <a:t>2.- </a:t>
            </a:r>
            <a:r>
              <a:rPr sz="4400" spc="-25" dirty="0">
                <a:solidFill>
                  <a:srgbClr val="FF0000"/>
                </a:solidFill>
              </a:rPr>
              <a:t>CONCEPTO </a:t>
            </a:r>
            <a:r>
              <a:rPr sz="4400" spc="-5" dirty="0">
                <a:solidFill>
                  <a:srgbClr val="FF0000"/>
                </a:solidFill>
              </a:rPr>
              <a:t>DE</a:t>
            </a:r>
            <a:r>
              <a:rPr sz="4400" spc="-10" dirty="0">
                <a:solidFill>
                  <a:srgbClr val="FF0000"/>
                </a:solidFill>
              </a:rPr>
              <a:t> </a:t>
            </a:r>
            <a:r>
              <a:rPr sz="4400" spc="-5" dirty="0">
                <a:solidFill>
                  <a:srgbClr val="FF0000"/>
                </a:solidFill>
              </a:rPr>
              <a:t>LITURGIA</a:t>
            </a:r>
            <a:endParaRPr sz="4400"/>
          </a:p>
        </p:txBody>
      </p:sp>
      <p:sp>
        <p:nvSpPr>
          <p:cNvPr id="6" name="object 6"/>
          <p:cNvSpPr/>
          <p:nvPr/>
        </p:nvSpPr>
        <p:spPr>
          <a:xfrm>
            <a:off x="6696075" y="1685925"/>
            <a:ext cx="2447925" cy="49339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83540" y="1008634"/>
            <a:ext cx="8200390" cy="5482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 liturgia </a:t>
            </a:r>
            <a:r>
              <a:rPr sz="1800" dirty="0">
                <a:latin typeface="Calibri"/>
                <a:cs typeface="Calibri"/>
              </a:rPr>
              <a:t>es el </a:t>
            </a:r>
            <a:r>
              <a:rPr sz="1800" spc="-10" dirty="0">
                <a:latin typeface="Calibri"/>
                <a:cs typeface="Calibri"/>
              </a:rPr>
              <a:t>ejercicio </a:t>
            </a:r>
            <a:r>
              <a:rPr sz="1800" spc="-5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sacerdocio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 </a:t>
            </a:r>
            <a:r>
              <a:rPr sz="1800" dirty="0">
                <a:latin typeface="Calibri"/>
                <a:cs typeface="Calibri"/>
              </a:rPr>
              <a:t>en su Iglesia, </a:t>
            </a:r>
            <a:r>
              <a:rPr sz="1800" spc="-10" dirty="0">
                <a:latin typeface="Calibri"/>
                <a:cs typeface="Calibri"/>
              </a:rPr>
              <a:t>mediante </a:t>
            </a:r>
            <a:r>
              <a:rPr sz="1800" spc="-5" dirty="0">
                <a:latin typeface="Calibri"/>
                <a:cs typeface="Calibri"/>
              </a:rPr>
              <a:t>signos sensibles 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los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hombre </a:t>
            </a:r>
            <a:r>
              <a:rPr sz="1800" spc="-5" dirty="0">
                <a:latin typeface="Calibri"/>
                <a:cs typeface="Calibri"/>
              </a:rPr>
              <a:t>da gloria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Dios </a:t>
            </a:r>
            <a:r>
              <a:rPr sz="1800" dirty="0">
                <a:latin typeface="Calibri"/>
                <a:cs typeface="Calibri"/>
              </a:rPr>
              <a:t>y lo </a:t>
            </a:r>
            <a:r>
              <a:rPr sz="1800" spc="-10" dirty="0">
                <a:latin typeface="Calibri"/>
                <a:cs typeface="Calibri"/>
              </a:rPr>
              <a:t>santifica con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1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comunidad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EJERCICIO: </a:t>
            </a:r>
            <a:r>
              <a:rPr sz="1800" spc="-10" dirty="0">
                <a:latin typeface="Calibri"/>
                <a:cs typeface="Calibri"/>
              </a:rPr>
              <a:t>significa </a:t>
            </a:r>
            <a:r>
              <a:rPr sz="1800" dirty="0">
                <a:latin typeface="Calibri"/>
                <a:cs typeface="Calibri"/>
              </a:rPr>
              <a:t>vida, </a:t>
            </a:r>
            <a:r>
              <a:rPr sz="1800" spc="-15" dirty="0">
                <a:latin typeface="Calibri"/>
                <a:cs typeface="Calibri"/>
              </a:rPr>
              <a:t>proceso, </a:t>
            </a:r>
            <a:r>
              <a:rPr sz="1800" spc="-10" dirty="0">
                <a:latin typeface="Calibri"/>
                <a:cs typeface="Calibri"/>
              </a:rPr>
              <a:t>cambio, movimiento,</a:t>
            </a:r>
            <a:r>
              <a:rPr sz="1800" spc="-1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adaptación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al aquí y </a:t>
            </a:r>
            <a:r>
              <a:rPr sz="1800" spc="-10" dirty="0">
                <a:latin typeface="Calibri"/>
                <a:cs typeface="Calibri"/>
              </a:rPr>
              <a:t>ahora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en el </a:t>
            </a:r>
            <a:r>
              <a:rPr sz="1800" spc="-5" dirty="0">
                <a:latin typeface="Calibri"/>
                <a:cs typeface="Calibri"/>
              </a:rPr>
              <a:t>caminar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historia</a:t>
            </a:r>
            <a:endParaRPr sz="1800">
              <a:latin typeface="Calibri"/>
              <a:cs typeface="Calibri"/>
            </a:endParaRPr>
          </a:p>
          <a:p>
            <a:pPr marL="12700" marR="1809750" algn="just">
              <a:lnSpc>
                <a:spcPct val="100000"/>
              </a:lnSpc>
              <a:spcBef>
                <a:spcPts val="1440"/>
              </a:spcBef>
            </a:pPr>
            <a:r>
              <a:rPr sz="1800" b="1" spc="-10" dirty="0">
                <a:solidFill>
                  <a:srgbClr val="6600CC"/>
                </a:solidFill>
                <a:latin typeface="Calibri"/>
                <a:cs typeface="Calibri"/>
              </a:rPr>
              <a:t>SACERDOCIO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DE </a:t>
            </a:r>
            <a:r>
              <a:rPr sz="1800" b="1" spc="-15" dirty="0">
                <a:solidFill>
                  <a:srgbClr val="6600CC"/>
                </a:solidFill>
                <a:latin typeface="Calibri"/>
                <a:cs typeface="Calibri"/>
              </a:rPr>
              <a:t>JESUCRISTO: </a:t>
            </a: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ofrece </a:t>
            </a:r>
            <a:r>
              <a:rPr sz="1800" spc="-15" dirty="0">
                <a:latin typeface="Calibri"/>
                <a:cs typeface="Calibri"/>
              </a:rPr>
              <a:t>para  </a:t>
            </a:r>
            <a:r>
              <a:rPr sz="1800" spc="-5" dirty="0">
                <a:latin typeface="Calibri"/>
                <a:cs typeface="Calibri"/>
              </a:rPr>
              <a:t>salvarnos, enseñarnos, </a:t>
            </a:r>
            <a:r>
              <a:rPr sz="1800" dirty="0">
                <a:latin typeface="Calibri"/>
                <a:cs typeface="Calibri"/>
              </a:rPr>
              <a:t>guiarnos. </a:t>
            </a:r>
            <a:r>
              <a:rPr sz="1800" spc="-45" dirty="0">
                <a:latin typeface="Calibri"/>
                <a:cs typeface="Calibri"/>
              </a:rPr>
              <a:t>Toda </a:t>
            </a:r>
            <a:r>
              <a:rPr sz="1800" spc="-5" dirty="0">
                <a:latin typeface="Calibri"/>
                <a:cs typeface="Calibri"/>
              </a:rPr>
              <a:t>celebración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presidida </a:t>
            </a:r>
            <a:r>
              <a:rPr sz="1800" spc="-5" dirty="0">
                <a:latin typeface="Calibri"/>
                <a:cs typeface="Calibri"/>
              </a:rPr>
              <a:t>por  </a:t>
            </a:r>
            <a:r>
              <a:rPr sz="1800" spc="-10" dirty="0">
                <a:latin typeface="Calibri"/>
                <a:cs typeface="Calibri"/>
              </a:rPr>
              <a:t>Jesucristo Sacerdote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persona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ministro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ordenado.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440"/>
              </a:spcBef>
            </a:pP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IGLESIA: </a:t>
            </a:r>
            <a:r>
              <a:rPr sz="1800" spc="-5" dirty="0">
                <a:latin typeface="Calibri"/>
                <a:cs typeface="Calibri"/>
              </a:rPr>
              <a:t>Comunidad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creyentes, nuevo </a:t>
            </a:r>
            <a:r>
              <a:rPr sz="1800" dirty="0">
                <a:latin typeface="Calibri"/>
                <a:cs typeface="Calibri"/>
              </a:rPr>
              <a:t>pueblo de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Dios, </a:t>
            </a:r>
            <a:r>
              <a:rPr sz="1800" dirty="0">
                <a:latin typeface="Calibri"/>
                <a:cs typeface="Calibri"/>
              </a:rPr>
              <a:t>que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marcha </a:t>
            </a:r>
            <a:r>
              <a:rPr sz="1800" spc="-5" dirty="0">
                <a:latin typeface="Calibri"/>
                <a:cs typeface="Calibri"/>
              </a:rPr>
              <a:t>hacia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Reino. </a:t>
            </a:r>
            <a:r>
              <a:rPr sz="1800" dirty="0">
                <a:latin typeface="Calibri"/>
                <a:cs typeface="Calibri"/>
              </a:rPr>
              <a:t>Iglesia </a:t>
            </a:r>
            <a:r>
              <a:rPr sz="1800" spc="-10" dirty="0">
                <a:latin typeface="Calibri"/>
                <a:cs typeface="Calibri"/>
              </a:rPr>
              <a:t>militante </a:t>
            </a:r>
            <a:r>
              <a:rPr sz="1800" dirty="0">
                <a:latin typeface="Calibri"/>
                <a:cs typeface="Calibri"/>
              </a:rPr>
              <a:t>– </a:t>
            </a:r>
            <a:r>
              <a:rPr sz="1800" spc="-15" dirty="0">
                <a:latin typeface="Calibri"/>
                <a:cs typeface="Calibri"/>
              </a:rPr>
              <a:t>purgante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triunfante</a:t>
            </a:r>
            <a:endParaRPr sz="18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440"/>
              </a:spcBef>
            </a:pP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SIGNOS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SENSIBLES: </a:t>
            </a:r>
            <a:r>
              <a:rPr sz="1800" spc="-10" dirty="0">
                <a:latin typeface="Calibri"/>
                <a:cs typeface="Calibri"/>
              </a:rPr>
              <a:t>todo sacramento </a:t>
            </a:r>
            <a:r>
              <a:rPr sz="1800" spc="-5" dirty="0">
                <a:latin typeface="Calibri"/>
                <a:cs typeface="Calibri"/>
              </a:rPr>
              <a:t>tiene materia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forma,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sea</a:t>
            </a:r>
            <a:endParaRPr sz="1800">
              <a:latin typeface="Calibri"/>
              <a:cs typeface="Calibri"/>
            </a:endParaRPr>
          </a:p>
          <a:p>
            <a:pPr marL="12700" marR="1810385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, </a:t>
            </a:r>
            <a:r>
              <a:rPr sz="1800" spc="-5" dirty="0">
                <a:latin typeface="Calibri"/>
                <a:cs typeface="Calibri"/>
              </a:rPr>
              <a:t>palabras, </a:t>
            </a:r>
            <a:r>
              <a:rPr sz="1800" spc="-10" dirty="0">
                <a:latin typeface="Calibri"/>
                <a:cs typeface="Calibri"/>
              </a:rPr>
              <a:t>gestos, objetos;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Sagrada escritura,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15" dirty="0">
                <a:latin typeface="Calibri"/>
                <a:cs typeface="Calibri"/>
              </a:rPr>
              <a:t>canto, </a:t>
            </a:r>
            <a:r>
              <a:rPr sz="1800" spc="-5" dirty="0">
                <a:latin typeface="Calibri"/>
                <a:cs typeface="Calibri"/>
              </a:rPr>
              <a:t>los  </a:t>
            </a:r>
            <a:r>
              <a:rPr sz="1800" spc="-10" dirty="0">
                <a:latin typeface="Calibri"/>
                <a:cs typeface="Calibri"/>
              </a:rPr>
              <a:t>ornamentos,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colores,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agua, </a:t>
            </a:r>
            <a:r>
              <a:rPr sz="1800" spc="-10" dirty="0">
                <a:latin typeface="Calibri"/>
                <a:cs typeface="Calibri"/>
              </a:rPr>
              <a:t>flores, posturas, </a:t>
            </a:r>
            <a:r>
              <a:rPr sz="1800" spc="-5" dirty="0">
                <a:latin typeface="Calibri"/>
                <a:cs typeface="Calibri"/>
              </a:rPr>
              <a:t>imposición </a:t>
            </a:r>
            <a:r>
              <a:rPr sz="1800" dirty="0">
                <a:latin typeface="Calibri"/>
                <a:cs typeface="Calibri"/>
              </a:rPr>
              <a:t>de  manos</a:t>
            </a:r>
            <a:r>
              <a:rPr sz="1800" spc="-15" dirty="0">
                <a:latin typeface="Calibri"/>
                <a:cs typeface="Calibri"/>
              </a:rPr>
              <a:t> etc.</a:t>
            </a:r>
            <a:endParaRPr sz="1800">
              <a:latin typeface="Calibri"/>
              <a:cs typeface="Calibri"/>
            </a:endParaRPr>
          </a:p>
          <a:p>
            <a:pPr marL="12700" marR="1810385" algn="just">
              <a:lnSpc>
                <a:spcPct val="100000"/>
              </a:lnSpc>
              <a:spcBef>
                <a:spcPts val="1445"/>
              </a:spcBef>
            </a:pPr>
            <a:r>
              <a:rPr sz="1800" b="1" spc="-15" dirty="0">
                <a:solidFill>
                  <a:srgbClr val="6600CC"/>
                </a:solidFill>
                <a:latin typeface="Calibri"/>
                <a:cs typeface="Calibri"/>
              </a:rPr>
              <a:t>DAR GLORIA </a:t>
            </a:r>
            <a:r>
              <a:rPr sz="1800" b="1" dirty="0">
                <a:solidFill>
                  <a:srgbClr val="6600CC"/>
                </a:solidFill>
                <a:latin typeface="Calibri"/>
                <a:cs typeface="Calibri"/>
              </a:rPr>
              <a:t>A DIOS Y </a:t>
            </a:r>
            <a:r>
              <a:rPr sz="1800" b="1" spc="-5" dirty="0">
                <a:solidFill>
                  <a:srgbClr val="6600CC"/>
                </a:solidFill>
                <a:latin typeface="Calibri"/>
                <a:cs typeface="Calibri"/>
              </a:rPr>
              <a:t>SANTIFICARNOS: </a:t>
            </a: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spc="-10" dirty="0">
                <a:latin typeface="Calibri"/>
                <a:cs typeface="Calibri"/>
              </a:rPr>
              <a:t>nuestra </a:t>
            </a:r>
            <a:r>
              <a:rPr sz="1800" spc="-5" dirty="0">
                <a:latin typeface="Calibri"/>
                <a:cs typeface="Calibri"/>
              </a:rPr>
              <a:t>vida  celebramos la gloria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Dios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nos </a:t>
            </a:r>
            <a:r>
              <a:rPr sz="1800" spc="-10" dirty="0">
                <a:latin typeface="Calibri"/>
                <a:cs typeface="Calibri"/>
              </a:rPr>
              <a:t>santifica. Nuestra </a:t>
            </a:r>
            <a:r>
              <a:rPr sz="1800" spc="-25" dirty="0">
                <a:latin typeface="Calibri"/>
                <a:cs typeface="Calibri"/>
              </a:rPr>
              <a:t>fe </a:t>
            </a:r>
            <a:r>
              <a:rPr sz="1800" spc="-5" dirty="0">
                <a:latin typeface="Calibri"/>
                <a:cs typeface="Calibri"/>
              </a:rPr>
              <a:t>celebrada  nos </a:t>
            </a:r>
            <a:r>
              <a:rPr sz="1800" spc="-10" dirty="0">
                <a:latin typeface="Calibri"/>
                <a:cs typeface="Calibri"/>
              </a:rPr>
              <a:t>lleva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fin </a:t>
            </a:r>
            <a:r>
              <a:rPr sz="1800" spc="-10" dirty="0">
                <a:latin typeface="Calibri"/>
                <a:cs typeface="Calibri"/>
              </a:rPr>
              <a:t>último,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cielo.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24600" y="533400"/>
            <a:ext cx="1371600" cy="1947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4631" y="275843"/>
            <a:ext cx="4974336" cy="621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6547" y="220979"/>
            <a:ext cx="3267455" cy="618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400" y="304825"/>
            <a:ext cx="4876800" cy="5232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400" y="304825"/>
            <a:ext cx="48768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sz="2800" spc="-15" dirty="0">
                <a:solidFill>
                  <a:srgbClr val="006FC0"/>
                </a:solidFill>
              </a:rPr>
              <a:t>MARTIRIOLOGICO:</a:t>
            </a:r>
            <a:endParaRPr sz="2800"/>
          </a:p>
        </p:txBody>
      </p:sp>
      <p:sp>
        <p:nvSpPr>
          <p:cNvPr id="7" name="object 7"/>
          <p:cNvSpPr txBox="1"/>
          <p:nvPr/>
        </p:nvSpPr>
        <p:spPr>
          <a:xfrm>
            <a:off x="612140" y="1008634"/>
            <a:ext cx="46431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b="1" spc="-5" dirty="0">
                <a:latin typeface="Calibri"/>
                <a:cs typeface="Calibri"/>
              </a:rPr>
              <a:t>Martirologio romano </a:t>
            </a:r>
            <a:r>
              <a:rPr sz="1800" spc="-5" dirty="0">
                <a:latin typeface="Calibri"/>
                <a:cs typeface="Calibri"/>
              </a:rPr>
              <a:t>es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catálogo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 </a:t>
            </a:r>
            <a:r>
              <a:rPr sz="1800" spc="-10" dirty="0">
                <a:latin typeface="Calibri"/>
                <a:cs typeface="Calibri"/>
              </a:rPr>
              <a:t>santos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beatos </a:t>
            </a:r>
            <a:r>
              <a:rPr sz="1800" spc="-5" dirty="0">
                <a:latin typeface="Calibri"/>
                <a:cs typeface="Calibri"/>
              </a:rPr>
              <a:t>(no solo mártires), </a:t>
            </a:r>
            <a:r>
              <a:rPr sz="1800" spc="-10" dirty="0">
                <a:latin typeface="Calibri"/>
                <a:cs typeface="Calibri"/>
              </a:rPr>
              <a:t>honrados </a:t>
            </a:r>
            <a:r>
              <a:rPr sz="1800" spc="-5" dirty="0">
                <a:latin typeface="Calibri"/>
                <a:cs typeface="Calibri"/>
              </a:rPr>
              <a:t>por  la </a:t>
            </a:r>
            <a:r>
              <a:rPr sz="1800" dirty="0">
                <a:latin typeface="Calibri"/>
                <a:cs typeface="Calibri"/>
              </a:rPr>
              <a:t>Iglesia</a:t>
            </a:r>
            <a:r>
              <a:rPr sz="1800" spc="-10" dirty="0">
                <a:latin typeface="Calibri"/>
                <a:cs typeface="Calibri"/>
              </a:rPr>
              <a:t> católica.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4631" y="2333244"/>
            <a:ext cx="4974336" cy="621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455" y="2278379"/>
            <a:ext cx="4741164" cy="618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3400" y="2362225"/>
            <a:ext cx="4876800" cy="5232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3400" y="2362225"/>
            <a:ext cx="4876800" cy="52324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323215">
              <a:lnSpc>
                <a:spcPct val="100000"/>
              </a:lnSpc>
              <a:spcBef>
                <a:spcPts val="180"/>
              </a:spcBef>
            </a:pPr>
            <a:r>
              <a:rPr sz="2800" b="1" spc="-10" dirty="0">
                <a:solidFill>
                  <a:srgbClr val="006FC0"/>
                </a:solidFill>
                <a:latin typeface="Calibri"/>
                <a:cs typeface="Calibri"/>
              </a:rPr>
              <a:t>OFICIO DIVINO</a:t>
            </a:r>
            <a:r>
              <a:rPr sz="2800" b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6FC0"/>
                </a:solidFill>
                <a:latin typeface="Calibri"/>
                <a:cs typeface="Calibri"/>
              </a:rPr>
              <a:t>(BREVIARIO):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24600" y="3587115"/>
            <a:ext cx="1844802" cy="17468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5940" y="3295015"/>
            <a:ext cx="532892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Es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5" dirty="0">
                <a:latin typeface="Calibri"/>
                <a:cs typeface="Calibri"/>
              </a:rPr>
              <a:t>obligación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los religiosos, </a:t>
            </a:r>
            <a:r>
              <a:rPr sz="1800" dirty="0">
                <a:latin typeface="Calibri"/>
                <a:cs typeface="Calibri"/>
              </a:rPr>
              <a:t>monjas, </a:t>
            </a:r>
            <a:r>
              <a:rPr sz="1800" spc="-10" dirty="0">
                <a:latin typeface="Calibri"/>
                <a:cs typeface="Calibri"/>
              </a:rPr>
              <a:t>sacerdotes 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gente consagrada </a:t>
            </a:r>
            <a:r>
              <a:rPr sz="1800" dirty="0">
                <a:latin typeface="Calibri"/>
                <a:cs typeface="Calibri"/>
              </a:rPr>
              <a:t>de una </a:t>
            </a:r>
            <a:r>
              <a:rPr sz="1800" spc="-10" dirty="0">
                <a:latin typeface="Calibri"/>
                <a:cs typeface="Calibri"/>
              </a:rPr>
              <a:t>manera </a:t>
            </a:r>
            <a:r>
              <a:rPr sz="1800" spc="-5" dirty="0">
                <a:latin typeface="Calibri"/>
                <a:cs typeface="Calibri"/>
              </a:rPr>
              <a:t>institucional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Dios. </a:t>
            </a:r>
            <a:r>
              <a:rPr sz="1800" dirty="0">
                <a:latin typeface="Calibri"/>
                <a:cs typeface="Calibri"/>
              </a:rPr>
              <a:t>Y  que </a:t>
            </a:r>
            <a:r>
              <a:rPr sz="1800" spc="-10" dirty="0">
                <a:latin typeface="Calibri"/>
                <a:cs typeface="Calibri"/>
              </a:rPr>
              <a:t>expresan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constante </a:t>
            </a:r>
            <a:r>
              <a:rPr sz="1800" spc="-10" dirty="0">
                <a:latin typeface="Calibri"/>
                <a:cs typeface="Calibri"/>
              </a:rPr>
              <a:t>oración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Iglesia. </a:t>
            </a:r>
            <a:r>
              <a:rPr sz="1800" b="1" i="1" spc="-5" dirty="0">
                <a:latin typeface="Calibri"/>
                <a:cs typeface="Calibri"/>
              </a:rPr>
              <a:t>"Los  fieles </a:t>
            </a:r>
            <a:r>
              <a:rPr sz="1800" b="1" i="1" dirty="0">
                <a:latin typeface="Calibri"/>
                <a:cs typeface="Calibri"/>
              </a:rPr>
              <a:t>que </a:t>
            </a:r>
            <a:r>
              <a:rPr sz="1800" b="1" i="1" spc="-10" dirty="0">
                <a:latin typeface="Calibri"/>
                <a:cs typeface="Calibri"/>
              </a:rPr>
              <a:t>celebran </a:t>
            </a:r>
            <a:r>
              <a:rPr sz="1800" b="1" i="1" dirty="0">
                <a:latin typeface="Calibri"/>
                <a:cs typeface="Calibri"/>
              </a:rPr>
              <a:t>la </a:t>
            </a:r>
            <a:r>
              <a:rPr sz="1800" b="1" i="1" spc="-5" dirty="0">
                <a:latin typeface="Calibri"/>
                <a:cs typeface="Calibri"/>
              </a:rPr>
              <a:t>Liturgia de </a:t>
            </a:r>
            <a:r>
              <a:rPr sz="1800" b="1" i="1" dirty="0">
                <a:latin typeface="Calibri"/>
                <a:cs typeface="Calibri"/>
              </a:rPr>
              <a:t>las Horas </a:t>
            </a:r>
            <a:r>
              <a:rPr sz="1800" b="1" i="1" spc="-5" dirty="0">
                <a:latin typeface="Calibri"/>
                <a:cs typeface="Calibri"/>
              </a:rPr>
              <a:t>se unen </a:t>
            </a:r>
            <a:r>
              <a:rPr sz="1800" b="1" i="1" dirty="0">
                <a:latin typeface="Calibri"/>
                <a:cs typeface="Calibri"/>
              </a:rPr>
              <a:t>a  </a:t>
            </a:r>
            <a:r>
              <a:rPr sz="1800" b="1" i="1" spc="-15" dirty="0">
                <a:latin typeface="Calibri"/>
                <a:cs typeface="Calibri"/>
              </a:rPr>
              <a:t>Cristo, </a:t>
            </a:r>
            <a:r>
              <a:rPr sz="1800" b="1" i="1" spc="-5" dirty="0">
                <a:latin typeface="Calibri"/>
                <a:cs typeface="Calibri"/>
              </a:rPr>
              <a:t>nuestro Sumo Sacerdote, </a:t>
            </a:r>
            <a:r>
              <a:rPr sz="1800" b="1" i="1" dirty="0">
                <a:latin typeface="Calibri"/>
                <a:cs typeface="Calibri"/>
              </a:rPr>
              <a:t>por la </a:t>
            </a:r>
            <a:r>
              <a:rPr sz="1800" b="1" i="1" spc="-5" dirty="0">
                <a:latin typeface="Calibri"/>
                <a:cs typeface="Calibri"/>
              </a:rPr>
              <a:t>oración de </a:t>
            </a:r>
            <a:r>
              <a:rPr sz="1800" b="1" i="1" dirty="0">
                <a:latin typeface="Calibri"/>
                <a:cs typeface="Calibri"/>
              </a:rPr>
              <a:t>los  </a:t>
            </a:r>
            <a:r>
              <a:rPr sz="1800" b="1" i="1" spc="-5" dirty="0">
                <a:latin typeface="Calibri"/>
                <a:cs typeface="Calibri"/>
              </a:rPr>
              <a:t>salmos, </a:t>
            </a:r>
            <a:r>
              <a:rPr sz="1800" b="1" i="1" dirty="0">
                <a:latin typeface="Calibri"/>
                <a:cs typeface="Calibri"/>
              </a:rPr>
              <a:t>la </a:t>
            </a:r>
            <a:r>
              <a:rPr sz="1800" b="1" i="1" spc="-5" dirty="0">
                <a:latin typeface="Calibri"/>
                <a:cs typeface="Calibri"/>
              </a:rPr>
              <a:t>meditación de </a:t>
            </a:r>
            <a:r>
              <a:rPr sz="1800" b="1" i="1" dirty="0">
                <a:latin typeface="Calibri"/>
                <a:cs typeface="Calibri"/>
              </a:rPr>
              <a:t>la </a:t>
            </a:r>
            <a:r>
              <a:rPr sz="1800" b="1" i="1" spc="-10" dirty="0">
                <a:latin typeface="Calibri"/>
                <a:cs typeface="Calibri"/>
              </a:rPr>
              <a:t>Palabra </a:t>
            </a:r>
            <a:r>
              <a:rPr sz="1800" b="1" i="1" spc="-5" dirty="0">
                <a:latin typeface="Calibri"/>
                <a:cs typeface="Calibri"/>
              </a:rPr>
              <a:t>de </a:t>
            </a:r>
            <a:r>
              <a:rPr sz="1800" b="1" i="1" dirty="0">
                <a:latin typeface="Calibri"/>
                <a:cs typeface="Calibri"/>
              </a:rPr>
              <a:t>Dios, </a:t>
            </a:r>
            <a:r>
              <a:rPr sz="1800" b="1" i="1" spc="-5" dirty="0">
                <a:latin typeface="Calibri"/>
                <a:cs typeface="Calibri"/>
              </a:rPr>
              <a:t>de </a:t>
            </a:r>
            <a:r>
              <a:rPr sz="1800" b="1" i="1" dirty="0">
                <a:latin typeface="Calibri"/>
                <a:cs typeface="Calibri"/>
              </a:rPr>
              <a:t>los  </a:t>
            </a:r>
            <a:r>
              <a:rPr sz="1800" b="1" i="1" spc="-10" dirty="0">
                <a:latin typeface="Calibri"/>
                <a:cs typeface="Calibri"/>
              </a:rPr>
              <a:t>cánticos </a:t>
            </a:r>
            <a:r>
              <a:rPr sz="1800" b="1" i="1" dirty="0">
                <a:latin typeface="Calibri"/>
                <a:cs typeface="Calibri"/>
              </a:rPr>
              <a:t>y </a:t>
            </a:r>
            <a:r>
              <a:rPr sz="1800" b="1" i="1" spc="-5" dirty="0">
                <a:latin typeface="Calibri"/>
                <a:cs typeface="Calibri"/>
              </a:rPr>
              <a:t>de </a:t>
            </a:r>
            <a:r>
              <a:rPr sz="1800" b="1" i="1" dirty="0">
                <a:latin typeface="Calibri"/>
                <a:cs typeface="Calibri"/>
              </a:rPr>
              <a:t>las bendiciones, a fin </a:t>
            </a:r>
            <a:r>
              <a:rPr sz="1800" b="1" i="1" spc="-5" dirty="0">
                <a:latin typeface="Calibri"/>
                <a:cs typeface="Calibri"/>
              </a:rPr>
              <a:t>de ser asociados </a:t>
            </a:r>
            <a:r>
              <a:rPr sz="1800" b="1" i="1" dirty="0">
                <a:latin typeface="Calibri"/>
                <a:cs typeface="Calibri"/>
              </a:rPr>
              <a:t>a </a:t>
            </a:r>
            <a:r>
              <a:rPr sz="1800" b="1" i="1" spc="-5" dirty="0">
                <a:latin typeface="Calibri"/>
                <a:cs typeface="Calibri"/>
              </a:rPr>
              <a:t>su  oración </a:t>
            </a:r>
            <a:r>
              <a:rPr sz="1800" b="1" i="1" spc="-10" dirty="0">
                <a:latin typeface="Calibri"/>
                <a:cs typeface="Calibri"/>
              </a:rPr>
              <a:t>incesante </a:t>
            </a:r>
            <a:r>
              <a:rPr sz="1800" b="1" i="1" dirty="0">
                <a:latin typeface="Calibri"/>
                <a:cs typeface="Calibri"/>
              </a:rPr>
              <a:t>y </a:t>
            </a:r>
            <a:r>
              <a:rPr sz="1800" b="1" i="1" spc="-5" dirty="0">
                <a:latin typeface="Calibri"/>
                <a:cs typeface="Calibri"/>
              </a:rPr>
              <a:t>universal </a:t>
            </a:r>
            <a:r>
              <a:rPr sz="1800" b="1" i="1" dirty="0">
                <a:latin typeface="Calibri"/>
                <a:cs typeface="Calibri"/>
              </a:rPr>
              <a:t>que </a:t>
            </a:r>
            <a:r>
              <a:rPr sz="1800" b="1" i="1" spc="-5" dirty="0">
                <a:latin typeface="Calibri"/>
                <a:cs typeface="Calibri"/>
              </a:rPr>
              <a:t>da </a:t>
            </a:r>
            <a:r>
              <a:rPr sz="1800" b="1" i="1" dirty="0">
                <a:latin typeface="Calibri"/>
                <a:cs typeface="Calibri"/>
              </a:rPr>
              <a:t>gloria </a:t>
            </a:r>
            <a:r>
              <a:rPr sz="1800" b="1" i="1" spc="-5" dirty="0">
                <a:latin typeface="Calibri"/>
                <a:cs typeface="Calibri"/>
              </a:rPr>
              <a:t>al </a:t>
            </a:r>
            <a:r>
              <a:rPr sz="1800" b="1" i="1" spc="-10" dirty="0">
                <a:latin typeface="Calibri"/>
                <a:cs typeface="Calibri"/>
              </a:rPr>
              <a:t>Padre </a:t>
            </a:r>
            <a:r>
              <a:rPr sz="1800" b="1" i="1" dirty="0">
                <a:latin typeface="Calibri"/>
                <a:cs typeface="Calibri"/>
              </a:rPr>
              <a:t>e  implora el don del </a:t>
            </a:r>
            <a:r>
              <a:rPr sz="1800" b="1" i="1" spc="-5" dirty="0">
                <a:latin typeface="Calibri"/>
                <a:cs typeface="Calibri"/>
              </a:rPr>
              <a:t>Espíritu </a:t>
            </a:r>
            <a:r>
              <a:rPr sz="1800" b="1" i="1" spc="-10" dirty="0">
                <a:latin typeface="Calibri"/>
                <a:cs typeface="Calibri"/>
              </a:rPr>
              <a:t>Santo </a:t>
            </a:r>
            <a:r>
              <a:rPr sz="1800" b="1" i="1" spc="-5" dirty="0">
                <a:latin typeface="Calibri"/>
                <a:cs typeface="Calibri"/>
              </a:rPr>
              <a:t>sobre </a:t>
            </a:r>
            <a:r>
              <a:rPr sz="1800" b="1" i="1" dirty="0">
                <a:latin typeface="Calibri"/>
                <a:cs typeface="Calibri"/>
              </a:rPr>
              <a:t>el mundo  </a:t>
            </a:r>
            <a:r>
              <a:rPr sz="1800" b="1" i="1" spc="-30" dirty="0">
                <a:latin typeface="Calibri"/>
                <a:cs typeface="Calibri"/>
              </a:rPr>
              <a:t>entero.“ </a:t>
            </a:r>
            <a:r>
              <a:rPr sz="1800" spc="-10" dirty="0">
                <a:latin typeface="Calibri"/>
                <a:cs typeface="Calibri"/>
              </a:rPr>
              <a:t>Catecismo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</a:t>
            </a:r>
            <a:r>
              <a:rPr sz="1800" spc="-10" dirty="0">
                <a:latin typeface="Calibri"/>
                <a:cs typeface="Calibri"/>
              </a:rPr>
              <a:t>Católica </a:t>
            </a:r>
            <a:r>
              <a:rPr sz="1800" spc="-5" dirty="0">
                <a:latin typeface="Calibri"/>
                <a:cs typeface="Calibri"/>
              </a:rPr>
              <a:t>no.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1196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23900"/>
            <a:ext cx="9144000" cy="4562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5929" y="1132966"/>
            <a:ext cx="618490" cy="471170"/>
          </a:xfrm>
          <a:custGeom>
            <a:avLst/>
            <a:gdLst/>
            <a:ahLst/>
            <a:cxnLst/>
            <a:rect l="l" t="t" r="r" b="b"/>
            <a:pathLst>
              <a:path w="618490" h="471169">
                <a:moveTo>
                  <a:pt x="414616" y="33400"/>
                </a:moveTo>
                <a:lnTo>
                  <a:pt x="374827" y="35052"/>
                </a:lnTo>
                <a:lnTo>
                  <a:pt x="370916" y="36322"/>
                </a:lnTo>
                <a:lnTo>
                  <a:pt x="367004" y="37465"/>
                </a:lnTo>
                <a:lnTo>
                  <a:pt x="364159" y="39243"/>
                </a:lnTo>
                <a:lnTo>
                  <a:pt x="362282" y="41783"/>
                </a:lnTo>
                <a:lnTo>
                  <a:pt x="360591" y="43942"/>
                </a:lnTo>
                <a:lnTo>
                  <a:pt x="224078" y="435229"/>
                </a:lnTo>
                <a:lnTo>
                  <a:pt x="218389" y="458724"/>
                </a:lnTo>
                <a:lnTo>
                  <a:pt x="219163" y="462280"/>
                </a:lnTo>
                <a:lnTo>
                  <a:pt x="247294" y="470788"/>
                </a:lnTo>
                <a:lnTo>
                  <a:pt x="267169" y="470788"/>
                </a:lnTo>
                <a:lnTo>
                  <a:pt x="301599" y="462534"/>
                </a:lnTo>
                <a:lnTo>
                  <a:pt x="303047" y="460502"/>
                </a:lnTo>
                <a:lnTo>
                  <a:pt x="304228" y="457835"/>
                </a:lnTo>
                <a:lnTo>
                  <a:pt x="305117" y="454660"/>
                </a:lnTo>
                <a:lnTo>
                  <a:pt x="332574" y="369950"/>
                </a:lnTo>
                <a:lnTo>
                  <a:pt x="589495" y="369950"/>
                </a:lnTo>
                <a:lnTo>
                  <a:pt x="565938" y="302387"/>
                </a:lnTo>
                <a:lnTo>
                  <a:pt x="351993" y="302387"/>
                </a:lnTo>
                <a:lnTo>
                  <a:pt x="413283" y="118110"/>
                </a:lnTo>
                <a:lnTo>
                  <a:pt x="501688" y="118110"/>
                </a:lnTo>
                <a:lnTo>
                  <a:pt x="478574" y="51816"/>
                </a:lnTo>
                <a:lnTo>
                  <a:pt x="477240" y="47625"/>
                </a:lnTo>
                <a:lnTo>
                  <a:pt x="464350" y="36322"/>
                </a:lnTo>
                <a:lnTo>
                  <a:pt x="459994" y="35052"/>
                </a:lnTo>
                <a:lnTo>
                  <a:pt x="453910" y="34290"/>
                </a:lnTo>
                <a:lnTo>
                  <a:pt x="446087" y="33909"/>
                </a:lnTo>
                <a:lnTo>
                  <a:pt x="432361" y="33559"/>
                </a:lnTo>
                <a:lnTo>
                  <a:pt x="414616" y="33400"/>
                </a:lnTo>
                <a:close/>
              </a:path>
              <a:path w="618490" h="471169">
                <a:moveTo>
                  <a:pt x="589495" y="369950"/>
                </a:moveTo>
                <a:lnTo>
                  <a:pt x="495312" y="369950"/>
                </a:lnTo>
                <a:lnTo>
                  <a:pt x="524446" y="457073"/>
                </a:lnTo>
                <a:lnTo>
                  <a:pt x="525348" y="459994"/>
                </a:lnTo>
                <a:lnTo>
                  <a:pt x="576021" y="470788"/>
                </a:lnTo>
                <a:lnTo>
                  <a:pt x="583783" y="470739"/>
                </a:lnTo>
                <a:lnTo>
                  <a:pt x="618210" y="459740"/>
                </a:lnTo>
                <a:lnTo>
                  <a:pt x="616877" y="450342"/>
                </a:lnTo>
                <a:lnTo>
                  <a:pt x="615200" y="443992"/>
                </a:lnTo>
                <a:lnTo>
                  <a:pt x="612520" y="435991"/>
                </a:lnTo>
                <a:lnTo>
                  <a:pt x="589495" y="369950"/>
                </a:lnTo>
                <a:close/>
              </a:path>
              <a:path w="618490" h="471169">
                <a:moveTo>
                  <a:pt x="501688" y="118110"/>
                </a:moveTo>
                <a:lnTo>
                  <a:pt x="413613" y="118110"/>
                </a:lnTo>
                <a:lnTo>
                  <a:pt x="474891" y="302387"/>
                </a:lnTo>
                <a:lnTo>
                  <a:pt x="565938" y="302387"/>
                </a:lnTo>
                <a:lnTo>
                  <a:pt x="501688" y="118110"/>
                </a:lnTo>
                <a:close/>
              </a:path>
              <a:path w="618490" h="471169">
                <a:moveTo>
                  <a:pt x="236854" y="0"/>
                </a:moveTo>
                <a:lnTo>
                  <a:pt x="225691" y="0"/>
                </a:lnTo>
                <a:lnTo>
                  <a:pt x="221233" y="127"/>
                </a:lnTo>
                <a:lnTo>
                  <a:pt x="217652" y="635"/>
                </a:lnTo>
                <a:lnTo>
                  <a:pt x="214083" y="1016"/>
                </a:lnTo>
                <a:lnTo>
                  <a:pt x="154698" y="76327"/>
                </a:lnTo>
                <a:lnTo>
                  <a:pt x="150456" y="82550"/>
                </a:lnTo>
                <a:lnTo>
                  <a:pt x="146837" y="88646"/>
                </a:lnTo>
                <a:lnTo>
                  <a:pt x="143814" y="94742"/>
                </a:lnTo>
                <a:lnTo>
                  <a:pt x="140804" y="100711"/>
                </a:lnTo>
                <a:lnTo>
                  <a:pt x="131991" y="141097"/>
                </a:lnTo>
                <a:lnTo>
                  <a:pt x="131597" y="148844"/>
                </a:lnTo>
                <a:lnTo>
                  <a:pt x="131597" y="164973"/>
                </a:lnTo>
                <a:lnTo>
                  <a:pt x="158838" y="191770"/>
                </a:lnTo>
                <a:lnTo>
                  <a:pt x="165087" y="192150"/>
                </a:lnTo>
                <a:lnTo>
                  <a:pt x="179590" y="192150"/>
                </a:lnTo>
                <a:lnTo>
                  <a:pt x="214147" y="171069"/>
                </a:lnTo>
                <a:lnTo>
                  <a:pt x="214972" y="164973"/>
                </a:lnTo>
                <a:lnTo>
                  <a:pt x="214972" y="105410"/>
                </a:lnTo>
                <a:lnTo>
                  <a:pt x="254152" y="13970"/>
                </a:lnTo>
                <a:lnTo>
                  <a:pt x="255269" y="11557"/>
                </a:lnTo>
                <a:lnTo>
                  <a:pt x="255777" y="9398"/>
                </a:lnTo>
                <a:lnTo>
                  <a:pt x="255549" y="5842"/>
                </a:lnTo>
                <a:lnTo>
                  <a:pt x="254660" y="4318"/>
                </a:lnTo>
                <a:lnTo>
                  <a:pt x="252983" y="3175"/>
                </a:lnTo>
                <a:lnTo>
                  <a:pt x="251307" y="1905"/>
                </a:lnTo>
                <a:lnTo>
                  <a:pt x="248691" y="1016"/>
                </a:lnTo>
                <a:lnTo>
                  <a:pt x="245109" y="635"/>
                </a:lnTo>
                <a:lnTo>
                  <a:pt x="241541" y="127"/>
                </a:lnTo>
                <a:lnTo>
                  <a:pt x="236854" y="0"/>
                </a:lnTo>
                <a:close/>
              </a:path>
              <a:path w="618490" h="471169">
                <a:moveTo>
                  <a:pt x="105257" y="0"/>
                </a:moveTo>
                <a:lnTo>
                  <a:pt x="94310" y="0"/>
                </a:lnTo>
                <a:lnTo>
                  <a:pt x="89966" y="127"/>
                </a:lnTo>
                <a:lnTo>
                  <a:pt x="86385" y="635"/>
                </a:lnTo>
                <a:lnTo>
                  <a:pt x="82816" y="1016"/>
                </a:lnTo>
                <a:lnTo>
                  <a:pt x="23101" y="76327"/>
                </a:lnTo>
                <a:lnTo>
                  <a:pt x="18859" y="82550"/>
                </a:lnTo>
                <a:lnTo>
                  <a:pt x="15227" y="88646"/>
                </a:lnTo>
                <a:lnTo>
                  <a:pt x="12217" y="94742"/>
                </a:lnTo>
                <a:lnTo>
                  <a:pt x="9207" y="100711"/>
                </a:lnTo>
                <a:lnTo>
                  <a:pt x="380" y="141097"/>
                </a:lnTo>
                <a:lnTo>
                  <a:pt x="0" y="148844"/>
                </a:lnTo>
                <a:lnTo>
                  <a:pt x="0" y="164973"/>
                </a:lnTo>
                <a:lnTo>
                  <a:pt x="27228" y="191770"/>
                </a:lnTo>
                <a:lnTo>
                  <a:pt x="33477" y="192150"/>
                </a:lnTo>
                <a:lnTo>
                  <a:pt x="48221" y="192150"/>
                </a:lnTo>
                <a:lnTo>
                  <a:pt x="82537" y="171069"/>
                </a:lnTo>
                <a:lnTo>
                  <a:pt x="83375" y="164973"/>
                </a:lnTo>
                <a:lnTo>
                  <a:pt x="83375" y="105410"/>
                </a:lnTo>
                <a:lnTo>
                  <a:pt x="122885" y="13970"/>
                </a:lnTo>
                <a:lnTo>
                  <a:pt x="123786" y="11557"/>
                </a:lnTo>
                <a:lnTo>
                  <a:pt x="124231" y="9398"/>
                </a:lnTo>
                <a:lnTo>
                  <a:pt x="124231" y="5842"/>
                </a:lnTo>
                <a:lnTo>
                  <a:pt x="123342" y="4318"/>
                </a:lnTo>
                <a:lnTo>
                  <a:pt x="121551" y="3175"/>
                </a:lnTo>
                <a:lnTo>
                  <a:pt x="119761" y="1905"/>
                </a:lnTo>
                <a:lnTo>
                  <a:pt x="117081" y="1016"/>
                </a:lnTo>
                <a:lnTo>
                  <a:pt x="113512" y="635"/>
                </a:lnTo>
                <a:lnTo>
                  <a:pt x="109943" y="127"/>
                </a:lnTo>
                <a:lnTo>
                  <a:pt x="105257" y="0"/>
                </a:lnTo>
                <a:close/>
              </a:path>
            </a:pathLst>
          </a:custGeom>
          <a:solidFill>
            <a:srgbClr val="66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7923" y="1251077"/>
            <a:ext cx="123189" cy="184785"/>
          </a:xfrm>
          <a:custGeom>
            <a:avLst/>
            <a:gdLst/>
            <a:ahLst/>
            <a:cxnLst/>
            <a:rect l="l" t="t" r="r" b="b"/>
            <a:pathLst>
              <a:path w="123190" h="184784">
                <a:moveTo>
                  <a:pt x="61290" y="0"/>
                </a:moveTo>
                <a:lnTo>
                  <a:pt x="0" y="184276"/>
                </a:lnTo>
                <a:lnTo>
                  <a:pt x="122897" y="184276"/>
                </a:lnTo>
                <a:lnTo>
                  <a:pt x="61620" y="0"/>
                </a:lnTo>
                <a:lnTo>
                  <a:pt x="61290" y="0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4319" y="1166367"/>
            <a:ext cx="400050" cy="437515"/>
          </a:xfrm>
          <a:custGeom>
            <a:avLst/>
            <a:gdLst/>
            <a:ahLst/>
            <a:cxnLst/>
            <a:rect l="l" t="t" r="r" b="b"/>
            <a:pathLst>
              <a:path w="400050" h="437515">
                <a:moveTo>
                  <a:pt x="196227" y="0"/>
                </a:moveTo>
                <a:lnTo>
                  <a:pt x="235521" y="889"/>
                </a:lnTo>
                <a:lnTo>
                  <a:pt x="245960" y="2921"/>
                </a:lnTo>
                <a:lnTo>
                  <a:pt x="250304" y="4064"/>
                </a:lnTo>
                <a:lnTo>
                  <a:pt x="260184" y="18415"/>
                </a:lnTo>
                <a:lnTo>
                  <a:pt x="394131" y="402590"/>
                </a:lnTo>
                <a:lnTo>
                  <a:pt x="396811" y="410591"/>
                </a:lnTo>
                <a:lnTo>
                  <a:pt x="398487" y="416941"/>
                </a:lnTo>
                <a:lnTo>
                  <a:pt x="399148" y="421640"/>
                </a:lnTo>
                <a:lnTo>
                  <a:pt x="399821" y="426339"/>
                </a:lnTo>
                <a:lnTo>
                  <a:pt x="357631" y="437388"/>
                </a:lnTo>
                <a:lnTo>
                  <a:pt x="349561" y="437362"/>
                </a:lnTo>
                <a:lnTo>
                  <a:pt x="316445" y="434848"/>
                </a:lnTo>
                <a:lnTo>
                  <a:pt x="313093" y="433832"/>
                </a:lnTo>
                <a:lnTo>
                  <a:pt x="306057" y="423672"/>
                </a:lnTo>
                <a:lnTo>
                  <a:pt x="276923" y="336550"/>
                </a:lnTo>
                <a:lnTo>
                  <a:pt x="114185" y="336550"/>
                </a:lnTo>
                <a:lnTo>
                  <a:pt x="86728" y="421259"/>
                </a:lnTo>
                <a:lnTo>
                  <a:pt x="85839" y="424434"/>
                </a:lnTo>
                <a:lnTo>
                  <a:pt x="84658" y="427101"/>
                </a:lnTo>
                <a:lnTo>
                  <a:pt x="83210" y="429133"/>
                </a:lnTo>
                <a:lnTo>
                  <a:pt x="81762" y="431292"/>
                </a:lnTo>
                <a:lnTo>
                  <a:pt x="79413" y="432943"/>
                </a:lnTo>
                <a:lnTo>
                  <a:pt x="48780" y="437388"/>
                </a:lnTo>
                <a:lnTo>
                  <a:pt x="39179" y="437388"/>
                </a:lnTo>
                <a:lnTo>
                  <a:pt x="28905" y="437388"/>
                </a:lnTo>
                <a:lnTo>
                  <a:pt x="20866" y="437007"/>
                </a:lnTo>
                <a:lnTo>
                  <a:pt x="15062" y="436372"/>
                </a:lnTo>
                <a:lnTo>
                  <a:pt x="9258" y="435737"/>
                </a:lnTo>
                <a:lnTo>
                  <a:pt x="5245" y="434086"/>
                </a:lnTo>
                <a:lnTo>
                  <a:pt x="3009" y="431546"/>
                </a:lnTo>
                <a:lnTo>
                  <a:pt x="774" y="428879"/>
                </a:lnTo>
                <a:lnTo>
                  <a:pt x="0" y="425323"/>
                </a:lnTo>
                <a:lnTo>
                  <a:pt x="673" y="420624"/>
                </a:lnTo>
                <a:lnTo>
                  <a:pt x="1333" y="415925"/>
                </a:lnTo>
                <a:lnTo>
                  <a:pt x="139306" y="17399"/>
                </a:lnTo>
                <a:lnTo>
                  <a:pt x="143992" y="8255"/>
                </a:lnTo>
                <a:lnTo>
                  <a:pt x="145770" y="5842"/>
                </a:lnTo>
                <a:lnTo>
                  <a:pt x="148615" y="4064"/>
                </a:lnTo>
                <a:lnTo>
                  <a:pt x="152527" y="2921"/>
                </a:lnTo>
                <a:lnTo>
                  <a:pt x="156438" y="1651"/>
                </a:lnTo>
                <a:lnTo>
                  <a:pt x="188104" y="43"/>
                </a:lnTo>
                <a:lnTo>
                  <a:pt x="196227" y="0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6785" y="1123822"/>
            <a:ext cx="274065" cy="210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42872" y="1137792"/>
            <a:ext cx="1192783" cy="4808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52291" y="1126489"/>
            <a:ext cx="2735580" cy="492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7997" y="1127505"/>
            <a:ext cx="2066671" cy="4911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7400" y="2086355"/>
            <a:ext cx="2270658" cy="445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88599" y="2095500"/>
            <a:ext cx="273050" cy="337185"/>
          </a:xfrm>
          <a:custGeom>
            <a:avLst/>
            <a:gdLst/>
            <a:ahLst/>
            <a:cxnLst/>
            <a:rect l="l" t="t" r="r" b="b"/>
            <a:pathLst>
              <a:path w="273050" h="337185">
                <a:moveTo>
                  <a:pt x="265218" y="64008"/>
                </a:moveTo>
                <a:lnTo>
                  <a:pt x="133517" y="64008"/>
                </a:lnTo>
                <a:lnTo>
                  <a:pt x="141262" y="64220"/>
                </a:lnTo>
                <a:lnTo>
                  <a:pt x="148328" y="64849"/>
                </a:lnTo>
                <a:lnTo>
                  <a:pt x="182285" y="82423"/>
                </a:lnTo>
                <a:lnTo>
                  <a:pt x="187238" y="95250"/>
                </a:lnTo>
                <a:lnTo>
                  <a:pt x="189143" y="102362"/>
                </a:lnTo>
                <a:lnTo>
                  <a:pt x="190159" y="110489"/>
                </a:lnTo>
                <a:lnTo>
                  <a:pt x="190159" y="137922"/>
                </a:lnTo>
                <a:lnTo>
                  <a:pt x="160949" y="137922"/>
                </a:lnTo>
                <a:lnTo>
                  <a:pt x="141657" y="138303"/>
                </a:lnTo>
                <a:lnTo>
                  <a:pt x="90972" y="144017"/>
                </a:lnTo>
                <a:lnTo>
                  <a:pt x="51395" y="156698"/>
                </a:lnTo>
                <a:lnTo>
                  <a:pt x="15891" y="185223"/>
                </a:lnTo>
                <a:lnTo>
                  <a:pt x="556" y="227155"/>
                </a:lnTo>
                <a:lnTo>
                  <a:pt x="0" y="241808"/>
                </a:lnTo>
                <a:lnTo>
                  <a:pt x="413" y="251471"/>
                </a:lnTo>
                <a:lnTo>
                  <a:pt x="12392" y="290629"/>
                </a:lnTo>
                <a:lnTo>
                  <a:pt x="46458" y="322976"/>
                </a:lnTo>
                <a:lnTo>
                  <a:pt x="85955" y="335343"/>
                </a:lnTo>
                <a:lnTo>
                  <a:pt x="108752" y="336930"/>
                </a:lnTo>
                <a:lnTo>
                  <a:pt x="122823" y="336240"/>
                </a:lnTo>
                <a:lnTo>
                  <a:pt x="161203" y="325882"/>
                </a:lnTo>
                <a:lnTo>
                  <a:pt x="193689" y="304379"/>
                </a:lnTo>
                <a:lnTo>
                  <a:pt x="203240" y="295021"/>
                </a:lnTo>
                <a:lnTo>
                  <a:pt x="272836" y="295021"/>
                </a:lnTo>
                <a:lnTo>
                  <a:pt x="272836" y="277240"/>
                </a:lnTo>
                <a:lnTo>
                  <a:pt x="127167" y="277240"/>
                </a:lnTo>
                <a:lnTo>
                  <a:pt x="117185" y="276574"/>
                </a:lnTo>
                <a:lnTo>
                  <a:pt x="85288" y="253841"/>
                </a:lnTo>
                <a:lnTo>
                  <a:pt x="82336" y="237109"/>
                </a:lnTo>
                <a:lnTo>
                  <a:pt x="82336" y="229742"/>
                </a:lnTo>
                <a:lnTo>
                  <a:pt x="83733" y="223138"/>
                </a:lnTo>
                <a:lnTo>
                  <a:pt x="86527" y="217550"/>
                </a:lnTo>
                <a:lnTo>
                  <a:pt x="89321" y="211836"/>
                </a:lnTo>
                <a:lnTo>
                  <a:pt x="93639" y="207010"/>
                </a:lnTo>
                <a:lnTo>
                  <a:pt x="99735" y="202946"/>
                </a:lnTo>
                <a:lnTo>
                  <a:pt x="105704" y="198882"/>
                </a:lnTo>
                <a:lnTo>
                  <a:pt x="148197" y="191071"/>
                </a:lnTo>
                <a:lnTo>
                  <a:pt x="158028" y="190880"/>
                </a:lnTo>
                <a:lnTo>
                  <a:pt x="272836" y="190880"/>
                </a:lnTo>
                <a:lnTo>
                  <a:pt x="272836" y="117855"/>
                </a:lnTo>
                <a:lnTo>
                  <a:pt x="272381" y="103022"/>
                </a:lnTo>
                <a:lnTo>
                  <a:pt x="271010" y="89201"/>
                </a:lnTo>
                <a:lnTo>
                  <a:pt x="268710" y="76404"/>
                </a:lnTo>
                <a:lnTo>
                  <a:pt x="265470" y="64642"/>
                </a:lnTo>
                <a:lnTo>
                  <a:pt x="265218" y="64008"/>
                </a:lnTo>
                <a:close/>
              </a:path>
              <a:path w="273050" h="337185">
                <a:moveTo>
                  <a:pt x="272836" y="295021"/>
                </a:moveTo>
                <a:lnTo>
                  <a:pt x="203240" y="295021"/>
                </a:lnTo>
                <a:lnTo>
                  <a:pt x="203240" y="321945"/>
                </a:lnTo>
                <a:lnTo>
                  <a:pt x="227624" y="331215"/>
                </a:lnTo>
                <a:lnTo>
                  <a:pt x="247055" y="331215"/>
                </a:lnTo>
                <a:lnTo>
                  <a:pt x="272836" y="321945"/>
                </a:lnTo>
                <a:lnTo>
                  <a:pt x="272836" y="295021"/>
                </a:lnTo>
                <a:close/>
              </a:path>
              <a:path w="273050" h="337185">
                <a:moveTo>
                  <a:pt x="272836" y="190880"/>
                </a:moveTo>
                <a:lnTo>
                  <a:pt x="190159" y="190880"/>
                </a:lnTo>
                <a:lnTo>
                  <a:pt x="190159" y="241808"/>
                </a:lnTo>
                <a:lnTo>
                  <a:pt x="182469" y="249971"/>
                </a:lnTo>
                <a:lnTo>
                  <a:pt x="144200" y="275018"/>
                </a:lnTo>
                <a:lnTo>
                  <a:pt x="127167" y="277240"/>
                </a:lnTo>
                <a:lnTo>
                  <a:pt x="272836" y="277240"/>
                </a:lnTo>
                <a:lnTo>
                  <a:pt x="272836" y="190880"/>
                </a:lnTo>
                <a:close/>
              </a:path>
              <a:path w="273050" h="337185">
                <a:moveTo>
                  <a:pt x="140883" y="0"/>
                </a:moveTo>
                <a:lnTo>
                  <a:pt x="102529" y="3175"/>
                </a:lnTo>
                <a:lnTo>
                  <a:pt x="60595" y="13973"/>
                </a:lnTo>
                <a:lnTo>
                  <a:pt x="24424" y="33020"/>
                </a:lnTo>
                <a:lnTo>
                  <a:pt x="21249" y="36195"/>
                </a:lnTo>
                <a:lnTo>
                  <a:pt x="19090" y="39877"/>
                </a:lnTo>
                <a:lnTo>
                  <a:pt x="17986" y="44243"/>
                </a:lnTo>
                <a:lnTo>
                  <a:pt x="16931" y="47878"/>
                </a:lnTo>
                <a:lnTo>
                  <a:pt x="16296" y="53339"/>
                </a:lnTo>
                <a:lnTo>
                  <a:pt x="16334" y="65883"/>
                </a:lnTo>
                <a:lnTo>
                  <a:pt x="16677" y="70103"/>
                </a:lnTo>
                <a:lnTo>
                  <a:pt x="17312" y="74295"/>
                </a:lnTo>
                <a:lnTo>
                  <a:pt x="18074" y="78612"/>
                </a:lnTo>
                <a:lnTo>
                  <a:pt x="18963" y="82169"/>
                </a:lnTo>
                <a:lnTo>
                  <a:pt x="20233" y="85089"/>
                </a:lnTo>
                <a:lnTo>
                  <a:pt x="21376" y="88011"/>
                </a:lnTo>
                <a:lnTo>
                  <a:pt x="23027" y="90170"/>
                </a:lnTo>
                <a:lnTo>
                  <a:pt x="24932" y="91821"/>
                </a:lnTo>
                <a:lnTo>
                  <a:pt x="26837" y="93345"/>
                </a:lnTo>
                <a:lnTo>
                  <a:pt x="28996" y="94107"/>
                </a:lnTo>
                <a:lnTo>
                  <a:pt x="34965" y="94107"/>
                </a:lnTo>
                <a:lnTo>
                  <a:pt x="39664" y="92583"/>
                </a:lnTo>
                <a:lnTo>
                  <a:pt x="45252" y="89408"/>
                </a:lnTo>
                <a:lnTo>
                  <a:pt x="50967" y="86233"/>
                </a:lnTo>
                <a:lnTo>
                  <a:pt x="87876" y="71064"/>
                </a:lnTo>
                <a:lnTo>
                  <a:pt x="133517" y="64008"/>
                </a:lnTo>
                <a:lnTo>
                  <a:pt x="265218" y="64008"/>
                </a:lnTo>
                <a:lnTo>
                  <a:pt x="261229" y="53925"/>
                </a:lnTo>
                <a:lnTo>
                  <a:pt x="233478" y="21324"/>
                </a:lnTo>
                <a:lnTo>
                  <a:pt x="187960" y="3857"/>
                </a:lnTo>
                <a:lnTo>
                  <a:pt x="157861" y="428"/>
                </a:lnTo>
                <a:lnTo>
                  <a:pt x="140883" y="0"/>
                </a:lnTo>
                <a:close/>
              </a:path>
            </a:pathLst>
          </a:custGeom>
          <a:solidFill>
            <a:srgbClr val="66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61792" y="2277236"/>
            <a:ext cx="126111" cy="1046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88513" y="2095500"/>
            <a:ext cx="273050" cy="337185"/>
          </a:xfrm>
          <a:custGeom>
            <a:avLst/>
            <a:gdLst/>
            <a:ahLst/>
            <a:cxnLst/>
            <a:rect l="l" t="t" r="r" b="b"/>
            <a:pathLst>
              <a:path w="273050" h="337185">
                <a:moveTo>
                  <a:pt x="140969" y="0"/>
                </a:moveTo>
                <a:lnTo>
                  <a:pt x="188047" y="3857"/>
                </a:lnTo>
                <a:lnTo>
                  <a:pt x="233564" y="21324"/>
                </a:lnTo>
                <a:lnTo>
                  <a:pt x="261316" y="53925"/>
                </a:lnTo>
                <a:lnTo>
                  <a:pt x="272468" y="103022"/>
                </a:lnTo>
                <a:lnTo>
                  <a:pt x="272923" y="117855"/>
                </a:lnTo>
                <a:lnTo>
                  <a:pt x="272923" y="318770"/>
                </a:lnTo>
                <a:lnTo>
                  <a:pt x="272923" y="321945"/>
                </a:lnTo>
                <a:lnTo>
                  <a:pt x="247141" y="331215"/>
                </a:lnTo>
                <a:lnTo>
                  <a:pt x="237744" y="331215"/>
                </a:lnTo>
                <a:lnTo>
                  <a:pt x="227711" y="331215"/>
                </a:lnTo>
                <a:lnTo>
                  <a:pt x="206121" y="326136"/>
                </a:lnTo>
                <a:lnTo>
                  <a:pt x="204215" y="324358"/>
                </a:lnTo>
                <a:lnTo>
                  <a:pt x="203326" y="321945"/>
                </a:lnTo>
                <a:lnTo>
                  <a:pt x="203326" y="318770"/>
                </a:lnTo>
                <a:lnTo>
                  <a:pt x="203326" y="295021"/>
                </a:lnTo>
                <a:lnTo>
                  <a:pt x="172769" y="319809"/>
                </a:lnTo>
                <a:lnTo>
                  <a:pt x="136350" y="334168"/>
                </a:lnTo>
                <a:lnTo>
                  <a:pt x="108838" y="336930"/>
                </a:lnTo>
                <a:lnTo>
                  <a:pt x="97190" y="336530"/>
                </a:lnTo>
                <a:lnTo>
                  <a:pt x="55502" y="327205"/>
                </a:lnTo>
                <a:lnTo>
                  <a:pt x="23770" y="305817"/>
                </a:lnTo>
                <a:lnTo>
                  <a:pt x="4500" y="272530"/>
                </a:lnTo>
                <a:lnTo>
                  <a:pt x="0" y="239775"/>
                </a:lnTo>
                <a:lnTo>
                  <a:pt x="642" y="227155"/>
                </a:lnTo>
                <a:lnTo>
                  <a:pt x="15978" y="185223"/>
                </a:lnTo>
                <a:lnTo>
                  <a:pt x="51482" y="156698"/>
                </a:lnTo>
                <a:lnTo>
                  <a:pt x="91059" y="144017"/>
                </a:lnTo>
                <a:lnTo>
                  <a:pt x="141743" y="138303"/>
                </a:lnTo>
                <a:lnTo>
                  <a:pt x="161036" y="137922"/>
                </a:lnTo>
                <a:lnTo>
                  <a:pt x="190246" y="137922"/>
                </a:lnTo>
                <a:lnTo>
                  <a:pt x="190246" y="119887"/>
                </a:lnTo>
                <a:lnTo>
                  <a:pt x="190246" y="110489"/>
                </a:lnTo>
                <a:lnTo>
                  <a:pt x="189229" y="102362"/>
                </a:lnTo>
                <a:lnTo>
                  <a:pt x="187325" y="95250"/>
                </a:lnTo>
                <a:lnTo>
                  <a:pt x="185547" y="88264"/>
                </a:lnTo>
                <a:lnTo>
                  <a:pt x="148415" y="64849"/>
                </a:lnTo>
                <a:lnTo>
                  <a:pt x="133604" y="64008"/>
                </a:lnTo>
                <a:lnTo>
                  <a:pt x="123390" y="64295"/>
                </a:lnTo>
                <a:lnTo>
                  <a:pt x="80391" y="73564"/>
                </a:lnTo>
                <a:lnTo>
                  <a:pt x="45338" y="89408"/>
                </a:lnTo>
                <a:lnTo>
                  <a:pt x="39750" y="92583"/>
                </a:lnTo>
                <a:lnTo>
                  <a:pt x="35051" y="94107"/>
                </a:lnTo>
                <a:lnTo>
                  <a:pt x="31495" y="94107"/>
                </a:lnTo>
                <a:lnTo>
                  <a:pt x="29082" y="94107"/>
                </a:lnTo>
                <a:lnTo>
                  <a:pt x="26924" y="93345"/>
                </a:lnTo>
                <a:lnTo>
                  <a:pt x="25018" y="91821"/>
                </a:lnTo>
                <a:lnTo>
                  <a:pt x="23113" y="90170"/>
                </a:lnTo>
                <a:lnTo>
                  <a:pt x="21462" y="88011"/>
                </a:lnTo>
                <a:lnTo>
                  <a:pt x="20319" y="85089"/>
                </a:lnTo>
                <a:lnTo>
                  <a:pt x="19050" y="82169"/>
                </a:lnTo>
                <a:lnTo>
                  <a:pt x="18161" y="78612"/>
                </a:lnTo>
                <a:lnTo>
                  <a:pt x="17399" y="74295"/>
                </a:lnTo>
                <a:lnTo>
                  <a:pt x="16763" y="70103"/>
                </a:lnTo>
                <a:lnTo>
                  <a:pt x="16382" y="65404"/>
                </a:lnTo>
                <a:lnTo>
                  <a:pt x="16382" y="60325"/>
                </a:lnTo>
                <a:lnTo>
                  <a:pt x="16382" y="53339"/>
                </a:lnTo>
                <a:lnTo>
                  <a:pt x="17018" y="47878"/>
                </a:lnTo>
                <a:lnTo>
                  <a:pt x="18161" y="43941"/>
                </a:lnTo>
                <a:lnTo>
                  <a:pt x="19176" y="39877"/>
                </a:lnTo>
                <a:lnTo>
                  <a:pt x="21336" y="36195"/>
                </a:lnTo>
                <a:lnTo>
                  <a:pt x="24511" y="33020"/>
                </a:lnTo>
                <a:lnTo>
                  <a:pt x="27559" y="29717"/>
                </a:lnTo>
                <a:lnTo>
                  <a:pt x="68325" y="11429"/>
                </a:lnTo>
                <a:lnTo>
                  <a:pt x="112019" y="1768"/>
                </a:lnTo>
                <a:lnTo>
                  <a:pt x="131208" y="192"/>
                </a:lnTo>
                <a:lnTo>
                  <a:pt x="140969" y="0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20084" y="1960752"/>
            <a:ext cx="1192784" cy="4808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20080" y="1949450"/>
            <a:ext cx="3438779" cy="4921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7400" y="2773426"/>
            <a:ext cx="2065172" cy="4911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57932" y="2772410"/>
            <a:ext cx="2016252" cy="4921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51476" y="2909316"/>
            <a:ext cx="593725" cy="3552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71388" y="2769742"/>
            <a:ext cx="2368041" cy="4947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4390" y="4414265"/>
            <a:ext cx="3797922" cy="4961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435" y="752855"/>
            <a:ext cx="1485900" cy="103174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91767" y="752855"/>
            <a:ext cx="2068068" cy="103174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906267" y="752855"/>
            <a:ext cx="3607307" cy="10317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60008" y="752855"/>
            <a:ext cx="2923032" cy="10317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435" y="1575816"/>
            <a:ext cx="3137916" cy="103174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51760" y="1575816"/>
            <a:ext cx="1162812" cy="103174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268979" y="1575816"/>
            <a:ext cx="2068068" cy="103174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91455" y="1575816"/>
            <a:ext cx="4291584" cy="103174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435" y="2398776"/>
            <a:ext cx="2921508" cy="103174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311907" y="2398776"/>
            <a:ext cx="2887980" cy="103174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23232" y="2398776"/>
            <a:ext cx="1467612" cy="103174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20284" y="2398776"/>
            <a:ext cx="3256788" cy="103174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435" y="4044696"/>
            <a:ext cx="4651248" cy="103174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352043"/>
            <a:ext cx="8174735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43127" y="266700"/>
            <a:ext cx="7854696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380974"/>
            <a:ext cx="80772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380974"/>
            <a:ext cx="80772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427355">
              <a:lnSpc>
                <a:spcPct val="100000"/>
              </a:lnSpc>
              <a:spcBef>
                <a:spcPts val="135"/>
              </a:spcBef>
              <a:tabLst>
                <a:tab pos="1358265" algn="l"/>
              </a:tabLst>
            </a:pPr>
            <a:r>
              <a:rPr sz="3600" spc="-5" dirty="0">
                <a:solidFill>
                  <a:srgbClr val="FF0000"/>
                </a:solidFill>
              </a:rPr>
              <a:t>25.-	</a:t>
            </a:r>
            <a:r>
              <a:rPr sz="3600" dirty="0">
                <a:solidFill>
                  <a:srgbClr val="FF0000"/>
                </a:solidFill>
              </a:rPr>
              <a:t>LA </a:t>
            </a:r>
            <a:r>
              <a:rPr sz="3600" spc="-15" dirty="0">
                <a:solidFill>
                  <a:srgbClr val="FF0000"/>
                </a:solidFill>
              </a:rPr>
              <a:t>MISA </a:t>
            </a:r>
            <a:r>
              <a:rPr sz="3600" spc="-5" dirty="0">
                <a:solidFill>
                  <a:srgbClr val="FF0000"/>
                </a:solidFill>
              </a:rPr>
              <a:t>DOMINICAL </a:t>
            </a:r>
            <a:r>
              <a:rPr sz="3600" dirty="0">
                <a:solidFill>
                  <a:srgbClr val="FF0000"/>
                </a:solidFill>
              </a:rPr>
              <a:t>EN </a:t>
            </a:r>
            <a:r>
              <a:rPr sz="3600" spc="-15" dirty="0">
                <a:solidFill>
                  <a:srgbClr val="FF0000"/>
                </a:solidFill>
              </a:rPr>
              <a:t>SÁBADO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6248400" y="1219200"/>
            <a:ext cx="2133600" cy="35751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4631" y="1114044"/>
            <a:ext cx="5431536" cy="2129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5008" y="1095755"/>
            <a:ext cx="5509260" cy="2075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" y="1143000"/>
            <a:ext cx="5334000" cy="2031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3400" y="1143000"/>
            <a:ext cx="5334000" cy="2031364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83185" algn="just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Ha sido </a:t>
            </a:r>
            <a:r>
              <a:rPr sz="1800" spc="-10" dirty="0">
                <a:latin typeface="Calibri"/>
                <a:cs typeface="Calibri"/>
              </a:rPr>
              <a:t>siempre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tradición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10" dirty="0">
                <a:latin typeface="Calibri"/>
                <a:cs typeface="Calibri"/>
              </a:rPr>
              <a:t>costumbre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Iglesia  </a:t>
            </a:r>
            <a:r>
              <a:rPr sz="1800" spc="-10" dirty="0">
                <a:latin typeface="Calibri"/>
                <a:cs typeface="Calibri"/>
              </a:rPr>
              <a:t>celebrar </a:t>
            </a:r>
            <a:r>
              <a:rPr sz="1800" spc="-5" dirty="0">
                <a:latin typeface="Calibri"/>
                <a:cs typeface="Calibri"/>
              </a:rPr>
              <a:t>los días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fiesta </a:t>
            </a:r>
            <a:r>
              <a:rPr sz="1800" spc="-5" dirty="0">
                <a:latin typeface="Calibri"/>
                <a:cs typeface="Calibri"/>
              </a:rPr>
              <a:t>desde la </a:t>
            </a:r>
            <a:r>
              <a:rPr sz="1800" spc="-15" dirty="0">
                <a:latin typeface="Calibri"/>
                <a:cs typeface="Calibri"/>
              </a:rPr>
              <a:t>tarde </a:t>
            </a:r>
            <a:r>
              <a:rPr sz="1800" spc="-25" dirty="0">
                <a:latin typeface="Calibri"/>
                <a:cs typeface="Calibri"/>
              </a:rPr>
              <a:t>anterior. </a:t>
            </a:r>
            <a:r>
              <a:rPr sz="1800" spc="-15" dirty="0">
                <a:latin typeface="Calibri"/>
                <a:cs typeface="Calibri"/>
              </a:rPr>
              <a:t>Esta  tarde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precede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fiesta </a:t>
            </a:r>
            <a:r>
              <a:rPr sz="1800" dirty="0">
                <a:latin typeface="Calibri"/>
                <a:cs typeface="Calibri"/>
              </a:rPr>
              <a:t>se ha </a:t>
            </a:r>
            <a:r>
              <a:rPr sz="1800" spc="-5" dirty="0">
                <a:latin typeface="Calibri"/>
                <a:cs typeface="Calibri"/>
              </a:rPr>
              <a:t>llamado  </a:t>
            </a:r>
            <a:r>
              <a:rPr sz="1800" spc="-20" dirty="0">
                <a:latin typeface="Calibri"/>
                <a:cs typeface="Calibri"/>
              </a:rPr>
              <a:t>“Visperas”,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</a:t>
            </a:r>
            <a:r>
              <a:rPr sz="1800" spc="-10" dirty="0">
                <a:latin typeface="Calibri"/>
                <a:cs typeface="Calibri"/>
              </a:rPr>
              <a:t>quiere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desde la víspera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fiestas preparemos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dirty="0">
                <a:latin typeface="Calibri"/>
                <a:cs typeface="Calibri"/>
              </a:rPr>
              <a:t>ánimos, </a:t>
            </a:r>
            <a:r>
              <a:rPr sz="1800" spc="-10" dirty="0">
                <a:latin typeface="Calibri"/>
                <a:cs typeface="Calibri"/>
              </a:rPr>
              <a:t>transformemos  nuestro semblante, </a:t>
            </a:r>
            <a:r>
              <a:rPr sz="1800" spc="-5" dirty="0">
                <a:latin typeface="Calibri"/>
                <a:cs typeface="Calibri"/>
              </a:rPr>
              <a:t>nos sumerjamos </a:t>
            </a:r>
            <a:r>
              <a:rPr sz="1800" spc="-15" dirty="0">
                <a:latin typeface="Calibri"/>
                <a:cs typeface="Calibri"/>
              </a:rPr>
              <a:t>ya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5" dirty="0">
                <a:latin typeface="Calibri"/>
                <a:cs typeface="Calibri"/>
              </a:rPr>
              <a:t>espíritu </a:t>
            </a:r>
            <a:r>
              <a:rPr sz="1800" dirty="0">
                <a:latin typeface="Calibri"/>
                <a:cs typeface="Calibri"/>
              </a:rPr>
              <a:t>y  en </a:t>
            </a:r>
            <a:r>
              <a:rPr sz="1800" spc="-5" dirty="0">
                <a:latin typeface="Calibri"/>
                <a:cs typeface="Calibri"/>
              </a:rPr>
              <a:t>la alegría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fiesta.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4631" y="3323844"/>
            <a:ext cx="5431536" cy="15758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5008" y="3305555"/>
            <a:ext cx="5509260" cy="15270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3400" y="3352800"/>
            <a:ext cx="5334000" cy="14773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3400" y="3352800"/>
            <a:ext cx="5334000" cy="1477645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91440" marR="84455" algn="just">
              <a:lnSpc>
                <a:spcPct val="100000"/>
              </a:lnSpc>
              <a:spcBef>
                <a:spcPts val="244"/>
              </a:spcBef>
            </a:pPr>
            <a:r>
              <a:rPr sz="1800" spc="-5" dirty="0">
                <a:latin typeface="Calibri"/>
                <a:cs typeface="Calibri"/>
              </a:rPr>
              <a:t>El domingo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nuestra </a:t>
            </a:r>
            <a:r>
              <a:rPr sz="1800" spc="-15" dirty="0">
                <a:latin typeface="Calibri"/>
                <a:cs typeface="Calibri"/>
              </a:rPr>
              <a:t>fiesta </a:t>
            </a:r>
            <a:r>
              <a:rPr sz="1800" spc="-5" dirty="0">
                <a:latin typeface="Calibri"/>
                <a:cs typeface="Calibri"/>
              </a:rPr>
              <a:t>semanal, día </a:t>
            </a:r>
            <a:r>
              <a:rPr sz="1800" dirty="0">
                <a:latin typeface="Calibri"/>
                <a:cs typeface="Calibri"/>
              </a:rPr>
              <a:t>en que </a:t>
            </a:r>
            <a:r>
              <a:rPr sz="1800" spc="-5" dirty="0">
                <a:latin typeface="Calibri"/>
                <a:cs typeface="Calibri"/>
              </a:rPr>
              <a:t>los  </a:t>
            </a:r>
            <a:r>
              <a:rPr sz="1800" spc="-10" dirty="0">
                <a:latin typeface="Calibri"/>
                <a:cs typeface="Calibri"/>
              </a:rPr>
              <a:t>cristianos </a:t>
            </a:r>
            <a:r>
              <a:rPr sz="1800" spc="-5" dirty="0">
                <a:latin typeface="Calibri"/>
                <a:cs typeface="Calibri"/>
              </a:rPr>
              <a:t>celebramos la </a:t>
            </a:r>
            <a:r>
              <a:rPr sz="1800" spc="-10" dirty="0">
                <a:latin typeface="Calibri"/>
                <a:cs typeface="Calibri"/>
              </a:rPr>
              <a:t>Pascua, </a:t>
            </a:r>
            <a:r>
              <a:rPr sz="1800" spc="-5" dirty="0">
                <a:latin typeface="Calibri"/>
                <a:cs typeface="Calibri"/>
              </a:rPr>
              <a:t>día primero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dirty="0">
                <a:latin typeface="Calibri"/>
                <a:cs typeface="Calibri"/>
              </a:rPr>
              <a:t>semana, </a:t>
            </a:r>
            <a:r>
              <a:rPr sz="1800" spc="-5" dirty="0">
                <a:latin typeface="Calibri"/>
                <a:cs typeface="Calibri"/>
              </a:rPr>
              <a:t>día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resurrección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30" dirty="0">
                <a:latin typeface="Calibri"/>
                <a:cs typeface="Calibri"/>
              </a:rPr>
              <a:t>Señor,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 </a:t>
            </a:r>
            <a:r>
              <a:rPr sz="1800" spc="-10" dirty="0">
                <a:latin typeface="Calibri"/>
                <a:cs typeface="Calibri"/>
              </a:rPr>
              <a:t>considera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tarde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sábado </a:t>
            </a:r>
            <a:r>
              <a:rPr sz="1800" spc="-10" dirty="0">
                <a:latin typeface="Calibri"/>
                <a:cs typeface="Calibri"/>
              </a:rPr>
              <a:t>como </a:t>
            </a:r>
            <a:r>
              <a:rPr sz="1800" spc="-5" dirty="0">
                <a:latin typeface="Calibri"/>
                <a:cs typeface="Calibri"/>
              </a:rPr>
              <a:t>víspera, </a:t>
            </a:r>
            <a:r>
              <a:rPr sz="1800" spc="-10" dirty="0">
                <a:latin typeface="Calibri"/>
                <a:cs typeface="Calibri"/>
              </a:rPr>
              <a:t>como  preparación </a:t>
            </a:r>
            <a:r>
              <a:rPr sz="1800" dirty="0">
                <a:latin typeface="Calibri"/>
                <a:cs typeface="Calibri"/>
              </a:rPr>
              <a:t>del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domingo.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3400" y="4952949"/>
            <a:ext cx="8229600" cy="1754505"/>
          </a:xfrm>
          <a:prstGeom prst="rect">
            <a:avLst/>
          </a:prstGeom>
          <a:solidFill>
            <a:srgbClr val="E4E6A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marR="81915" algn="just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Siendo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5" dirty="0">
                <a:latin typeface="Calibri"/>
                <a:cs typeface="Calibri"/>
              </a:rPr>
              <a:t>ya </a:t>
            </a:r>
            <a:r>
              <a:rPr sz="1800" dirty="0">
                <a:latin typeface="Calibri"/>
                <a:cs typeface="Calibri"/>
              </a:rPr>
              <a:t>se ha </a:t>
            </a:r>
            <a:r>
              <a:rPr sz="1800" spc="-5" dirty="0">
                <a:latin typeface="Calibri"/>
                <a:cs typeface="Calibri"/>
              </a:rPr>
              <a:t>iniciado la </a:t>
            </a:r>
            <a:r>
              <a:rPr sz="1800" spc="-10" dirty="0">
                <a:latin typeface="Calibri"/>
                <a:cs typeface="Calibri"/>
              </a:rPr>
              <a:t>fiesta,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</a:t>
            </a:r>
            <a:r>
              <a:rPr sz="1800" spc="-10" dirty="0">
                <a:latin typeface="Calibri"/>
                <a:cs typeface="Calibri"/>
              </a:rPr>
              <a:t>permite </a:t>
            </a:r>
            <a:r>
              <a:rPr sz="1800" dirty="0">
                <a:latin typeface="Calibri"/>
                <a:cs typeface="Calibri"/>
              </a:rPr>
              <a:t>a sus </a:t>
            </a:r>
            <a:r>
              <a:rPr sz="1800" spc="-10" dirty="0">
                <a:latin typeface="Calibri"/>
                <a:cs typeface="Calibri"/>
              </a:rPr>
              <a:t>hijos </a:t>
            </a:r>
            <a:r>
              <a:rPr sz="1800" dirty="0">
                <a:latin typeface="Calibri"/>
                <a:cs typeface="Calibri"/>
              </a:rPr>
              <a:t>que en </a:t>
            </a:r>
            <a:r>
              <a:rPr sz="1800" spc="-10" dirty="0">
                <a:latin typeface="Calibri"/>
                <a:cs typeface="Calibri"/>
              </a:rPr>
              <a:t>vez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5" dirty="0">
                <a:latin typeface="Calibri"/>
                <a:cs typeface="Calibri"/>
              </a:rPr>
              <a:t>participen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Santa </a:t>
            </a:r>
            <a:r>
              <a:rPr sz="1800" spc="-5" dirty="0">
                <a:latin typeface="Calibri"/>
                <a:cs typeface="Calibri"/>
              </a:rPr>
              <a:t>Misa </a:t>
            </a:r>
            <a:r>
              <a:rPr sz="1800" dirty="0">
                <a:latin typeface="Calibri"/>
                <a:cs typeface="Calibri"/>
              </a:rPr>
              <a:t>en pleno día </a:t>
            </a:r>
            <a:r>
              <a:rPr sz="1800" spc="-5" dirty="0">
                <a:latin typeface="Calibri"/>
                <a:cs typeface="Calibri"/>
              </a:rPr>
              <a:t>domingo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centro </a:t>
            </a:r>
            <a:r>
              <a:rPr sz="1800" spc="-5" dirty="0">
                <a:latin typeface="Calibri"/>
                <a:cs typeface="Calibri"/>
              </a:rPr>
              <a:t>mismo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fiesta, </a:t>
            </a:r>
            <a:r>
              <a:rPr sz="1800" spc="5" dirty="0">
                <a:latin typeface="Calibri"/>
                <a:cs typeface="Calibri"/>
              </a:rPr>
              <a:t>lo  </a:t>
            </a:r>
            <a:r>
              <a:rPr sz="1800" dirty="0">
                <a:latin typeface="Calibri"/>
                <a:cs typeface="Calibri"/>
              </a:rPr>
              <a:t>pueden </a:t>
            </a:r>
            <a:r>
              <a:rPr sz="1800" spc="-5" dirty="0">
                <a:latin typeface="Calibri"/>
                <a:cs typeface="Calibri"/>
              </a:rPr>
              <a:t>hacer </a:t>
            </a:r>
            <a:r>
              <a:rPr sz="1800" spc="5" dirty="0">
                <a:latin typeface="Calibri"/>
                <a:cs typeface="Calibri"/>
              </a:rPr>
              <a:t>al </a:t>
            </a:r>
            <a:r>
              <a:rPr sz="1800" spc="-15" dirty="0">
                <a:latin typeface="Calibri"/>
                <a:cs typeface="Calibri"/>
              </a:rPr>
              <a:t>comienzo </a:t>
            </a:r>
            <a:r>
              <a:rPr sz="1800" dirty="0">
                <a:latin typeface="Calibri"/>
                <a:cs typeface="Calibri"/>
              </a:rPr>
              <a:t>de la </a:t>
            </a:r>
            <a:r>
              <a:rPr sz="1800" spc="-10" dirty="0">
                <a:latin typeface="Calibri"/>
                <a:cs typeface="Calibri"/>
              </a:rPr>
              <a:t>fiesta,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30" dirty="0">
                <a:latin typeface="Calibri"/>
                <a:cs typeface="Calibri"/>
              </a:rPr>
              <a:t>decir,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tarde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sábado. Las </a:t>
            </a:r>
            <a:r>
              <a:rPr sz="1800" dirty="0">
                <a:latin typeface="Calibri"/>
                <a:cs typeface="Calibri"/>
              </a:rPr>
              <a:t>misas  </a:t>
            </a:r>
            <a:r>
              <a:rPr sz="1800" spc="-5" dirty="0">
                <a:latin typeface="Calibri"/>
                <a:cs typeface="Calibri"/>
              </a:rPr>
              <a:t>tienen las lecturas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oraciones propias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domingo </a:t>
            </a:r>
            <a:r>
              <a:rPr sz="1800" spc="-10" dirty="0">
                <a:latin typeface="Calibri"/>
                <a:cs typeface="Calibri"/>
              </a:rPr>
              <a:t>correspondiente, </a:t>
            </a:r>
            <a:r>
              <a:rPr sz="1800" spc="-5" dirty="0">
                <a:latin typeface="Calibri"/>
                <a:cs typeface="Calibri"/>
              </a:rPr>
              <a:t>tiene homilía  </a:t>
            </a:r>
            <a:r>
              <a:rPr sz="1800" spc="-15" dirty="0">
                <a:latin typeface="Calibri"/>
                <a:cs typeface="Calibri"/>
              </a:rPr>
              <a:t>obligatoria </a:t>
            </a:r>
            <a:r>
              <a:rPr sz="1800" dirty="0">
                <a:latin typeface="Calibri"/>
                <a:cs typeface="Calibri"/>
              </a:rPr>
              <a:t>y se puede </a:t>
            </a:r>
            <a:r>
              <a:rPr sz="1800" spc="-10" dirty="0">
                <a:latin typeface="Calibri"/>
                <a:cs typeface="Calibri"/>
              </a:rPr>
              <a:t>comulgar </a:t>
            </a:r>
            <a:r>
              <a:rPr sz="1800" dirty="0">
                <a:latin typeface="Calibri"/>
                <a:cs typeface="Calibri"/>
              </a:rPr>
              <a:t>en esa </a:t>
            </a:r>
            <a:r>
              <a:rPr sz="1800" spc="-5" dirty="0">
                <a:latin typeface="Calibri"/>
                <a:cs typeface="Calibri"/>
              </a:rPr>
              <a:t>Misa, </a:t>
            </a:r>
            <a:r>
              <a:rPr sz="1800" dirty="0">
                <a:latin typeface="Calibri"/>
                <a:cs typeface="Calibri"/>
              </a:rPr>
              <a:t>aunque se </a:t>
            </a:r>
            <a:r>
              <a:rPr sz="1800" spc="-20" dirty="0">
                <a:latin typeface="Calibri"/>
                <a:cs typeface="Calibri"/>
              </a:rPr>
              <a:t>haya </a:t>
            </a:r>
            <a:r>
              <a:rPr sz="1800" spc="-10" dirty="0">
                <a:latin typeface="Calibri"/>
                <a:cs typeface="Calibri"/>
              </a:rPr>
              <a:t>comulgado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mismo  sábado por la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mañana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140" y="156464"/>
            <a:ext cx="7560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0000"/>
                </a:solidFill>
              </a:rPr>
              <a:t>¿Cómo </a:t>
            </a:r>
            <a:r>
              <a:rPr sz="3600" spc="-15" dirty="0">
                <a:solidFill>
                  <a:srgbClr val="FF0000"/>
                </a:solidFill>
              </a:rPr>
              <a:t>entender </a:t>
            </a:r>
            <a:r>
              <a:rPr sz="3600" spc="-5" dirty="0">
                <a:solidFill>
                  <a:srgbClr val="FF0000"/>
                </a:solidFill>
              </a:rPr>
              <a:t>el </a:t>
            </a:r>
            <a:r>
              <a:rPr sz="3600" spc="-10" dirty="0">
                <a:solidFill>
                  <a:srgbClr val="FF0000"/>
                </a:solidFill>
              </a:rPr>
              <a:t>domingo? </a:t>
            </a:r>
            <a:r>
              <a:rPr sz="3600" dirty="0">
                <a:solidFill>
                  <a:srgbClr val="FF0000"/>
                </a:solidFill>
              </a:rPr>
              <a:t>¿ </a:t>
            </a:r>
            <a:r>
              <a:rPr sz="3600" spc="-5" dirty="0">
                <a:solidFill>
                  <a:srgbClr val="FF0000"/>
                </a:solidFill>
              </a:rPr>
              <a:t>Que</a:t>
            </a:r>
            <a:r>
              <a:rPr sz="3600" spc="15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es?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5940" y="927861"/>
            <a:ext cx="8227059" cy="5147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CIC 1166</a:t>
            </a:r>
            <a:r>
              <a:rPr sz="2400" spc="-5" dirty="0">
                <a:latin typeface="Calibri"/>
                <a:cs typeface="Calibri"/>
              </a:rPr>
              <a:t>“La Iglesia, desde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0" dirty="0">
                <a:latin typeface="Calibri"/>
                <a:cs typeface="Calibri"/>
              </a:rPr>
              <a:t>tradición apostólica </a:t>
            </a:r>
            <a:r>
              <a:rPr sz="2400" spc="-5" dirty="0">
                <a:latin typeface="Calibri"/>
                <a:cs typeface="Calibri"/>
              </a:rPr>
              <a:t>que </a:t>
            </a:r>
            <a:r>
              <a:rPr sz="2000" spc="-5" dirty="0">
                <a:latin typeface="Calibri"/>
                <a:cs typeface="Calibri"/>
              </a:rPr>
              <a:t>tiene </a:t>
            </a:r>
            <a:r>
              <a:rPr sz="2400" spc="-5" dirty="0">
                <a:latin typeface="Calibri"/>
                <a:cs typeface="Calibri"/>
              </a:rPr>
              <a:t>su  </a:t>
            </a:r>
            <a:r>
              <a:rPr sz="2400" spc="-10" dirty="0">
                <a:latin typeface="Calibri"/>
                <a:cs typeface="Calibri"/>
              </a:rPr>
              <a:t>origen </a:t>
            </a:r>
            <a:r>
              <a:rPr sz="2400" dirty="0">
                <a:latin typeface="Calibri"/>
                <a:cs typeface="Calibri"/>
              </a:rPr>
              <a:t>en </a:t>
            </a:r>
            <a:r>
              <a:rPr sz="2400" spc="5" dirty="0">
                <a:latin typeface="Calibri"/>
                <a:cs typeface="Calibri"/>
              </a:rPr>
              <a:t>el </a:t>
            </a:r>
            <a:r>
              <a:rPr sz="2400" dirty="0">
                <a:latin typeface="Calibri"/>
                <a:cs typeface="Calibri"/>
              </a:rPr>
              <a:t>mismo </a:t>
            </a:r>
            <a:r>
              <a:rPr sz="2400" spc="-5" dirty="0">
                <a:latin typeface="Calibri"/>
                <a:cs typeface="Calibri"/>
              </a:rPr>
              <a:t>día de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5" dirty="0">
                <a:latin typeface="Calibri"/>
                <a:cs typeface="Calibri"/>
              </a:rPr>
              <a:t>resurrección de </a:t>
            </a:r>
            <a:r>
              <a:rPr sz="2400" spc="-20" dirty="0">
                <a:latin typeface="Calibri"/>
                <a:cs typeface="Calibri"/>
              </a:rPr>
              <a:t>Cristo, </a:t>
            </a:r>
            <a:r>
              <a:rPr sz="2400" spc="-5" dirty="0">
                <a:latin typeface="Calibri"/>
                <a:cs typeface="Calibri"/>
              </a:rPr>
              <a:t>celebra </a:t>
            </a:r>
            <a:r>
              <a:rPr sz="2400" spc="5" dirty="0">
                <a:latin typeface="Calibri"/>
                <a:cs typeface="Calibri"/>
              </a:rPr>
              <a:t>el  </a:t>
            </a:r>
            <a:r>
              <a:rPr sz="2400" spc="-10" dirty="0">
                <a:latin typeface="Calibri"/>
                <a:cs typeface="Calibri"/>
              </a:rPr>
              <a:t>misterio </a:t>
            </a:r>
            <a:r>
              <a:rPr sz="2400" spc="-5" dirty="0">
                <a:latin typeface="Calibri"/>
                <a:cs typeface="Calibri"/>
              </a:rPr>
              <a:t>pascual cada </a:t>
            </a:r>
            <a:r>
              <a:rPr sz="2400" spc="-10" dirty="0">
                <a:latin typeface="Calibri"/>
                <a:cs typeface="Calibri"/>
              </a:rPr>
              <a:t>ocho </a:t>
            </a:r>
            <a:r>
              <a:rPr sz="2400" spc="-5" dirty="0">
                <a:latin typeface="Calibri"/>
                <a:cs typeface="Calibri"/>
              </a:rPr>
              <a:t>días, </a:t>
            </a:r>
            <a:r>
              <a:rPr sz="2400" dirty="0">
                <a:latin typeface="Calibri"/>
                <a:cs typeface="Calibri"/>
              </a:rPr>
              <a:t>en el </a:t>
            </a:r>
            <a:r>
              <a:rPr sz="2400" spc="-5" dirty="0">
                <a:latin typeface="Calibri"/>
                <a:cs typeface="Calibri"/>
              </a:rPr>
              <a:t>día que </a:t>
            </a:r>
            <a:r>
              <a:rPr sz="2400" spc="-10" dirty="0">
                <a:latin typeface="Calibri"/>
                <a:cs typeface="Calibri"/>
              </a:rPr>
              <a:t>se </a:t>
            </a:r>
            <a:r>
              <a:rPr sz="2400" spc="-5" dirty="0">
                <a:latin typeface="Calibri"/>
                <a:cs typeface="Calibri"/>
              </a:rPr>
              <a:t>llama </a:t>
            </a:r>
            <a:r>
              <a:rPr sz="2400" spc="-10" dirty="0">
                <a:latin typeface="Calibri"/>
                <a:cs typeface="Calibri"/>
              </a:rPr>
              <a:t>con </a:t>
            </a:r>
            <a:r>
              <a:rPr sz="2400" spc="-25" dirty="0">
                <a:latin typeface="Calibri"/>
                <a:cs typeface="Calibri"/>
              </a:rPr>
              <a:t>razón  </a:t>
            </a:r>
            <a:r>
              <a:rPr sz="2400" spc="-5" dirty="0">
                <a:latin typeface="Calibri"/>
                <a:cs typeface="Calibri"/>
              </a:rPr>
              <a:t>“Día del </a:t>
            </a:r>
            <a:r>
              <a:rPr sz="2400" spc="10" dirty="0">
                <a:latin typeface="Calibri"/>
                <a:cs typeface="Calibri"/>
              </a:rPr>
              <a:t>Señor” </a:t>
            </a:r>
            <a:r>
              <a:rPr sz="2400" dirty="0">
                <a:latin typeface="Calibri"/>
                <a:cs typeface="Calibri"/>
              </a:rPr>
              <a:t>o </a:t>
            </a:r>
            <a:r>
              <a:rPr sz="2400" spc="-10" dirty="0">
                <a:latin typeface="Calibri"/>
                <a:cs typeface="Calibri"/>
              </a:rPr>
              <a:t>domingo.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día de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0" dirty="0">
                <a:latin typeface="Calibri"/>
                <a:cs typeface="Calibri"/>
              </a:rPr>
              <a:t>Resurrección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5" dirty="0">
                <a:latin typeface="Calibri"/>
                <a:cs typeface="Calibri"/>
              </a:rPr>
              <a:t>Cristo </a:t>
            </a:r>
            <a:r>
              <a:rPr sz="2400" dirty="0">
                <a:latin typeface="Calibri"/>
                <a:cs typeface="Calibri"/>
              </a:rPr>
              <a:t>es a  la </a:t>
            </a:r>
            <a:r>
              <a:rPr sz="2400" spc="-20" dirty="0">
                <a:latin typeface="Calibri"/>
                <a:cs typeface="Calibri"/>
              </a:rPr>
              <a:t>vez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“primer día de </a:t>
            </a:r>
            <a:r>
              <a:rPr sz="2400" spc="-10" dirty="0">
                <a:latin typeface="Calibri"/>
                <a:cs typeface="Calibri"/>
              </a:rPr>
              <a:t>la </a:t>
            </a:r>
            <a:r>
              <a:rPr sz="2400" spc="-35" dirty="0">
                <a:latin typeface="Calibri"/>
                <a:cs typeface="Calibri"/>
              </a:rPr>
              <a:t>semana”, </a:t>
            </a:r>
            <a:r>
              <a:rPr sz="2400" spc="-5" dirty="0">
                <a:latin typeface="Calibri"/>
                <a:cs typeface="Calibri"/>
              </a:rPr>
              <a:t>memorial del primer </a:t>
            </a:r>
            <a:r>
              <a:rPr sz="2400" spc="-10" dirty="0">
                <a:latin typeface="Calibri"/>
                <a:cs typeface="Calibri"/>
              </a:rPr>
              <a:t>día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dirty="0">
                <a:latin typeface="Calibri"/>
                <a:cs typeface="Calibri"/>
              </a:rPr>
              <a:t>la  </a:t>
            </a:r>
            <a:r>
              <a:rPr sz="2400" spc="-5" dirty="0">
                <a:latin typeface="Calibri"/>
                <a:cs typeface="Calibri"/>
              </a:rPr>
              <a:t>creación, </a:t>
            </a:r>
            <a:r>
              <a:rPr sz="2400" dirty="0">
                <a:latin typeface="Calibri"/>
                <a:cs typeface="Calibri"/>
              </a:rPr>
              <a:t>y el </a:t>
            </a:r>
            <a:r>
              <a:rPr sz="2400" spc="-30" dirty="0">
                <a:latin typeface="Calibri"/>
                <a:cs typeface="Calibri"/>
              </a:rPr>
              <a:t>“octavo </a:t>
            </a:r>
            <a:r>
              <a:rPr sz="2400" spc="-5" dirty="0">
                <a:latin typeface="Calibri"/>
                <a:cs typeface="Calibri"/>
              </a:rPr>
              <a:t>día” </a:t>
            </a:r>
            <a:r>
              <a:rPr sz="2400" dirty="0">
                <a:latin typeface="Calibri"/>
                <a:cs typeface="Calibri"/>
              </a:rPr>
              <a:t>en </a:t>
            </a:r>
            <a:r>
              <a:rPr sz="2400" spc="-5" dirty="0">
                <a:latin typeface="Calibri"/>
                <a:cs typeface="Calibri"/>
              </a:rPr>
              <a:t>que </a:t>
            </a:r>
            <a:r>
              <a:rPr sz="2400" spc="-20" dirty="0">
                <a:latin typeface="Calibri"/>
                <a:cs typeface="Calibri"/>
              </a:rPr>
              <a:t>Cristo, </a:t>
            </a:r>
            <a:r>
              <a:rPr sz="2400" spc="-15" dirty="0">
                <a:latin typeface="Calibri"/>
                <a:cs typeface="Calibri"/>
              </a:rPr>
              <a:t>tras </a:t>
            </a:r>
            <a:r>
              <a:rPr sz="2400" spc="-5" dirty="0">
                <a:latin typeface="Calibri"/>
                <a:cs typeface="Calibri"/>
              </a:rPr>
              <a:t>su </a:t>
            </a:r>
            <a:r>
              <a:rPr sz="2400" spc="-10" dirty="0">
                <a:latin typeface="Calibri"/>
                <a:cs typeface="Calibri"/>
              </a:rPr>
              <a:t>“reposo” </a:t>
            </a:r>
            <a:r>
              <a:rPr sz="2400" spc="-5" dirty="0">
                <a:latin typeface="Calibri"/>
                <a:cs typeface="Calibri"/>
              </a:rPr>
              <a:t>del </a:t>
            </a:r>
            <a:r>
              <a:rPr sz="2400" spc="-15" dirty="0">
                <a:latin typeface="Calibri"/>
                <a:cs typeface="Calibri"/>
              </a:rPr>
              <a:t>gran  </a:t>
            </a:r>
            <a:r>
              <a:rPr sz="2400" spc="-10" dirty="0">
                <a:latin typeface="Calibri"/>
                <a:cs typeface="Calibri"/>
              </a:rPr>
              <a:t>Sabbat, inaugura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Día </a:t>
            </a:r>
            <a:r>
              <a:rPr sz="2400" spc="-35" dirty="0">
                <a:latin typeface="Calibri"/>
                <a:cs typeface="Calibri"/>
              </a:rPr>
              <a:t>“que </a:t>
            </a:r>
            <a:r>
              <a:rPr sz="2400" spc="-5" dirty="0">
                <a:latin typeface="Calibri"/>
                <a:cs typeface="Calibri"/>
              </a:rPr>
              <a:t>hace el </a:t>
            </a:r>
            <a:r>
              <a:rPr sz="2400" spc="-20" dirty="0">
                <a:latin typeface="Calibri"/>
                <a:cs typeface="Calibri"/>
              </a:rPr>
              <a:t>Señor”,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10" dirty="0">
                <a:latin typeface="Calibri"/>
                <a:cs typeface="Calibri"/>
              </a:rPr>
              <a:t>día </a:t>
            </a:r>
            <a:r>
              <a:rPr sz="2400" spc="-5" dirty="0">
                <a:latin typeface="Calibri"/>
                <a:cs typeface="Calibri"/>
              </a:rPr>
              <a:t>que no </a:t>
            </a:r>
            <a:r>
              <a:rPr sz="2400" spc="-10" dirty="0">
                <a:latin typeface="Calibri"/>
                <a:cs typeface="Calibri"/>
              </a:rPr>
              <a:t>conoce  </a:t>
            </a:r>
            <a:r>
              <a:rPr sz="2400" spc="-40" dirty="0">
                <a:latin typeface="Calibri"/>
                <a:cs typeface="Calibri"/>
              </a:rPr>
              <a:t>ocaso”. </a:t>
            </a:r>
            <a:r>
              <a:rPr sz="2400" spc="-5" dirty="0">
                <a:latin typeface="Calibri"/>
                <a:cs typeface="Calibri"/>
              </a:rPr>
              <a:t>El </a:t>
            </a:r>
            <a:r>
              <a:rPr sz="2400" spc="-10" dirty="0">
                <a:latin typeface="Calibri"/>
                <a:cs typeface="Calibri"/>
              </a:rPr>
              <a:t>“banquete </a:t>
            </a:r>
            <a:r>
              <a:rPr sz="2400" spc="-5" dirty="0">
                <a:latin typeface="Calibri"/>
                <a:cs typeface="Calibri"/>
              </a:rPr>
              <a:t>del </a:t>
            </a:r>
            <a:r>
              <a:rPr sz="2400" spc="10" dirty="0">
                <a:latin typeface="Calibri"/>
                <a:cs typeface="Calibri"/>
              </a:rPr>
              <a:t>Señor” </a:t>
            </a:r>
            <a:r>
              <a:rPr sz="2400" spc="-5" dirty="0">
                <a:latin typeface="Calibri"/>
                <a:cs typeface="Calibri"/>
              </a:rPr>
              <a:t>es su </a:t>
            </a:r>
            <a:r>
              <a:rPr sz="2400" spc="-20" dirty="0">
                <a:latin typeface="Calibri"/>
                <a:cs typeface="Calibri"/>
              </a:rPr>
              <a:t>centro, </a:t>
            </a:r>
            <a:r>
              <a:rPr sz="2400" spc="-10" dirty="0">
                <a:latin typeface="Calibri"/>
                <a:cs typeface="Calibri"/>
              </a:rPr>
              <a:t>porque </a:t>
            </a:r>
            <a:r>
              <a:rPr sz="2400" dirty="0">
                <a:latin typeface="Calibri"/>
                <a:cs typeface="Calibri"/>
              </a:rPr>
              <a:t>es </a:t>
            </a:r>
            <a:r>
              <a:rPr sz="2400" spc="-5" dirty="0">
                <a:latin typeface="Calibri"/>
                <a:cs typeface="Calibri"/>
              </a:rPr>
              <a:t>aquí  donde </a:t>
            </a:r>
            <a:r>
              <a:rPr sz="2400" spc="-10" dirty="0">
                <a:latin typeface="Calibri"/>
                <a:cs typeface="Calibri"/>
              </a:rPr>
              <a:t>toda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0" dirty="0">
                <a:latin typeface="Calibri"/>
                <a:cs typeface="Calibri"/>
              </a:rPr>
              <a:t>comunidad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dirty="0">
                <a:latin typeface="Calibri"/>
                <a:cs typeface="Calibri"/>
              </a:rPr>
              <a:t>los </a:t>
            </a:r>
            <a:r>
              <a:rPr sz="2400" spc="-5" dirty="0">
                <a:latin typeface="Calibri"/>
                <a:cs typeface="Calibri"/>
              </a:rPr>
              <a:t>fieles </a:t>
            </a:r>
            <a:r>
              <a:rPr sz="2400" spc="-10" dirty="0">
                <a:latin typeface="Calibri"/>
                <a:cs typeface="Calibri"/>
              </a:rPr>
              <a:t>encuentra </a:t>
            </a:r>
            <a:r>
              <a:rPr sz="2400" dirty="0">
                <a:latin typeface="Calibri"/>
                <a:cs typeface="Calibri"/>
              </a:rPr>
              <a:t>al </a:t>
            </a:r>
            <a:r>
              <a:rPr sz="2400" spc="-5" dirty="0">
                <a:latin typeface="Calibri"/>
                <a:cs typeface="Calibri"/>
              </a:rPr>
              <a:t>Señor  </a:t>
            </a:r>
            <a:r>
              <a:rPr sz="2400" spc="-10" dirty="0">
                <a:latin typeface="Calibri"/>
                <a:cs typeface="Calibri"/>
              </a:rPr>
              <a:t>resucitado </a:t>
            </a:r>
            <a:r>
              <a:rPr sz="2400" spc="-5" dirty="0">
                <a:latin typeface="Calibri"/>
                <a:cs typeface="Calibri"/>
              </a:rPr>
              <a:t>que </a:t>
            </a:r>
            <a:r>
              <a:rPr sz="2400" dirty="0">
                <a:latin typeface="Calibri"/>
                <a:cs typeface="Calibri"/>
              </a:rPr>
              <a:t>los </a:t>
            </a:r>
            <a:r>
              <a:rPr sz="2400" spc="-15" dirty="0">
                <a:latin typeface="Calibri"/>
                <a:cs typeface="Calibri"/>
              </a:rPr>
              <a:t>invita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su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banquete.</a:t>
            </a:r>
            <a:endParaRPr sz="24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400" spc="-25" dirty="0">
                <a:latin typeface="Calibri"/>
                <a:cs typeface="Calibri"/>
              </a:rPr>
              <a:t>Para </a:t>
            </a:r>
            <a:r>
              <a:rPr sz="2400" dirty="0">
                <a:latin typeface="Calibri"/>
                <a:cs typeface="Calibri"/>
              </a:rPr>
              <a:t>los </a:t>
            </a:r>
            <a:r>
              <a:rPr sz="2400" spc="-5" dirty="0">
                <a:latin typeface="Calibri"/>
                <a:cs typeface="Calibri"/>
              </a:rPr>
              <a:t>cristianos </a:t>
            </a:r>
            <a:r>
              <a:rPr sz="2400" dirty="0">
                <a:latin typeface="Calibri"/>
                <a:cs typeface="Calibri"/>
              </a:rPr>
              <a:t>vino a </a:t>
            </a:r>
            <a:r>
              <a:rPr sz="2400" spc="-5" dirty="0">
                <a:latin typeface="Calibri"/>
                <a:cs typeface="Calibri"/>
              </a:rPr>
              <a:t>ser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10" dirty="0">
                <a:latin typeface="Calibri"/>
                <a:cs typeface="Calibri"/>
              </a:rPr>
              <a:t>primero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5" dirty="0">
                <a:latin typeface="Calibri"/>
                <a:cs typeface="Calibri"/>
              </a:rPr>
              <a:t>todos </a:t>
            </a:r>
            <a:r>
              <a:rPr sz="2400" dirty="0">
                <a:latin typeface="Calibri"/>
                <a:cs typeface="Calibri"/>
              </a:rPr>
              <a:t>los </a:t>
            </a:r>
            <a:r>
              <a:rPr sz="2400" spc="-5" dirty="0">
                <a:latin typeface="Calibri"/>
                <a:cs typeface="Calibri"/>
              </a:rPr>
              <a:t>días, </a:t>
            </a:r>
            <a:r>
              <a:rPr sz="2400" dirty="0">
                <a:latin typeface="Calibri"/>
                <a:cs typeface="Calibri"/>
              </a:rPr>
              <a:t>la  </a:t>
            </a:r>
            <a:r>
              <a:rPr sz="2400" spc="-10" dirty="0">
                <a:latin typeface="Calibri"/>
                <a:cs typeface="Calibri"/>
              </a:rPr>
              <a:t>primera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spc="-10" dirty="0">
                <a:latin typeface="Calibri"/>
                <a:cs typeface="Calibri"/>
              </a:rPr>
              <a:t>todas </a:t>
            </a:r>
            <a:r>
              <a:rPr sz="2400" dirty="0">
                <a:latin typeface="Calibri"/>
                <a:cs typeface="Calibri"/>
              </a:rPr>
              <a:t>las </a:t>
            </a:r>
            <a:r>
              <a:rPr sz="2400" spc="-10" dirty="0">
                <a:latin typeface="Calibri"/>
                <a:cs typeface="Calibri"/>
              </a:rPr>
              <a:t>fiestas,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día del </a:t>
            </a:r>
            <a:r>
              <a:rPr sz="2400" spc="-40" dirty="0">
                <a:latin typeface="Calibri"/>
                <a:cs typeface="Calibri"/>
              </a:rPr>
              <a:t>Señor, </a:t>
            </a:r>
            <a:r>
              <a:rPr sz="2400" spc="-5" dirty="0">
                <a:latin typeface="Calibri"/>
                <a:cs typeface="Calibri"/>
              </a:rPr>
              <a:t>el </a:t>
            </a:r>
            <a:r>
              <a:rPr sz="2400" spc="-10" dirty="0">
                <a:latin typeface="Calibri"/>
                <a:cs typeface="Calibri"/>
              </a:rPr>
              <a:t>“Domingo” </a:t>
            </a:r>
            <a:r>
              <a:rPr sz="2400" dirty="0">
                <a:latin typeface="Calibri"/>
                <a:cs typeface="Calibri"/>
              </a:rPr>
              <a:t>. </a:t>
            </a:r>
            <a:r>
              <a:rPr sz="2400" spc="-10" dirty="0">
                <a:latin typeface="Calibri"/>
                <a:cs typeface="Calibri"/>
              </a:rPr>
              <a:t>Es  mediante </a:t>
            </a:r>
            <a:r>
              <a:rPr sz="2400" dirty="0">
                <a:latin typeface="Calibri"/>
                <a:cs typeface="Calibri"/>
              </a:rPr>
              <a:t>la </a:t>
            </a:r>
            <a:r>
              <a:rPr sz="2400" spc="-10" dirty="0">
                <a:latin typeface="Calibri"/>
                <a:cs typeface="Calibri"/>
              </a:rPr>
              <a:t>Resurrección </a:t>
            </a:r>
            <a:r>
              <a:rPr sz="2400" spc="-5" dirty="0">
                <a:latin typeface="Calibri"/>
                <a:cs typeface="Calibri"/>
              </a:rPr>
              <a:t>del Señor que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10" dirty="0">
                <a:latin typeface="Calibri"/>
                <a:cs typeface="Calibri"/>
              </a:rPr>
              <a:t>domingo </a:t>
            </a:r>
            <a:r>
              <a:rPr sz="2400" dirty="0">
                <a:latin typeface="Calibri"/>
                <a:cs typeface="Calibri"/>
              </a:rPr>
              <a:t>es </a:t>
            </a:r>
            <a:r>
              <a:rPr sz="2400" spc="-10" dirty="0">
                <a:latin typeface="Calibri"/>
                <a:cs typeface="Calibri"/>
              </a:rPr>
              <a:t>establecido  como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Día </a:t>
            </a:r>
            <a:r>
              <a:rPr sz="2400" spc="-10" dirty="0">
                <a:latin typeface="Calibri"/>
                <a:cs typeface="Calibri"/>
              </a:rPr>
              <a:t>privilegiado, como </a:t>
            </a:r>
            <a:r>
              <a:rPr sz="2400" dirty="0">
                <a:latin typeface="Calibri"/>
                <a:cs typeface="Calibri"/>
              </a:rPr>
              <a:t>el </a:t>
            </a:r>
            <a:r>
              <a:rPr sz="2400" spc="-5" dirty="0">
                <a:latin typeface="Calibri"/>
                <a:cs typeface="Calibri"/>
              </a:rPr>
              <a:t>día de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Reconciliación.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352043"/>
            <a:ext cx="8174735" cy="7437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7008" y="266700"/>
            <a:ext cx="6728459" cy="7711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380974"/>
            <a:ext cx="80772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380974"/>
            <a:ext cx="80772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35"/>
              </a:spcBef>
              <a:tabLst>
                <a:tab pos="932180" algn="l"/>
              </a:tabLst>
            </a:pPr>
            <a:r>
              <a:rPr sz="3600" spc="-5" dirty="0">
                <a:solidFill>
                  <a:srgbClr val="FF0000"/>
                </a:solidFill>
              </a:rPr>
              <a:t>26.-	</a:t>
            </a:r>
            <a:r>
              <a:rPr sz="3600" dirty="0">
                <a:solidFill>
                  <a:srgbClr val="FF0000"/>
                </a:solidFill>
              </a:rPr>
              <a:t>LA </a:t>
            </a:r>
            <a:r>
              <a:rPr sz="3600" spc="-15" dirty="0">
                <a:solidFill>
                  <a:srgbClr val="FF0000"/>
                </a:solidFill>
              </a:rPr>
              <a:t>MISA </a:t>
            </a:r>
            <a:r>
              <a:rPr sz="3600" dirty="0">
                <a:solidFill>
                  <a:srgbClr val="FF0000"/>
                </a:solidFill>
              </a:rPr>
              <a:t>Y SU</a:t>
            </a:r>
            <a:r>
              <a:rPr sz="3600" spc="-10" dirty="0">
                <a:solidFill>
                  <a:srgbClr val="FF0000"/>
                </a:solidFill>
              </a:rPr>
              <a:t> ESTRUCTURA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4675632" y="1495044"/>
            <a:ext cx="3602736" cy="4678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36008" y="1476755"/>
            <a:ext cx="2770632" cy="429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24400" y="1523987"/>
            <a:ext cx="3505200" cy="3693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24400" y="1523987"/>
            <a:ext cx="3505200" cy="369570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latin typeface="Calibri"/>
                <a:cs typeface="Calibri"/>
              </a:rPr>
              <a:t>LITURGIA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5" dirty="0">
                <a:latin typeface="Calibri"/>
                <a:cs typeface="Calibri"/>
              </a:rPr>
              <a:t>LA</a:t>
            </a:r>
            <a:r>
              <a:rPr sz="1800" b="1" spc="-20" dirty="0">
                <a:latin typeface="Calibri"/>
                <a:cs typeface="Calibri"/>
              </a:rPr>
              <a:t> PALABRA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75632" y="2104644"/>
            <a:ext cx="3983736" cy="4678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36008" y="2086355"/>
            <a:ext cx="3703320" cy="4297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24400" y="2133587"/>
            <a:ext cx="3886200" cy="3693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24400" y="2133587"/>
            <a:ext cx="3886200" cy="369570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5"/>
              </a:spcBef>
            </a:pPr>
            <a:r>
              <a:rPr sz="1800" b="1" spc="-5" dirty="0">
                <a:latin typeface="Calibri"/>
                <a:cs typeface="Calibri"/>
              </a:rPr>
              <a:t>LITURGIA DE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35" dirty="0">
                <a:latin typeface="Calibri"/>
                <a:cs typeface="Calibri"/>
              </a:rPr>
              <a:t>SANTA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EUCARISTÍA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4540" y="4133469"/>
            <a:ext cx="292100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1.- </a:t>
            </a:r>
            <a:r>
              <a:rPr sz="1800" spc="-10" dirty="0">
                <a:latin typeface="Calibri"/>
                <a:cs typeface="Calibri"/>
              </a:rPr>
              <a:t>Antífona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entrada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10" dirty="0">
                <a:latin typeface="Calibri"/>
                <a:cs typeface="Calibri"/>
              </a:rPr>
              <a:t>canto  </a:t>
            </a:r>
            <a:r>
              <a:rPr sz="1800" spc="-5" dirty="0">
                <a:latin typeface="Calibri"/>
                <a:cs typeface="Calibri"/>
              </a:rPr>
              <a:t>2.-Saludo</a:t>
            </a:r>
            <a:endParaRPr sz="1800">
              <a:latin typeface="Calibri"/>
              <a:cs typeface="Calibri"/>
            </a:endParaRPr>
          </a:p>
          <a:p>
            <a:pPr marL="12700" marR="101854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3.- Acto </a:t>
            </a:r>
            <a:r>
              <a:rPr sz="1800" spc="-10" dirty="0">
                <a:latin typeface="Calibri"/>
                <a:cs typeface="Calibri"/>
              </a:rPr>
              <a:t>penitencial  </a:t>
            </a:r>
            <a:r>
              <a:rPr sz="1800" spc="-5" dirty="0">
                <a:latin typeface="Calibri"/>
                <a:cs typeface="Calibri"/>
              </a:rPr>
              <a:t>4.- Señor </a:t>
            </a:r>
            <a:r>
              <a:rPr sz="1800" spc="-15" dirty="0">
                <a:latin typeface="Calibri"/>
                <a:cs typeface="Calibri"/>
              </a:rPr>
              <a:t>ten </a:t>
            </a:r>
            <a:r>
              <a:rPr sz="1800" spc="-5" dirty="0">
                <a:latin typeface="Calibri"/>
                <a:cs typeface="Calibri"/>
              </a:rPr>
              <a:t>piedad  5.-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Gloria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6.- </a:t>
            </a:r>
            <a:r>
              <a:rPr sz="1800" spc="-10" dirty="0">
                <a:latin typeface="Calibri"/>
                <a:cs typeface="Calibri"/>
              </a:rPr>
              <a:t>Oración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colecta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60831" y="1418844"/>
            <a:ext cx="3678936" cy="12984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1208" y="1400555"/>
            <a:ext cx="3806952" cy="12527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9600" y="1447749"/>
            <a:ext cx="3581400" cy="12003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09600" y="1447749"/>
            <a:ext cx="3581400" cy="1200785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La Misa tiene dos </a:t>
            </a:r>
            <a:r>
              <a:rPr sz="1800" spc="-10" dirty="0">
                <a:latin typeface="Calibri"/>
                <a:cs typeface="Calibri"/>
              </a:rPr>
              <a:t>partes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principales.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Estas </a:t>
            </a:r>
            <a:r>
              <a:rPr sz="1800" spc="-10" dirty="0">
                <a:latin typeface="Calibri"/>
                <a:cs typeface="Calibri"/>
              </a:rPr>
              <a:t>están tan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íntimamente</a:t>
            </a:r>
            <a:endParaRPr sz="1800">
              <a:latin typeface="Calibri"/>
              <a:cs typeface="Calibri"/>
            </a:endParaRPr>
          </a:p>
          <a:p>
            <a:pPr marL="91440" marR="9017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unidas, que </a:t>
            </a:r>
            <a:r>
              <a:rPr sz="1800" spc="-10" dirty="0">
                <a:latin typeface="Calibri"/>
                <a:cs typeface="Calibri"/>
              </a:rPr>
              <a:t>constituyen </a:t>
            </a:r>
            <a:r>
              <a:rPr sz="1800" spc="-5" dirty="0">
                <a:latin typeface="Calibri"/>
                <a:cs typeface="Calibri"/>
              </a:rPr>
              <a:t>un solo acto  del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culto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91000" y="3276600"/>
            <a:ext cx="4572000" cy="2628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1040" y="3235451"/>
            <a:ext cx="3017520" cy="4922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3608" y="3229355"/>
            <a:ext cx="1988820" cy="4297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62000" y="3276587"/>
            <a:ext cx="2895600" cy="369570"/>
          </a:xfrm>
          <a:custGeom>
            <a:avLst/>
            <a:gdLst/>
            <a:ahLst/>
            <a:cxnLst/>
            <a:rect l="l" t="t" r="r" b="b"/>
            <a:pathLst>
              <a:path w="2895600" h="369570">
                <a:moveTo>
                  <a:pt x="0" y="369328"/>
                </a:moveTo>
                <a:lnTo>
                  <a:pt x="2895600" y="369328"/>
                </a:lnTo>
                <a:lnTo>
                  <a:pt x="28956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2000" y="3276587"/>
            <a:ext cx="2895600" cy="369570"/>
          </a:xfrm>
          <a:custGeom>
            <a:avLst/>
            <a:gdLst/>
            <a:ahLst/>
            <a:cxnLst/>
            <a:rect l="l" t="t" r="r" b="b"/>
            <a:pathLst>
              <a:path w="2895600" h="369570">
                <a:moveTo>
                  <a:pt x="0" y="369328"/>
                </a:moveTo>
                <a:lnTo>
                  <a:pt x="2895600" y="369328"/>
                </a:lnTo>
                <a:lnTo>
                  <a:pt x="28956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62000" y="3295015"/>
            <a:ext cx="289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RITOS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INICIALES: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" y="187452"/>
            <a:ext cx="3931920" cy="49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008" y="181355"/>
            <a:ext cx="3947160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228587"/>
            <a:ext cx="3810000" cy="369570"/>
          </a:xfrm>
          <a:custGeom>
            <a:avLst/>
            <a:gdLst/>
            <a:ahLst/>
            <a:cxnLst/>
            <a:rect l="l" t="t" r="r" b="b"/>
            <a:pathLst>
              <a:path w="3810000" h="369570">
                <a:moveTo>
                  <a:pt x="0" y="369328"/>
                </a:moveTo>
                <a:lnTo>
                  <a:pt x="3810000" y="369328"/>
                </a:lnTo>
                <a:lnTo>
                  <a:pt x="38100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400" y="228587"/>
            <a:ext cx="3810000" cy="369570"/>
          </a:xfrm>
          <a:custGeom>
            <a:avLst/>
            <a:gdLst/>
            <a:ahLst/>
            <a:cxnLst/>
            <a:rect l="l" t="t" r="r" b="b"/>
            <a:pathLst>
              <a:path w="3810000" h="369570">
                <a:moveTo>
                  <a:pt x="0" y="369328"/>
                </a:moveTo>
                <a:lnTo>
                  <a:pt x="3810000" y="369328"/>
                </a:lnTo>
                <a:lnTo>
                  <a:pt x="38100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400" y="246379"/>
            <a:ext cx="3810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sz="1800" b="0" spc="-10" dirty="0">
                <a:solidFill>
                  <a:srgbClr val="FFFFFF"/>
                </a:solidFill>
                <a:latin typeface="Calibri"/>
                <a:cs typeface="Calibri"/>
              </a:rPr>
              <a:t>VENERACIÓN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800" b="0" spc="-55" dirty="0">
                <a:solidFill>
                  <a:srgbClr val="FFFFFF"/>
                </a:solidFill>
                <a:latin typeface="Calibri"/>
                <a:cs typeface="Calibri"/>
              </a:rPr>
              <a:t>ALTAR </a:t>
            </a:r>
            <a:r>
              <a:rPr sz="1800" b="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800" b="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-5" dirty="0">
                <a:solidFill>
                  <a:srgbClr val="FFFFFF"/>
                </a:solidFill>
                <a:latin typeface="Calibri"/>
                <a:cs typeface="Calibri"/>
              </a:rPr>
              <a:t>SIGNACIÓN: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5800" y="764794"/>
            <a:ext cx="3429000" cy="26135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91200" y="3733800"/>
            <a:ext cx="1981200" cy="2971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47032" y="733044"/>
            <a:ext cx="4059936" cy="29596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07408" y="714755"/>
            <a:ext cx="4122420" cy="28986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95800" y="762000"/>
            <a:ext cx="3962400" cy="28623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495800" y="762000"/>
            <a:ext cx="3962400" cy="286258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BESO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AL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FF0000"/>
                </a:solidFill>
                <a:latin typeface="Calibri"/>
                <a:cs typeface="Calibri"/>
              </a:rPr>
              <a:t>ALTAR:</a:t>
            </a:r>
            <a:endParaRPr sz="1800">
              <a:latin typeface="Calibri"/>
              <a:cs typeface="Calibri"/>
            </a:endParaRPr>
          </a:p>
          <a:p>
            <a:pPr marL="92075" marR="29908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altar </a:t>
            </a:r>
            <a:r>
              <a:rPr sz="1800" dirty="0">
                <a:latin typeface="Calibri"/>
                <a:cs typeface="Calibri"/>
              </a:rPr>
              <a:t>es la </a:t>
            </a:r>
            <a:r>
              <a:rPr sz="1800" spc="-10" dirty="0">
                <a:latin typeface="Calibri"/>
                <a:cs typeface="Calibri"/>
              </a:rPr>
              <a:t>figura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Cristo, </a:t>
            </a:r>
            <a:r>
              <a:rPr sz="1800" spc="-10" dirty="0">
                <a:latin typeface="Calibri"/>
                <a:cs typeface="Calibri"/>
              </a:rPr>
              <a:t>centro </a:t>
            </a:r>
            <a:r>
              <a:rPr sz="1800" spc="-5" dirty="0">
                <a:latin typeface="Calibri"/>
                <a:cs typeface="Calibri"/>
              </a:rPr>
              <a:t>de  la Iglesia, </a:t>
            </a:r>
            <a:r>
              <a:rPr sz="1800" spc="-10" dirty="0">
                <a:latin typeface="Calibri"/>
                <a:cs typeface="Calibri"/>
              </a:rPr>
              <a:t>centro </a:t>
            </a:r>
            <a:r>
              <a:rPr sz="1800" spc="-5" dirty="0">
                <a:latin typeface="Calibri"/>
                <a:cs typeface="Calibri"/>
              </a:rPr>
              <a:t>de la acción de  </a:t>
            </a:r>
            <a:r>
              <a:rPr sz="1800" spc="-10" dirty="0">
                <a:latin typeface="Calibri"/>
                <a:cs typeface="Calibri"/>
              </a:rPr>
              <a:t>gracias,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torno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cual se </a:t>
            </a:r>
            <a:r>
              <a:rPr sz="1800" spc="-10" dirty="0">
                <a:latin typeface="Calibri"/>
                <a:cs typeface="Calibri"/>
              </a:rPr>
              <a:t>reúne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5" dirty="0">
                <a:latin typeface="Calibri"/>
                <a:cs typeface="Calibri"/>
              </a:rPr>
              <a:t>pueblo cristiano. </a:t>
            </a:r>
            <a:r>
              <a:rPr sz="1800" spc="-20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eso el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sacerdote</a:t>
            </a:r>
            <a:endParaRPr sz="1800">
              <a:latin typeface="Calibri"/>
              <a:cs typeface="Calibri"/>
            </a:endParaRPr>
          </a:p>
          <a:p>
            <a:pPr marL="92075" marR="15494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besa </a:t>
            </a:r>
            <a:r>
              <a:rPr sz="1800" spc="-10" dirty="0">
                <a:latin typeface="Calibri"/>
                <a:cs typeface="Calibri"/>
              </a:rPr>
              <a:t>con respeto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35" dirty="0">
                <a:latin typeface="Calibri"/>
                <a:cs typeface="Calibri"/>
              </a:rPr>
              <a:t>altar, </a:t>
            </a:r>
            <a:r>
              <a:rPr sz="1800" spc="-10" dirty="0">
                <a:latin typeface="Calibri"/>
                <a:cs typeface="Calibri"/>
              </a:rPr>
              <a:t>como </a:t>
            </a:r>
            <a:r>
              <a:rPr sz="1800" spc="-5" dirty="0">
                <a:latin typeface="Calibri"/>
                <a:cs typeface="Calibri"/>
              </a:rPr>
              <a:t>señal de  </a:t>
            </a:r>
            <a:r>
              <a:rPr sz="1800" spc="-35" dirty="0">
                <a:latin typeface="Calibri"/>
                <a:cs typeface="Calibri"/>
              </a:rPr>
              <a:t>amor,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ser </a:t>
            </a:r>
            <a:r>
              <a:rPr sz="1800" spc="-5" dirty="0">
                <a:latin typeface="Calibri"/>
                <a:cs typeface="Calibri"/>
              </a:rPr>
              <a:t>también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lugar </a:t>
            </a:r>
            <a:r>
              <a:rPr sz="1800" spc="-5" dirty="0">
                <a:latin typeface="Calibri"/>
                <a:cs typeface="Calibri"/>
              </a:rPr>
              <a:t>donde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5" dirty="0">
                <a:latin typeface="Calibri"/>
                <a:cs typeface="Calibri"/>
              </a:rPr>
              <a:t>Señor se inmola, de </a:t>
            </a:r>
            <a:r>
              <a:rPr sz="1800" dirty="0">
                <a:latin typeface="Calibri"/>
                <a:cs typeface="Calibri"/>
              </a:rPr>
              <a:t>ese </a:t>
            </a:r>
            <a:r>
              <a:rPr sz="1800" spc="-10" dirty="0">
                <a:latin typeface="Calibri"/>
                <a:cs typeface="Calibri"/>
              </a:rPr>
              <a:t>modo,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nombre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todos  nosotros, </a:t>
            </a:r>
            <a:r>
              <a:rPr sz="1800" spc="-5" dirty="0">
                <a:latin typeface="Calibri"/>
                <a:cs typeface="Calibri"/>
              </a:rPr>
              <a:t>saluda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10" dirty="0">
                <a:latin typeface="Calibri"/>
                <a:cs typeface="Calibri"/>
              </a:rPr>
              <a:t>altar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0831" y="3781042"/>
            <a:ext cx="4669536" cy="29596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1208" y="3762755"/>
            <a:ext cx="4767072" cy="28986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600" y="3810000"/>
            <a:ext cx="4572000" cy="28623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09600" y="3810000"/>
            <a:ext cx="4572000" cy="2862580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algn="just">
              <a:lnSpc>
                <a:spcPct val="100000"/>
              </a:lnSpc>
              <a:spcBef>
                <a:spcPts val="245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SEÑAL DE L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CRUZ:</a:t>
            </a:r>
            <a:endParaRPr sz="1800">
              <a:latin typeface="Calibri"/>
              <a:cs typeface="Calibri"/>
            </a:endParaRPr>
          </a:p>
          <a:p>
            <a:pPr marL="91440" marR="30734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sacerdote,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hacer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signo de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-5" dirty="0">
                <a:latin typeface="Calibri"/>
                <a:cs typeface="Calibri"/>
              </a:rPr>
              <a:t>cruz, dice  </a:t>
            </a:r>
            <a:r>
              <a:rPr sz="1800" spc="-10" dirty="0">
                <a:latin typeface="Calibri"/>
                <a:cs typeface="Calibri"/>
              </a:rPr>
              <a:t>estas palabras literalmente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10" dirty="0">
                <a:latin typeface="Calibri"/>
                <a:cs typeface="Calibri"/>
              </a:rPr>
              <a:t>Evangelio:</a:t>
            </a:r>
            <a:endParaRPr sz="1800">
              <a:latin typeface="Calibri"/>
              <a:cs typeface="Calibri"/>
            </a:endParaRPr>
          </a:p>
          <a:p>
            <a:pPr marL="91440" marR="8509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“En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nombre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5" dirty="0">
                <a:latin typeface="Calibri"/>
                <a:cs typeface="Calibri"/>
              </a:rPr>
              <a:t>Padre, </a:t>
            </a:r>
            <a:r>
              <a:rPr sz="1800" dirty="0">
                <a:latin typeface="Calibri"/>
                <a:cs typeface="Calibri"/>
              </a:rPr>
              <a:t>y del </a:t>
            </a:r>
            <a:r>
              <a:rPr sz="1800" spc="-10" dirty="0">
                <a:latin typeface="Calibri"/>
                <a:cs typeface="Calibri"/>
              </a:rPr>
              <a:t>Hijo, </a:t>
            </a:r>
            <a:r>
              <a:rPr sz="1800" dirty="0">
                <a:latin typeface="Calibri"/>
                <a:cs typeface="Calibri"/>
              </a:rPr>
              <a:t>y del  </a:t>
            </a:r>
            <a:r>
              <a:rPr sz="1800" spc="-5" dirty="0">
                <a:latin typeface="Calibri"/>
                <a:cs typeface="Calibri"/>
              </a:rPr>
              <a:t>Espíritu </a:t>
            </a:r>
            <a:r>
              <a:rPr sz="1800" spc="-10" dirty="0">
                <a:latin typeface="Calibri"/>
                <a:cs typeface="Calibri"/>
              </a:rPr>
              <a:t>santo” </a:t>
            </a:r>
            <a:r>
              <a:rPr sz="1800" spc="-5" dirty="0">
                <a:latin typeface="Calibri"/>
                <a:cs typeface="Calibri"/>
              </a:rPr>
              <a:t>Mt 28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indicar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renueva  </a:t>
            </a:r>
            <a:r>
              <a:rPr sz="1800" spc="-5" dirty="0">
                <a:latin typeface="Calibri"/>
                <a:cs typeface="Calibri"/>
              </a:rPr>
              <a:t>la memoria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sacrificio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Cristo,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10" dirty="0">
                <a:latin typeface="Calibri"/>
                <a:cs typeface="Calibri"/>
              </a:rPr>
              <a:t>evangeliza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honra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 Santísima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Trinidad.</a:t>
            </a:r>
            <a:endParaRPr sz="1800">
              <a:latin typeface="Calibri"/>
              <a:cs typeface="Calibri"/>
            </a:endParaRPr>
          </a:p>
          <a:p>
            <a:pPr marL="91440" marR="12255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San Cipriano: “Somos la comunidad </a:t>
            </a:r>
            <a:r>
              <a:rPr sz="1800" spc="-10" dirty="0">
                <a:latin typeface="Calibri"/>
                <a:cs typeface="Calibri"/>
              </a:rPr>
              <a:t>reunida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5" dirty="0">
                <a:latin typeface="Calibri"/>
                <a:cs typeface="Calibri"/>
              </a:rPr>
              <a:t>la unidad del </a:t>
            </a:r>
            <a:r>
              <a:rPr sz="1800" spc="-15" dirty="0">
                <a:latin typeface="Calibri"/>
                <a:cs typeface="Calibri"/>
              </a:rPr>
              <a:t>Padre, </a:t>
            </a:r>
            <a:r>
              <a:rPr sz="1800" spc="-5" dirty="0">
                <a:latin typeface="Calibri"/>
                <a:cs typeface="Calibri"/>
              </a:rPr>
              <a:t>del Hijo </a:t>
            </a:r>
            <a:r>
              <a:rPr sz="1800" dirty="0">
                <a:latin typeface="Calibri"/>
                <a:cs typeface="Calibri"/>
              </a:rPr>
              <a:t>y del </a:t>
            </a:r>
            <a:r>
              <a:rPr sz="1800" spc="-5" dirty="0">
                <a:latin typeface="Calibri"/>
                <a:cs typeface="Calibri"/>
              </a:rPr>
              <a:t>Espíritu  </a:t>
            </a:r>
            <a:r>
              <a:rPr sz="1800" spc="-10" dirty="0">
                <a:latin typeface="Calibri"/>
                <a:cs typeface="Calibri"/>
              </a:rPr>
              <a:t>Santo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1190244"/>
            <a:ext cx="8327135" cy="74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608" y="1171955"/>
            <a:ext cx="8275320" cy="704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1219174"/>
            <a:ext cx="8229600" cy="646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1000" y="1219174"/>
            <a:ext cx="8229600" cy="646430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271780">
              <a:lnSpc>
                <a:spcPct val="100000"/>
              </a:lnSpc>
              <a:spcBef>
                <a:spcPts val="240"/>
              </a:spcBef>
            </a:pPr>
            <a:r>
              <a:rPr sz="1800" spc="-20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medio </a:t>
            </a:r>
            <a:r>
              <a:rPr sz="1800" spc="-5" dirty="0">
                <a:latin typeface="Calibri"/>
                <a:cs typeface="Calibri"/>
              </a:rPr>
              <a:t>del saludo,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spc="-5" dirty="0">
                <a:latin typeface="Calibri"/>
                <a:cs typeface="Calibri"/>
              </a:rPr>
              <a:t>manifiesta </a:t>
            </a:r>
            <a:r>
              <a:rPr sz="1800" dirty="0">
                <a:latin typeface="Calibri"/>
                <a:cs typeface="Calibri"/>
              </a:rPr>
              <a:t>a la asamblea </a:t>
            </a:r>
            <a:r>
              <a:rPr sz="1800" spc="-10" dirty="0">
                <a:latin typeface="Calibri"/>
                <a:cs typeface="Calibri"/>
              </a:rPr>
              <a:t>reunida, </a:t>
            </a:r>
            <a:r>
              <a:rPr sz="1800" spc="-5" dirty="0">
                <a:latin typeface="Calibri"/>
                <a:cs typeface="Calibri"/>
              </a:rPr>
              <a:t>la presencia del  Señor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establece </a:t>
            </a:r>
            <a:r>
              <a:rPr sz="1800" spc="-5" dirty="0">
                <a:latin typeface="Calibri"/>
                <a:cs typeface="Calibri"/>
              </a:rPr>
              <a:t>la unión </a:t>
            </a:r>
            <a:r>
              <a:rPr sz="1800" spc="-10" dirty="0">
                <a:latin typeface="Calibri"/>
                <a:cs typeface="Calibri"/>
              </a:rPr>
              <a:t>entre </a:t>
            </a:r>
            <a:r>
              <a:rPr sz="1800" dirty="0">
                <a:latin typeface="Calibri"/>
                <a:cs typeface="Calibri"/>
              </a:rPr>
              <a:t>la asamblea y el </a:t>
            </a:r>
            <a:r>
              <a:rPr sz="1800" spc="-5" dirty="0">
                <a:latin typeface="Calibri"/>
                <a:cs typeface="Calibri"/>
              </a:rPr>
              <a:t>que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preside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6240" y="339852"/>
            <a:ext cx="3017520" cy="4922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8808" y="333756"/>
            <a:ext cx="2874264" cy="429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380987"/>
            <a:ext cx="2895600" cy="369570"/>
          </a:xfrm>
          <a:custGeom>
            <a:avLst/>
            <a:gdLst/>
            <a:ahLst/>
            <a:cxnLst/>
            <a:rect l="l" t="t" r="r" b="b"/>
            <a:pathLst>
              <a:path w="2895600" h="369570">
                <a:moveTo>
                  <a:pt x="0" y="369328"/>
                </a:moveTo>
                <a:lnTo>
                  <a:pt x="2895600" y="369328"/>
                </a:lnTo>
                <a:lnTo>
                  <a:pt x="28956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" y="380987"/>
            <a:ext cx="2895600" cy="369570"/>
          </a:xfrm>
          <a:custGeom>
            <a:avLst/>
            <a:gdLst/>
            <a:ahLst/>
            <a:cxnLst/>
            <a:rect l="l" t="t" r="r" b="b"/>
            <a:pathLst>
              <a:path w="2895600" h="369570">
                <a:moveTo>
                  <a:pt x="0" y="369328"/>
                </a:moveTo>
                <a:lnTo>
                  <a:pt x="2895600" y="369328"/>
                </a:lnTo>
                <a:lnTo>
                  <a:pt x="28956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57200" y="398779"/>
            <a:ext cx="289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</a:rPr>
              <a:t>EL </a:t>
            </a:r>
            <a:r>
              <a:rPr sz="1800" spc="-15" dirty="0">
                <a:solidFill>
                  <a:srgbClr val="FFFFFF"/>
                </a:solidFill>
              </a:rPr>
              <a:t>SALUDO </a:t>
            </a:r>
            <a:r>
              <a:rPr sz="1800" dirty="0">
                <a:solidFill>
                  <a:srgbClr val="FFFFFF"/>
                </a:solidFill>
              </a:rPr>
              <a:t>Y SUS</a:t>
            </a:r>
            <a:r>
              <a:rPr sz="1800" spc="-30" dirty="0">
                <a:solidFill>
                  <a:srgbClr val="FFFFFF"/>
                </a:solidFill>
              </a:rPr>
              <a:t> </a:t>
            </a:r>
            <a:r>
              <a:rPr sz="1800" spc="-5" dirty="0">
                <a:solidFill>
                  <a:srgbClr val="FFFFFF"/>
                </a:solidFill>
              </a:rPr>
              <a:t>FORMAS</a:t>
            </a:r>
            <a:endParaRPr sz="1800"/>
          </a:p>
        </p:txBody>
      </p:sp>
      <p:sp>
        <p:nvSpPr>
          <p:cNvPr id="11" name="object 11"/>
          <p:cNvSpPr/>
          <p:nvPr/>
        </p:nvSpPr>
        <p:spPr>
          <a:xfrm>
            <a:off x="228600" y="2743200"/>
            <a:ext cx="2675636" cy="3276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75432" y="2409444"/>
            <a:ext cx="5507736" cy="24063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34283" y="2388107"/>
            <a:ext cx="5510784" cy="23530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4200" y="2438400"/>
            <a:ext cx="5410200" cy="23083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124200" y="2438400"/>
            <a:ext cx="5410200" cy="230886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434975" marR="401320" indent="-342900" algn="just">
              <a:lnSpc>
                <a:spcPct val="100000"/>
              </a:lnSpc>
              <a:spcBef>
                <a:spcPts val="245"/>
              </a:spcBef>
              <a:buAutoNum type="arabicParenR"/>
              <a:tabLst>
                <a:tab pos="434975" algn="l"/>
              </a:tabLst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gracia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nuestro </a:t>
            </a:r>
            <a:r>
              <a:rPr sz="1800" spc="-5" dirty="0">
                <a:latin typeface="Calibri"/>
                <a:cs typeface="Calibri"/>
              </a:rPr>
              <a:t>Señor </a:t>
            </a:r>
            <a:r>
              <a:rPr sz="1800" spc="-10" dirty="0">
                <a:latin typeface="Calibri"/>
                <a:cs typeface="Calibri"/>
              </a:rPr>
              <a:t>Jesucristo, </a:t>
            </a:r>
            <a:r>
              <a:rPr sz="1800" dirty="0">
                <a:latin typeface="Calibri"/>
                <a:cs typeface="Calibri"/>
              </a:rPr>
              <a:t>el amor </a:t>
            </a:r>
            <a:r>
              <a:rPr sz="1800" spc="-5" dirty="0">
                <a:latin typeface="Calibri"/>
                <a:cs typeface="Calibri"/>
              </a:rPr>
              <a:t>del  </a:t>
            </a:r>
            <a:r>
              <a:rPr sz="1800" spc="-15" dirty="0">
                <a:latin typeface="Calibri"/>
                <a:cs typeface="Calibri"/>
              </a:rPr>
              <a:t>Padre </a:t>
            </a:r>
            <a:r>
              <a:rPr sz="1800" dirty="0">
                <a:latin typeface="Calibri"/>
                <a:cs typeface="Calibri"/>
              </a:rPr>
              <a:t>y la </a:t>
            </a:r>
            <a:r>
              <a:rPr sz="1800" spc="-10" dirty="0">
                <a:latin typeface="Calibri"/>
                <a:cs typeface="Calibri"/>
              </a:rPr>
              <a:t>comunión </a:t>
            </a:r>
            <a:r>
              <a:rPr sz="1800" spc="-5" dirty="0">
                <a:latin typeface="Calibri"/>
                <a:cs typeface="Calibri"/>
              </a:rPr>
              <a:t>del Espíritu </a:t>
            </a:r>
            <a:r>
              <a:rPr sz="1800" spc="-10" dirty="0">
                <a:latin typeface="Calibri"/>
                <a:cs typeface="Calibri"/>
              </a:rPr>
              <a:t>Santo estén con  todos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ustedes.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AutoNum type="arabicParenR"/>
            </a:pPr>
            <a:endParaRPr sz="1850">
              <a:latin typeface="Times New Roman"/>
              <a:cs typeface="Times New Roman"/>
            </a:endParaRPr>
          </a:p>
          <a:p>
            <a:pPr marL="434975" marR="215900" indent="-342900">
              <a:lnSpc>
                <a:spcPct val="100000"/>
              </a:lnSpc>
              <a:buAutoNum type="arabicParenR"/>
              <a:tabLst>
                <a:tab pos="434340" algn="l"/>
                <a:tab pos="434975" algn="l"/>
              </a:tabLst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gracia </a:t>
            </a:r>
            <a:r>
              <a:rPr sz="1800" dirty="0">
                <a:latin typeface="Calibri"/>
                <a:cs typeface="Calibri"/>
              </a:rPr>
              <a:t>y la </a:t>
            </a:r>
            <a:r>
              <a:rPr sz="1800" spc="-5" dirty="0">
                <a:latin typeface="Calibri"/>
                <a:cs typeface="Calibri"/>
              </a:rPr>
              <a:t>paz de </a:t>
            </a:r>
            <a:r>
              <a:rPr sz="1800" spc="-10" dirty="0">
                <a:latin typeface="Calibri"/>
                <a:cs typeface="Calibri"/>
              </a:rPr>
              <a:t>parte </a:t>
            </a:r>
            <a:r>
              <a:rPr sz="1800" spc="-5" dirty="0">
                <a:latin typeface="Calibri"/>
                <a:cs typeface="Calibri"/>
              </a:rPr>
              <a:t>de Dios, </a:t>
            </a:r>
            <a:r>
              <a:rPr sz="1800" spc="-10" dirty="0">
                <a:latin typeface="Calibri"/>
                <a:cs typeface="Calibri"/>
              </a:rPr>
              <a:t>nuestro </a:t>
            </a:r>
            <a:r>
              <a:rPr sz="1800" spc="-15" dirty="0">
                <a:latin typeface="Calibri"/>
                <a:cs typeface="Calibri"/>
              </a:rPr>
              <a:t>Padre,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Jesucristo,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30" dirty="0">
                <a:latin typeface="Calibri"/>
                <a:cs typeface="Calibri"/>
              </a:rPr>
              <a:t>señor, </a:t>
            </a:r>
            <a:r>
              <a:rPr sz="1800" spc="-10" dirty="0">
                <a:latin typeface="Calibri"/>
                <a:cs typeface="Calibri"/>
              </a:rPr>
              <a:t>estén con todos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ustedes.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Calibri"/>
              <a:buAutoNum type="arabicParenR"/>
            </a:pPr>
            <a:endParaRPr sz="1850">
              <a:latin typeface="Times New Roman"/>
              <a:cs typeface="Times New Roman"/>
            </a:endParaRPr>
          </a:p>
          <a:p>
            <a:pPr marL="434975" indent="-342900">
              <a:lnSpc>
                <a:spcPct val="100000"/>
              </a:lnSpc>
              <a:buAutoNum type="arabicParenR"/>
              <a:tabLst>
                <a:tab pos="434340" algn="l"/>
                <a:tab pos="434975" algn="l"/>
              </a:tabLst>
            </a:pPr>
            <a:r>
              <a:rPr sz="1800" spc="-5" dirty="0">
                <a:latin typeface="Calibri"/>
                <a:cs typeface="Calibri"/>
              </a:rPr>
              <a:t>El Señor </a:t>
            </a:r>
            <a:r>
              <a:rPr sz="1800" spc="-15" dirty="0">
                <a:latin typeface="Calibri"/>
                <a:cs typeface="Calibri"/>
              </a:rPr>
              <a:t>esté </a:t>
            </a:r>
            <a:r>
              <a:rPr sz="1800" spc="-10" dirty="0">
                <a:latin typeface="Calibri"/>
                <a:cs typeface="Calibri"/>
              </a:rPr>
              <a:t>con ustedes </a:t>
            </a:r>
            <a:r>
              <a:rPr sz="1800" spc="-5" dirty="0">
                <a:latin typeface="Calibri"/>
                <a:cs typeface="Calibri"/>
              </a:rPr>
              <a:t>(6 </a:t>
            </a:r>
            <a:r>
              <a:rPr sz="1800" spc="-10" dirty="0">
                <a:latin typeface="Calibri"/>
                <a:cs typeface="Calibri"/>
              </a:rPr>
              <a:t>formulas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Misal)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151632" y="5076444"/>
            <a:ext cx="5431536" cy="12984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12007" y="5058155"/>
            <a:ext cx="5349240" cy="12527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00400" y="5105400"/>
            <a:ext cx="5334000" cy="12003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200400" y="5105400"/>
            <a:ext cx="5334000" cy="120078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5"/>
              </a:spcBef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La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respuesta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puede</a:t>
            </a:r>
            <a:r>
              <a:rPr sz="1800" b="1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ser:</a:t>
            </a:r>
            <a:endParaRPr sz="1800">
              <a:latin typeface="Calibri"/>
              <a:cs typeface="Calibri"/>
            </a:endParaRPr>
          </a:p>
          <a:p>
            <a:pPr marL="221615" indent="-129539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21615" algn="l"/>
              </a:tabLst>
            </a:pP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tu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espíritu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Font typeface="Arial"/>
              <a:buChar char="•"/>
              <a:tabLst>
                <a:tab pos="173355" algn="l"/>
              </a:tabLst>
            </a:pPr>
            <a:r>
              <a:rPr sz="1800" spc="-5" dirty="0">
                <a:latin typeface="Calibri"/>
                <a:cs typeface="Calibri"/>
              </a:rPr>
              <a:t>Bendito </a:t>
            </a:r>
            <a:r>
              <a:rPr sz="1800" dirty="0">
                <a:latin typeface="Calibri"/>
                <a:cs typeface="Calibri"/>
              </a:rPr>
              <a:t>seas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spc="-10" dirty="0">
                <a:latin typeface="Calibri"/>
                <a:cs typeface="Calibri"/>
              </a:rPr>
              <a:t>siempre,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Señor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Font typeface="Arial"/>
              <a:buChar char="•"/>
              <a:tabLst>
                <a:tab pos="173355" algn="l"/>
              </a:tabLst>
            </a:pPr>
            <a:r>
              <a:rPr sz="1800" spc="-5" dirty="0">
                <a:latin typeface="Calibri"/>
                <a:cs typeface="Calibri"/>
              </a:rPr>
              <a:t>Bendito </a:t>
            </a:r>
            <a:r>
              <a:rPr sz="1800" dirty="0">
                <a:latin typeface="Calibri"/>
                <a:cs typeface="Calibri"/>
              </a:rPr>
              <a:t>seas </a:t>
            </a:r>
            <a:r>
              <a:rPr sz="1800" spc="-5" dirty="0">
                <a:latin typeface="Calibri"/>
                <a:cs typeface="Calibri"/>
              </a:rPr>
              <a:t>Dios, </a:t>
            </a:r>
            <a:r>
              <a:rPr sz="1800" spc="-15" dirty="0">
                <a:latin typeface="Calibri"/>
                <a:cs typeface="Calibri"/>
              </a:rPr>
              <a:t>Padre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Nuestro </a:t>
            </a:r>
            <a:r>
              <a:rPr sz="1800" spc="-5" dirty="0">
                <a:latin typeface="Calibri"/>
                <a:cs typeface="Calibri"/>
              </a:rPr>
              <a:t>Señor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Jesucristo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" y="416051"/>
            <a:ext cx="3474720" cy="49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008" y="409955"/>
            <a:ext cx="3133344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457187"/>
            <a:ext cx="3352800" cy="369570"/>
          </a:xfrm>
          <a:custGeom>
            <a:avLst/>
            <a:gdLst/>
            <a:ahLst/>
            <a:cxnLst/>
            <a:rect l="l" t="t" r="r" b="b"/>
            <a:pathLst>
              <a:path w="3352800" h="369569">
                <a:moveTo>
                  <a:pt x="0" y="369328"/>
                </a:moveTo>
                <a:lnTo>
                  <a:pt x="3352800" y="369328"/>
                </a:lnTo>
                <a:lnTo>
                  <a:pt x="33528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400" y="457187"/>
            <a:ext cx="3352800" cy="369570"/>
          </a:xfrm>
          <a:custGeom>
            <a:avLst/>
            <a:gdLst/>
            <a:ahLst/>
            <a:cxnLst/>
            <a:rect l="l" t="t" r="r" b="b"/>
            <a:pathLst>
              <a:path w="3352800" h="369569">
                <a:moveTo>
                  <a:pt x="0" y="369328"/>
                </a:moveTo>
                <a:lnTo>
                  <a:pt x="3352800" y="369328"/>
                </a:lnTo>
                <a:lnTo>
                  <a:pt x="33528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400" y="474979"/>
            <a:ext cx="335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</a:rPr>
              <a:t>EL SEÑOR </a:t>
            </a:r>
            <a:r>
              <a:rPr sz="1800" spc="-10" dirty="0">
                <a:solidFill>
                  <a:srgbClr val="FFFFFF"/>
                </a:solidFill>
              </a:rPr>
              <a:t>ESTÉ CON</a:t>
            </a:r>
            <a:r>
              <a:rPr sz="1800" spc="-45" dirty="0">
                <a:solidFill>
                  <a:srgbClr val="FFFFFF"/>
                </a:solidFill>
              </a:rPr>
              <a:t> </a:t>
            </a:r>
            <a:r>
              <a:rPr sz="1800" spc="-10" dirty="0">
                <a:solidFill>
                  <a:srgbClr val="FFFFFF"/>
                </a:solidFill>
              </a:rPr>
              <a:t>USTEDES</a:t>
            </a:r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367538" y="1371600"/>
            <a:ext cx="4730750" cy="2971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85232" y="1266444"/>
            <a:ext cx="3145536" cy="40675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45608" y="1248155"/>
            <a:ext cx="3177540" cy="39959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34000" y="1295400"/>
            <a:ext cx="3048000" cy="39702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34000" y="1295400"/>
            <a:ext cx="3048000" cy="3970654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 marR="754380" algn="just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La comunidad </a:t>
            </a:r>
            <a:r>
              <a:rPr sz="1800" spc="-10" dirty="0">
                <a:latin typeface="Calibri"/>
                <a:cs typeface="Calibri"/>
              </a:rPr>
              <a:t>cristiana  reunida </a:t>
            </a:r>
            <a:r>
              <a:rPr sz="1800" dirty="0">
                <a:latin typeface="Calibri"/>
                <a:cs typeface="Calibri"/>
              </a:rPr>
              <a:t>en asamblea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es  </a:t>
            </a:r>
            <a:r>
              <a:rPr sz="1800" spc="-5" dirty="0">
                <a:latin typeface="Calibri"/>
                <a:cs typeface="Calibri"/>
              </a:rPr>
              <a:t>saludada por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-5" dirty="0">
                <a:latin typeface="Calibri"/>
                <a:cs typeface="Calibri"/>
              </a:rPr>
              <a:t> que</a:t>
            </a:r>
            <a:endParaRPr sz="1800">
              <a:latin typeface="Calibri"/>
              <a:cs typeface="Calibri"/>
            </a:endParaRPr>
          </a:p>
          <a:p>
            <a:pPr marL="92075" marR="18415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preside, con </a:t>
            </a:r>
            <a:r>
              <a:rPr sz="1800" spc="-15" dirty="0">
                <a:latin typeface="Calibri"/>
                <a:cs typeface="Calibri"/>
              </a:rPr>
              <a:t>este </a:t>
            </a:r>
            <a:r>
              <a:rPr sz="1800" spc="-10" dirty="0">
                <a:latin typeface="Calibri"/>
                <a:cs typeface="Calibri"/>
              </a:rPr>
              <a:t>gesto </a:t>
            </a:r>
            <a:r>
              <a:rPr sz="1800" spc="-5" dirty="0">
                <a:latin typeface="Calibri"/>
                <a:cs typeface="Calibri"/>
              </a:rPr>
              <a:t>de sus  </a:t>
            </a:r>
            <a:r>
              <a:rPr sz="1800" spc="-15" dirty="0">
                <a:latin typeface="Calibri"/>
                <a:cs typeface="Calibri"/>
              </a:rPr>
              <a:t>brazos </a:t>
            </a:r>
            <a:r>
              <a:rPr sz="1800" spc="-10" dirty="0">
                <a:latin typeface="Calibri"/>
                <a:cs typeface="Calibri"/>
              </a:rPr>
              <a:t>extendidos expresa </a:t>
            </a:r>
            <a:r>
              <a:rPr sz="1800" spc="-5" dirty="0">
                <a:latin typeface="Calibri"/>
                <a:cs typeface="Calibri"/>
              </a:rPr>
              <a:t>la  </a:t>
            </a:r>
            <a:r>
              <a:rPr sz="1800" spc="-10" dirty="0">
                <a:latin typeface="Calibri"/>
                <a:cs typeface="Calibri"/>
              </a:rPr>
              <a:t>acogida amorosa </a:t>
            </a:r>
            <a:r>
              <a:rPr sz="1800" spc="-5" dirty="0">
                <a:latin typeface="Calibri"/>
                <a:cs typeface="Calibri"/>
              </a:rPr>
              <a:t>de Dios </a:t>
            </a:r>
            <a:r>
              <a:rPr sz="1800" dirty="0">
                <a:latin typeface="Calibri"/>
                <a:cs typeface="Calibri"/>
              </a:rPr>
              <a:t>a su  </a:t>
            </a:r>
            <a:r>
              <a:rPr sz="1800" spc="-5" dirty="0">
                <a:latin typeface="Calibri"/>
                <a:cs typeface="Calibri"/>
              </a:rPr>
              <a:t>pueblo.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92075" marR="214629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formula </a:t>
            </a:r>
            <a:r>
              <a:rPr sz="1800" spc="-5" dirty="0">
                <a:latin typeface="Calibri"/>
                <a:cs typeface="Calibri"/>
              </a:rPr>
              <a:t>“El Señor </a:t>
            </a:r>
            <a:r>
              <a:rPr sz="1800" spc="-15" dirty="0">
                <a:latin typeface="Calibri"/>
                <a:cs typeface="Calibri"/>
              </a:rPr>
              <a:t>esté </a:t>
            </a:r>
            <a:r>
              <a:rPr sz="1800" spc="-10" dirty="0">
                <a:latin typeface="Calibri"/>
                <a:cs typeface="Calibri"/>
              </a:rPr>
              <a:t>con  ustedes” </a:t>
            </a:r>
            <a:r>
              <a:rPr sz="1800" spc="-5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repite </a:t>
            </a:r>
            <a:r>
              <a:rPr sz="1800" spc="-15" dirty="0">
                <a:latin typeface="Calibri"/>
                <a:cs typeface="Calibri"/>
              </a:rPr>
              <a:t>hasta </a:t>
            </a:r>
            <a:r>
              <a:rPr sz="1800" spc="-10" dirty="0">
                <a:latin typeface="Calibri"/>
                <a:cs typeface="Calibri"/>
              </a:rPr>
              <a:t>ocho  </a:t>
            </a:r>
            <a:r>
              <a:rPr sz="1800" spc="-5" dirty="0">
                <a:latin typeface="Calibri"/>
                <a:cs typeface="Calibri"/>
              </a:rPr>
              <a:t>veces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Santa </a:t>
            </a:r>
            <a:r>
              <a:rPr sz="1800" spc="-5" dirty="0">
                <a:latin typeface="Calibri"/>
                <a:cs typeface="Calibri"/>
              </a:rPr>
              <a:t>Misa.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92075" marR="34036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Nuestro </a:t>
            </a:r>
            <a:r>
              <a:rPr sz="1800" spc="-5" dirty="0">
                <a:latin typeface="Calibri"/>
                <a:cs typeface="Calibri"/>
              </a:rPr>
              <a:t>Dios </a:t>
            </a:r>
            <a:r>
              <a:rPr sz="1800" dirty="0">
                <a:latin typeface="Calibri"/>
                <a:cs typeface="Calibri"/>
              </a:rPr>
              <a:t>es el </a:t>
            </a:r>
            <a:r>
              <a:rPr sz="1800" spc="-5" dirty="0">
                <a:latin typeface="Calibri"/>
                <a:cs typeface="Calibri"/>
              </a:rPr>
              <a:t>“Dios </a:t>
            </a:r>
            <a:r>
              <a:rPr sz="1800" spc="-10" dirty="0">
                <a:latin typeface="Calibri"/>
                <a:cs typeface="Calibri"/>
              </a:rPr>
              <a:t>con  nosotros”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0831" y="4771644"/>
            <a:ext cx="4440936" cy="7437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1208" y="4753355"/>
            <a:ext cx="4378452" cy="7040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9600" y="4800574"/>
            <a:ext cx="4343400" cy="6463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09600" y="4800574"/>
            <a:ext cx="4343400" cy="64643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279400">
              <a:lnSpc>
                <a:spcPct val="100000"/>
              </a:lnSpc>
              <a:spcBef>
                <a:spcPts val="245"/>
              </a:spcBef>
            </a:pPr>
            <a:r>
              <a:rPr sz="1800" spc="-35" dirty="0">
                <a:latin typeface="Calibri"/>
                <a:cs typeface="Calibri"/>
              </a:rPr>
              <a:t>“Yo </a:t>
            </a:r>
            <a:r>
              <a:rPr sz="1800" spc="-15" dirty="0">
                <a:latin typeface="Calibri"/>
                <a:cs typeface="Calibri"/>
              </a:rPr>
              <a:t>estaré </a:t>
            </a:r>
            <a:r>
              <a:rPr sz="1800" spc="-10" dirty="0">
                <a:latin typeface="Calibri"/>
                <a:cs typeface="Calibri"/>
              </a:rPr>
              <a:t>con ustedes todos </a:t>
            </a:r>
            <a:r>
              <a:rPr sz="1800" spc="-5" dirty="0">
                <a:latin typeface="Calibri"/>
                <a:cs typeface="Calibri"/>
              </a:rPr>
              <a:t>los días </a:t>
            </a:r>
            <a:r>
              <a:rPr sz="1800" spc="-10" dirty="0">
                <a:latin typeface="Calibri"/>
                <a:cs typeface="Calibri"/>
              </a:rPr>
              <a:t>hasta 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fin del mundo” </a:t>
            </a:r>
            <a:r>
              <a:rPr sz="1800" dirty="0">
                <a:latin typeface="Calibri"/>
                <a:cs typeface="Calibri"/>
              </a:rPr>
              <a:t>Mt 28,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1-20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40" y="187452"/>
            <a:ext cx="3474720" cy="49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6408" y="181355"/>
            <a:ext cx="2226564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228587"/>
            <a:ext cx="3352800" cy="369570"/>
          </a:xfrm>
          <a:custGeom>
            <a:avLst/>
            <a:gdLst/>
            <a:ahLst/>
            <a:cxnLst/>
            <a:rect l="l" t="t" r="r" b="b"/>
            <a:pathLst>
              <a:path w="3352800" h="369570">
                <a:moveTo>
                  <a:pt x="0" y="369328"/>
                </a:moveTo>
                <a:lnTo>
                  <a:pt x="3352800" y="369328"/>
                </a:lnTo>
                <a:lnTo>
                  <a:pt x="33528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228587"/>
            <a:ext cx="3352800" cy="369570"/>
          </a:xfrm>
          <a:custGeom>
            <a:avLst/>
            <a:gdLst/>
            <a:ahLst/>
            <a:cxnLst/>
            <a:rect l="l" t="t" r="r" b="b"/>
            <a:pathLst>
              <a:path w="3352800" h="369570">
                <a:moveTo>
                  <a:pt x="0" y="369328"/>
                </a:moveTo>
                <a:lnTo>
                  <a:pt x="3352800" y="369328"/>
                </a:lnTo>
                <a:lnTo>
                  <a:pt x="33528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0" y="246379"/>
            <a:ext cx="335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</a:rPr>
              <a:t>ACTO</a:t>
            </a:r>
            <a:r>
              <a:rPr sz="1800" spc="-25" dirty="0">
                <a:solidFill>
                  <a:srgbClr val="FFFFFF"/>
                </a:solidFill>
              </a:rPr>
              <a:t> </a:t>
            </a:r>
            <a:r>
              <a:rPr sz="1800" spc="-5" dirty="0">
                <a:solidFill>
                  <a:srgbClr val="FFFFFF"/>
                </a:solidFill>
              </a:rPr>
              <a:t>PENITENCIAL:</a:t>
            </a:r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152400" y="2362200"/>
            <a:ext cx="2253488" cy="3124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1140" y="1237234"/>
            <a:ext cx="17672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Hay </a:t>
            </a:r>
            <a:r>
              <a:rPr sz="1800" spc="-10" dirty="0">
                <a:latin typeface="Calibri"/>
                <a:cs typeface="Calibri"/>
              </a:rPr>
              <a:t>tres formas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  acto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penitencial: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65832" y="733044"/>
            <a:ext cx="6498336" cy="929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41448" y="723900"/>
            <a:ext cx="6382511" cy="8778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4600" y="761961"/>
            <a:ext cx="6400800" cy="830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514600" y="761961"/>
            <a:ext cx="6400800" cy="83121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1600" spc="-5" dirty="0">
                <a:latin typeface="Calibri"/>
                <a:cs typeface="Calibri"/>
              </a:rPr>
              <a:t>La </a:t>
            </a:r>
            <a:r>
              <a:rPr sz="1600" spc="-10" dirty="0">
                <a:latin typeface="Calibri"/>
                <a:cs typeface="Calibri"/>
              </a:rPr>
              <a:t>Primera: Recitación </a:t>
            </a:r>
            <a:r>
              <a:rPr sz="1600" spc="-5" dirty="0">
                <a:latin typeface="Calibri"/>
                <a:cs typeface="Calibri"/>
              </a:rPr>
              <a:t>del </a:t>
            </a:r>
            <a:r>
              <a:rPr sz="1600" spc="-40" dirty="0">
                <a:latin typeface="Calibri"/>
                <a:cs typeface="Calibri"/>
              </a:rPr>
              <a:t>”Yo </a:t>
            </a:r>
            <a:r>
              <a:rPr sz="1600" spc="-10" dirty="0">
                <a:latin typeface="Calibri"/>
                <a:cs typeface="Calibri"/>
              </a:rPr>
              <a:t>confieso” (Sacerdote </a:t>
            </a:r>
            <a:r>
              <a:rPr sz="1600" spc="-5" dirty="0">
                <a:latin typeface="Calibri"/>
                <a:cs typeface="Calibri"/>
              </a:rPr>
              <a:t>y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fieles)</a:t>
            </a:r>
            <a:endParaRPr sz="16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A </a:t>
            </a:r>
            <a:r>
              <a:rPr sz="1600" spc="-10" dirty="0">
                <a:latin typeface="Calibri"/>
                <a:cs typeface="Calibri"/>
              </a:rPr>
              <a:t>continuación </a:t>
            </a:r>
            <a:r>
              <a:rPr sz="1600" spc="-5" dirty="0">
                <a:latin typeface="Calibri"/>
                <a:cs typeface="Calibri"/>
              </a:rPr>
              <a:t>se dice “Dios </a:t>
            </a:r>
            <a:r>
              <a:rPr sz="1600" spc="-10" dirty="0">
                <a:latin typeface="Calibri"/>
                <a:cs typeface="Calibri"/>
              </a:rPr>
              <a:t>todopoderoso”……y </a:t>
            </a:r>
            <a:r>
              <a:rPr sz="1600" spc="-5" dirty="0">
                <a:latin typeface="Calibri"/>
                <a:cs typeface="Calibri"/>
              </a:rPr>
              <a:t>se </a:t>
            </a:r>
            <a:r>
              <a:rPr sz="1600" spc="-15" dirty="0">
                <a:latin typeface="Calibri"/>
                <a:cs typeface="Calibri"/>
              </a:rPr>
              <a:t>canta </a:t>
            </a:r>
            <a:r>
              <a:rPr sz="1600" spc="-5" dirty="0">
                <a:latin typeface="Calibri"/>
                <a:cs typeface="Calibri"/>
              </a:rPr>
              <a:t>o </a:t>
            </a:r>
            <a:r>
              <a:rPr sz="1600" spc="-15" dirty="0">
                <a:latin typeface="Calibri"/>
                <a:cs typeface="Calibri"/>
              </a:rPr>
              <a:t>recita</a:t>
            </a:r>
            <a:r>
              <a:rPr sz="1600" spc="1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“Señor</a:t>
            </a:r>
            <a:endParaRPr sz="16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, </a:t>
            </a:r>
            <a:r>
              <a:rPr sz="1600" spc="-10" dirty="0">
                <a:latin typeface="Calibri"/>
                <a:cs typeface="Calibri"/>
              </a:rPr>
              <a:t>ten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piedad”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65832" y="1647444"/>
            <a:ext cx="6498336" cy="19141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41448" y="1638300"/>
            <a:ext cx="5145024" cy="18531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4600" y="1676400"/>
            <a:ext cx="6400800" cy="18158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514600" y="1676400"/>
            <a:ext cx="6400800" cy="181610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 marR="1489710">
              <a:lnSpc>
                <a:spcPct val="100000"/>
              </a:lnSpc>
              <a:spcBef>
                <a:spcPts val="260"/>
              </a:spcBef>
            </a:pPr>
            <a:r>
              <a:rPr sz="1600" spc="-5" dirty="0">
                <a:latin typeface="Calibri"/>
                <a:cs typeface="Calibri"/>
              </a:rPr>
              <a:t>La </a:t>
            </a:r>
            <a:r>
              <a:rPr sz="1600" spc="-10" dirty="0">
                <a:latin typeface="Calibri"/>
                <a:cs typeface="Calibri"/>
              </a:rPr>
              <a:t>segunda </a:t>
            </a:r>
            <a:r>
              <a:rPr sz="1600" spc="-5" dirty="0">
                <a:latin typeface="Calibri"/>
                <a:cs typeface="Calibri"/>
              </a:rPr>
              <a:t>es un diálogo </a:t>
            </a:r>
            <a:r>
              <a:rPr sz="1600" spc="-15" dirty="0">
                <a:latin typeface="Calibri"/>
                <a:cs typeface="Calibri"/>
              </a:rPr>
              <a:t>entre </a:t>
            </a:r>
            <a:r>
              <a:rPr sz="1600" spc="-5" dirty="0">
                <a:latin typeface="Calibri"/>
                <a:cs typeface="Calibri"/>
              </a:rPr>
              <a:t>el </a:t>
            </a:r>
            <a:r>
              <a:rPr sz="1600" spc="-10" dirty="0">
                <a:latin typeface="Calibri"/>
                <a:cs typeface="Calibri"/>
              </a:rPr>
              <a:t>sacerdote </a:t>
            </a:r>
            <a:r>
              <a:rPr sz="1600" spc="-5" dirty="0">
                <a:latin typeface="Calibri"/>
                <a:cs typeface="Calibri"/>
              </a:rPr>
              <a:t>y la asamblea:  </a:t>
            </a:r>
            <a:r>
              <a:rPr sz="1600" spc="-35" dirty="0">
                <a:latin typeface="Calibri"/>
                <a:cs typeface="Calibri"/>
              </a:rPr>
              <a:t>V/. </a:t>
            </a:r>
            <a:r>
              <a:rPr sz="1600" spc="-55" dirty="0">
                <a:latin typeface="Calibri"/>
                <a:cs typeface="Calibri"/>
              </a:rPr>
              <a:t>Ten </a:t>
            </a:r>
            <a:r>
              <a:rPr sz="1600" spc="-10" dirty="0">
                <a:latin typeface="Calibri"/>
                <a:cs typeface="Calibri"/>
              </a:rPr>
              <a:t>misericordia </a:t>
            </a:r>
            <a:r>
              <a:rPr sz="1600" spc="-5" dirty="0">
                <a:latin typeface="Calibri"/>
                <a:cs typeface="Calibri"/>
              </a:rPr>
              <a:t>de</a:t>
            </a:r>
            <a:r>
              <a:rPr sz="1600" spc="10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nosotros</a:t>
            </a:r>
            <a:endParaRPr sz="1600">
              <a:latin typeface="Calibri"/>
              <a:cs typeface="Calibri"/>
            </a:endParaRPr>
          </a:p>
          <a:p>
            <a:pPr marL="91440" marR="3181985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Calibri"/>
                <a:cs typeface="Calibri"/>
              </a:rPr>
              <a:t>R/. </a:t>
            </a:r>
            <a:r>
              <a:rPr sz="1600" spc="-15" dirty="0">
                <a:latin typeface="Calibri"/>
                <a:cs typeface="Calibri"/>
              </a:rPr>
              <a:t>Porque </a:t>
            </a:r>
            <a:r>
              <a:rPr sz="1600" spc="-10" dirty="0">
                <a:latin typeface="Calibri"/>
                <a:cs typeface="Calibri"/>
              </a:rPr>
              <a:t>hemos pecado </a:t>
            </a:r>
            <a:r>
              <a:rPr sz="1600" spc="-15" dirty="0">
                <a:latin typeface="Calibri"/>
                <a:cs typeface="Calibri"/>
              </a:rPr>
              <a:t>contra </a:t>
            </a:r>
            <a:r>
              <a:rPr sz="1600" spc="-10" dirty="0">
                <a:latin typeface="Calibri"/>
                <a:cs typeface="Calibri"/>
              </a:rPr>
              <a:t>Ti  </a:t>
            </a:r>
            <a:r>
              <a:rPr sz="1600" spc="-35" dirty="0">
                <a:latin typeface="Calibri"/>
                <a:cs typeface="Calibri"/>
              </a:rPr>
              <a:t>V/. </a:t>
            </a:r>
            <a:r>
              <a:rPr sz="1600" spc="-10" dirty="0">
                <a:latin typeface="Calibri"/>
                <a:cs typeface="Calibri"/>
              </a:rPr>
              <a:t>Muéstranos, Señor </a:t>
            </a:r>
            <a:r>
              <a:rPr sz="1600" spc="-5" dirty="0">
                <a:latin typeface="Calibri"/>
                <a:cs typeface="Calibri"/>
              </a:rPr>
              <a:t>tu </a:t>
            </a:r>
            <a:r>
              <a:rPr sz="1600" spc="-10" dirty="0">
                <a:latin typeface="Calibri"/>
                <a:cs typeface="Calibri"/>
              </a:rPr>
              <a:t>misericordia  </a:t>
            </a:r>
            <a:r>
              <a:rPr sz="1600" spc="-5" dirty="0">
                <a:latin typeface="Calibri"/>
                <a:cs typeface="Calibri"/>
              </a:rPr>
              <a:t>R/. Y danos tu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salvación</a:t>
            </a:r>
            <a:endParaRPr sz="1600">
              <a:latin typeface="Calibri"/>
              <a:cs typeface="Calibri"/>
            </a:endParaRPr>
          </a:p>
          <a:p>
            <a:pPr marL="91440" marR="1612900">
              <a:lnSpc>
                <a:spcPct val="100000"/>
              </a:lnSpc>
            </a:pPr>
            <a:r>
              <a:rPr sz="1600" spc="-35" dirty="0">
                <a:latin typeface="Calibri"/>
                <a:cs typeface="Calibri"/>
              </a:rPr>
              <a:t>V/. </a:t>
            </a:r>
            <a:r>
              <a:rPr sz="1600" spc="-5" dirty="0">
                <a:latin typeface="Calibri"/>
                <a:cs typeface="Calibri"/>
              </a:rPr>
              <a:t>Dios </a:t>
            </a:r>
            <a:r>
              <a:rPr sz="1600" spc="-10" dirty="0">
                <a:latin typeface="Calibri"/>
                <a:cs typeface="Calibri"/>
              </a:rPr>
              <a:t>todopoderoso tenga misericordia </a:t>
            </a:r>
            <a:r>
              <a:rPr sz="1600" spc="-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nosotros…..  </a:t>
            </a:r>
            <a:r>
              <a:rPr sz="1600" spc="-5" dirty="0">
                <a:latin typeface="Calibri"/>
                <a:cs typeface="Calibri"/>
              </a:rPr>
              <a:t>R/.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Amén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65832" y="3552444"/>
            <a:ext cx="6498336" cy="31455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41448" y="3543300"/>
            <a:ext cx="6455663" cy="30723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14600" y="3581400"/>
            <a:ext cx="6400800" cy="30469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14600" y="3581400"/>
            <a:ext cx="6400800" cy="3047365"/>
          </a:xfrm>
          <a:custGeom>
            <a:avLst/>
            <a:gdLst/>
            <a:ahLst/>
            <a:cxnLst/>
            <a:rect l="l" t="t" r="r" b="b"/>
            <a:pathLst>
              <a:path w="6400800" h="3047365">
                <a:moveTo>
                  <a:pt x="0" y="3046984"/>
                </a:moveTo>
                <a:lnTo>
                  <a:pt x="6400800" y="3046984"/>
                </a:lnTo>
                <a:lnTo>
                  <a:pt x="6400800" y="0"/>
                </a:lnTo>
                <a:lnTo>
                  <a:pt x="0" y="0"/>
                </a:lnTo>
                <a:lnTo>
                  <a:pt x="0" y="3046984"/>
                </a:lnTo>
                <a:close/>
              </a:path>
            </a:pathLst>
          </a:custGeom>
          <a:ln w="12700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593594" y="3602863"/>
            <a:ext cx="6102985" cy="2951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Calibri"/>
                <a:cs typeface="Calibri"/>
              </a:rPr>
              <a:t>La </a:t>
            </a:r>
            <a:r>
              <a:rPr sz="1600" spc="-20" dirty="0">
                <a:latin typeface="Calibri"/>
                <a:cs typeface="Calibri"/>
              </a:rPr>
              <a:t>tercera </a:t>
            </a:r>
            <a:r>
              <a:rPr sz="1600" spc="-5" dirty="0">
                <a:latin typeface="Calibri"/>
                <a:cs typeface="Calibri"/>
              </a:rPr>
              <a:t>los llamados </a:t>
            </a:r>
            <a:r>
              <a:rPr sz="1600" spc="-10" dirty="0">
                <a:latin typeface="Calibri"/>
                <a:cs typeface="Calibri"/>
              </a:rPr>
              <a:t>tropos, </a:t>
            </a:r>
            <a:r>
              <a:rPr sz="1600" spc="-5" dirty="0">
                <a:latin typeface="Calibri"/>
                <a:cs typeface="Calibri"/>
              </a:rPr>
              <a:t>tiene súplicas </a:t>
            </a:r>
            <a:r>
              <a:rPr sz="1600" spc="-10" dirty="0">
                <a:latin typeface="Calibri"/>
                <a:cs typeface="Calibri"/>
              </a:rPr>
              <a:t>con </a:t>
            </a:r>
            <a:r>
              <a:rPr sz="1600" spc="-5" dirty="0">
                <a:latin typeface="Calibri"/>
                <a:cs typeface="Calibri"/>
              </a:rPr>
              <a:t>la </a:t>
            </a:r>
            <a:r>
              <a:rPr sz="1600" spc="-10" dirty="0">
                <a:latin typeface="Calibri"/>
                <a:cs typeface="Calibri"/>
              </a:rPr>
              <a:t>respuesta: </a:t>
            </a:r>
            <a:r>
              <a:rPr sz="1600" spc="-25" dirty="0">
                <a:latin typeface="Calibri"/>
                <a:cs typeface="Calibri"/>
              </a:rPr>
              <a:t>“Señor, </a:t>
            </a:r>
            <a:r>
              <a:rPr sz="1600" spc="-10" dirty="0">
                <a:latin typeface="Calibri"/>
                <a:cs typeface="Calibri"/>
              </a:rPr>
              <a:t>ten  </a:t>
            </a:r>
            <a:r>
              <a:rPr sz="1600" spc="-5" dirty="0">
                <a:latin typeface="Calibri"/>
                <a:cs typeface="Calibri"/>
              </a:rPr>
              <a:t>piedad”</a:t>
            </a:r>
            <a:endParaRPr sz="1600">
              <a:latin typeface="Calibri"/>
              <a:cs typeface="Calibri"/>
            </a:endParaRPr>
          </a:p>
          <a:p>
            <a:pPr marL="12700" marR="240665">
              <a:lnSpc>
                <a:spcPct val="100000"/>
              </a:lnSpc>
            </a:pPr>
            <a:r>
              <a:rPr sz="1600" spc="-35" dirty="0">
                <a:latin typeface="Calibri"/>
                <a:cs typeface="Calibri"/>
              </a:rPr>
              <a:t>V/. </a:t>
            </a:r>
            <a:r>
              <a:rPr sz="1600" spc="-50" dirty="0">
                <a:latin typeface="Calibri"/>
                <a:cs typeface="Calibri"/>
              </a:rPr>
              <a:t>Tu </a:t>
            </a:r>
            <a:r>
              <a:rPr sz="1600" spc="-10" dirty="0">
                <a:latin typeface="Calibri"/>
                <a:cs typeface="Calibri"/>
              </a:rPr>
              <a:t>que </a:t>
            </a:r>
            <a:r>
              <a:rPr sz="1600" spc="-5" dirty="0">
                <a:latin typeface="Calibri"/>
                <a:cs typeface="Calibri"/>
              </a:rPr>
              <a:t>has sido </a:t>
            </a:r>
            <a:r>
              <a:rPr sz="1600" spc="-10" dirty="0">
                <a:latin typeface="Calibri"/>
                <a:cs typeface="Calibri"/>
              </a:rPr>
              <a:t>enviado </a:t>
            </a:r>
            <a:r>
              <a:rPr sz="1600" spc="-5" dirty="0">
                <a:latin typeface="Calibri"/>
                <a:cs typeface="Calibri"/>
              </a:rPr>
              <a:t>a sanar a los </a:t>
            </a:r>
            <a:r>
              <a:rPr sz="1600" spc="-15" dirty="0">
                <a:latin typeface="Calibri"/>
                <a:cs typeface="Calibri"/>
              </a:rPr>
              <a:t>corazones </a:t>
            </a:r>
            <a:r>
              <a:rPr sz="1600" spc="-5" dirty="0">
                <a:latin typeface="Calibri"/>
                <a:cs typeface="Calibri"/>
              </a:rPr>
              <a:t>afligidos: </a:t>
            </a:r>
            <a:r>
              <a:rPr sz="1600" spc="-30" dirty="0">
                <a:latin typeface="Calibri"/>
                <a:cs typeface="Calibri"/>
              </a:rPr>
              <a:t>Señor, </a:t>
            </a:r>
            <a:r>
              <a:rPr sz="1600" spc="-10" dirty="0">
                <a:latin typeface="Calibri"/>
                <a:cs typeface="Calibri"/>
              </a:rPr>
              <a:t>ten  </a:t>
            </a:r>
            <a:r>
              <a:rPr sz="1600" spc="-5" dirty="0">
                <a:latin typeface="Calibri"/>
                <a:cs typeface="Calibri"/>
              </a:rPr>
              <a:t>piedad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R/. </a:t>
            </a:r>
            <a:r>
              <a:rPr sz="1600" spc="-30" dirty="0">
                <a:latin typeface="Calibri"/>
                <a:cs typeface="Calibri"/>
              </a:rPr>
              <a:t>Señor, </a:t>
            </a:r>
            <a:r>
              <a:rPr sz="1600" spc="-10" dirty="0">
                <a:latin typeface="Calibri"/>
                <a:cs typeface="Calibri"/>
              </a:rPr>
              <a:t>ten </a:t>
            </a:r>
            <a:r>
              <a:rPr sz="1600" spc="-5" dirty="0">
                <a:latin typeface="Calibri"/>
                <a:cs typeface="Calibri"/>
              </a:rPr>
              <a:t>piedad</a:t>
            </a:r>
            <a:endParaRPr sz="1600">
              <a:latin typeface="Calibri"/>
              <a:cs typeface="Calibri"/>
            </a:endParaRPr>
          </a:p>
          <a:p>
            <a:pPr marL="12700" marR="685800">
              <a:lnSpc>
                <a:spcPct val="100000"/>
              </a:lnSpc>
            </a:pPr>
            <a:r>
              <a:rPr sz="1600" spc="-35" dirty="0">
                <a:latin typeface="Calibri"/>
                <a:cs typeface="Calibri"/>
              </a:rPr>
              <a:t>V/. Tú, </a:t>
            </a:r>
            <a:r>
              <a:rPr sz="1600" spc="-10" dirty="0">
                <a:latin typeface="Calibri"/>
                <a:cs typeface="Calibri"/>
              </a:rPr>
              <a:t>que </a:t>
            </a:r>
            <a:r>
              <a:rPr sz="1600" spc="-5" dirty="0">
                <a:latin typeface="Calibri"/>
                <a:cs typeface="Calibri"/>
              </a:rPr>
              <a:t>has venido a llamar a los </a:t>
            </a:r>
            <a:r>
              <a:rPr sz="1600" spc="-10" dirty="0">
                <a:latin typeface="Calibri"/>
                <a:cs typeface="Calibri"/>
              </a:rPr>
              <a:t>pecadores: </a:t>
            </a:r>
            <a:r>
              <a:rPr sz="1600" spc="-15" dirty="0">
                <a:latin typeface="Calibri"/>
                <a:cs typeface="Calibri"/>
              </a:rPr>
              <a:t>Cristo, </a:t>
            </a:r>
            <a:r>
              <a:rPr sz="1600" spc="-10" dirty="0">
                <a:latin typeface="Calibri"/>
                <a:cs typeface="Calibri"/>
              </a:rPr>
              <a:t>ten </a:t>
            </a:r>
            <a:r>
              <a:rPr sz="1600" spc="-5" dirty="0">
                <a:latin typeface="Calibri"/>
                <a:cs typeface="Calibri"/>
              </a:rPr>
              <a:t>piedad  R/. </a:t>
            </a:r>
            <a:r>
              <a:rPr sz="1600" spc="-15" dirty="0">
                <a:latin typeface="Calibri"/>
                <a:cs typeface="Calibri"/>
              </a:rPr>
              <a:t>Cristo, </a:t>
            </a:r>
            <a:r>
              <a:rPr sz="1600" spc="-10" dirty="0">
                <a:latin typeface="Calibri"/>
                <a:cs typeface="Calibri"/>
              </a:rPr>
              <a:t>ten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piedad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40" dirty="0">
                <a:latin typeface="Calibri"/>
                <a:cs typeface="Calibri"/>
              </a:rPr>
              <a:t>V/. </a:t>
            </a:r>
            <a:r>
              <a:rPr sz="1600" spc="-55" dirty="0">
                <a:latin typeface="Calibri"/>
                <a:cs typeface="Calibri"/>
              </a:rPr>
              <a:t>Tu </a:t>
            </a:r>
            <a:r>
              <a:rPr sz="1600" spc="-5" dirty="0">
                <a:latin typeface="Calibri"/>
                <a:cs typeface="Calibri"/>
              </a:rPr>
              <a:t>que </a:t>
            </a:r>
            <a:r>
              <a:rPr sz="1600" spc="-10" dirty="0">
                <a:latin typeface="Calibri"/>
                <a:cs typeface="Calibri"/>
              </a:rPr>
              <a:t>estás sentado </a:t>
            </a:r>
            <a:r>
              <a:rPr sz="1600" spc="-5" dirty="0">
                <a:latin typeface="Calibri"/>
                <a:cs typeface="Calibri"/>
              </a:rPr>
              <a:t>a la </a:t>
            </a:r>
            <a:r>
              <a:rPr sz="1600" spc="-10" dirty="0">
                <a:latin typeface="Calibri"/>
                <a:cs typeface="Calibri"/>
              </a:rPr>
              <a:t>derecha </a:t>
            </a:r>
            <a:r>
              <a:rPr sz="1600" spc="-5" dirty="0">
                <a:latin typeface="Calibri"/>
                <a:cs typeface="Calibri"/>
              </a:rPr>
              <a:t>del </a:t>
            </a:r>
            <a:r>
              <a:rPr sz="1600" spc="-15" dirty="0">
                <a:latin typeface="Calibri"/>
                <a:cs typeface="Calibri"/>
              </a:rPr>
              <a:t>Padre para </a:t>
            </a:r>
            <a:r>
              <a:rPr sz="1600" spc="-10" dirty="0">
                <a:latin typeface="Calibri"/>
                <a:cs typeface="Calibri"/>
              </a:rPr>
              <a:t>interceder</a:t>
            </a:r>
            <a:r>
              <a:rPr sz="1600" spc="2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por</a:t>
            </a:r>
            <a:endParaRPr sz="1600">
              <a:latin typeface="Calibri"/>
              <a:cs typeface="Calibri"/>
            </a:endParaRPr>
          </a:p>
          <a:p>
            <a:pPr marL="12700" marR="381381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nosotros; </a:t>
            </a:r>
            <a:r>
              <a:rPr sz="1600" spc="-30" dirty="0">
                <a:latin typeface="Calibri"/>
                <a:cs typeface="Calibri"/>
              </a:rPr>
              <a:t>Señor, </a:t>
            </a:r>
            <a:r>
              <a:rPr sz="1600" spc="-10" dirty="0">
                <a:latin typeface="Calibri"/>
                <a:cs typeface="Calibri"/>
              </a:rPr>
              <a:t>ten </a:t>
            </a:r>
            <a:r>
              <a:rPr sz="1600" spc="-5" dirty="0">
                <a:latin typeface="Calibri"/>
                <a:cs typeface="Calibri"/>
              </a:rPr>
              <a:t>piedad  R/. </a:t>
            </a:r>
            <a:r>
              <a:rPr sz="1600" spc="-30" dirty="0">
                <a:latin typeface="Calibri"/>
                <a:cs typeface="Calibri"/>
              </a:rPr>
              <a:t>Señor, </a:t>
            </a:r>
            <a:r>
              <a:rPr sz="1600" spc="-10" dirty="0">
                <a:latin typeface="Calibri"/>
                <a:cs typeface="Calibri"/>
              </a:rPr>
              <a:t>ten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piedad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35" dirty="0">
                <a:latin typeface="Calibri"/>
                <a:cs typeface="Calibri"/>
              </a:rPr>
              <a:t>V/. </a:t>
            </a:r>
            <a:r>
              <a:rPr sz="1600" spc="-5" dirty="0">
                <a:latin typeface="Calibri"/>
                <a:cs typeface="Calibri"/>
              </a:rPr>
              <a:t>Dios </a:t>
            </a:r>
            <a:r>
              <a:rPr sz="1600" spc="-10" dirty="0">
                <a:latin typeface="Calibri"/>
                <a:cs typeface="Calibri"/>
              </a:rPr>
              <a:t>todopoderoso tenga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misericordia…….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106170" algn="l"/>
              </a:tabLst>
            </a:pPr>
            <a:r>
              <a:rPr sz="1600" spc="-5" dirty="0">
                <a:latin typeface="Calibri"/>
                <a:cs typeface="Calibri"/>
              </a:rPr>
              <a:t>R/.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Amen	</a:t>
            </a:r>
            <a:r>
              <a:rPr sz="1600" spc="-10" dirty="0">
                <a:latin typeface="Calibri"/>
                <a:cs typeface="Calibri"/>
              </a:rPr>
              <a:t>(Con </a:t>
            </a:r>
            <a:r>
              <a:rPr sz="1600" spc="-15" dirty="0">
                <a:latin typeface="Calibri"/>
                <a:cs typeface="Calibri"/>
              </a:rPr>
              <a:t>esta </a:t>
            </a:r>
            <a:r>
              <a:rPr sz="1600" spc="-10" dirty="0">
                <a:latin typeface="Calibri"/>
                <a:cs typeface="Calibri"/>
              </a:rPr>
              <a:t>formula </a:t>
            </a:r>
            <a:r>
              <a:rPr sz="1600" spc="-5" dirty="0">
                <a:latin typeface="Calibri"/>
                <a:cs typeface="Calibri"/>
              </a:rPr>
              <a:t>no se dice o </a:t>
            </a:r>
            <a:r>
              <a:rPr sz="1600" spc="-15" dirty="0">
                <a:latin typeface="Calibri"/>
                <a:cs typeface="Calibri"/>
              </a:rPr>
              <a:t>canta </a:t>
            </a:r>
            <a:r>
              <a:rPr sz="1600" spc="-5" dirty="0">
                <a:latin typeface="Calibri"/>
                <a:cs typeface="Calibri"/>
              </a:rPr>
              <a:t>el </a:t>
            </a:r>
            <a:r>
              <a:rPr sz="1600" spc="-25" dirty="0">
                <a:latin typeface="Calibri"/>
                <a:cs typeface="Calibri"/>
              </a:rPr>
              <a:t>“Señor, </a:t>
            </a:r>
            <a:r>
              <a:rPr sz="1600" spc="-10" dirty="0">
                <a:latin typeface="Calibri"/>
                <a:cs typeface="Calibri"/>
              </a:rPr>
              <a:t>ten</a:t>
            </a:r>
            <a:r>
              <a:rPr sz="1600" spc="15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piedad”)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40" y="187452"/>
            <a:ext cx="3474720" cy="49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6408" y="181355"/>
            <a:ext cx="3090672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228587"/>
            <a:ext cx="3352800" cy="369570"/>
          </a:xfrm>
          <a:custGeom>
            <a:avLst/>
            <a:gdLst/>
            <a:ahLst/>
            <a:cxnLst/>
            <a:rect l="l" t="t" r="r" b="b"/>
            <a:pathLst>
              <a:path w="3352800" h="369570">
                <a:moveTo>
                  <a:pt x="0" y="369328"/>
                </a:moveTo>
                <a:lnTo>
                  <a:pt x="3352800" y="369328"/>
                </a:lnTo>
                <a:lnTo>
                  <a:pt x="33528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228587"/>
            <a:ext cx="3352800" cy="369570"/>
          </a:xfrm>
          <a:custGeom>
            <a:avLst/>
            <a:gdLst/>
            <a:ahLst/>
            <a:cxnLst/>
            <a:rect l="l" t="t" r="r" b="b"/>
            <a:pathLst>
              <a:path w="3352800" h="369570">
                <a:moveTo>
                  <a:pt x="0" y="369328"/>
                </a:moveTo>
                <a:lnTo>
                  <a:pt x="3352800" y="369328"/>
                </a:lnTo>
                <a:lnTo>
                  <a:pt x="33528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0" y="246379"/>
            <a:ext cx="335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FFFF"/>
                </a:solidFill>
              </a:rPr>
              <a:t>GLORIA </a:t>
            </a:r>
            <a:r>
              <a:rPr sz="1800" dirty="0">
                <a:solidFill>
                  <a:srgbClr val="FFFFFF"/>
                </a:solidFill>
              </a:rPr>
              <a:t>Y </a:t>
            </a:r>
            <a:r>
              <a:rPr sz="1800" spc="-10" dirty="0">
                <a:solidFill>
                  <a:srgbClr val="FFFFFF"/>
                </a:solidFill>
              </a:rPr>
              <a:t>ORACIÓN</a:t>
            </a:r>
            <a:r>
              <a:rPr sz="1800" spc="15" dirty="0">
                <a:solidFill>
                  <a:srgbClr val="FFFFFF"/>
                </a:solidFill>
              </a:rPr>
              <a:t> </a:t>
            </a:r>
            <a:r>
              <a:rPr sz="1800" spc="-35" dirty="0">
                <a:solidFill>
                  <a:srgbClr val="FFFFFF"/>
                </a:solidFill>
              </a:rPr>
              <a:t>COLECTA</a:t>
            </a:r>
            <a:endParaRPr sz="1800"/>
          </a:p>
        </p:txBody>
      </p:sp>
      <p:sp>
        <p:nvSpPr>
          <p:cNvPr id="7" name="object 7"/>
          <p:cNvSpPr txBox="1"/>
          <p:nvPr/>
        </p:nvSpPr>
        <p:spPr>
          <a:xfrm>
            <a:off x="459740" y="1008634"/>
            <a:ext cx="29673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El Gloria </a:t>
            </a:r>
            <a:r>
              <a:rPr sz="1800" dirty="0">
                <a:latin typeface="Calibri"/>
                <a:cs typeface="Calibri"/>
              </a:rPr>
              <a:t>es un </a:t>
            </a:r>
            <a:r>
              <a:rPr sz="1800" spc="-10" dirty="0">
                <a:latin typeface="Calibri"/>
                <a:cs typeface="Calibri"/>
              </a:rPr>
              <a:t>canto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alegría.  Es </a:t>
            </a:r>
            <a:r>
              <a:rPr sz="1800" dirty="0">
                <a:latin typeface="Calibri"/>
                <a:cs typeface="Calibri"/>
              </a:rPr>
              <a:t>uno de </a:t>
            </a:r>
            <a:r>
              <a:rPr sz="1800" spc="-5" dirty="0">
                <a:latin typeface="Calibri"/>
                <a:cs typeface="Calibri"/>
              </a:rPr>
              <a:t>los himnos </a:t>
            </a:r>
            <a:r>
              <a:rPr sz="1800" spc="-10" dirty="0">
                <a:latin typeface="Calibri"/>
                <a:cs typeface="Calibri"/>
              </a:rPr>
              <a:t>cristianos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9740" y="1557273"/>
            <a:ext cx="1601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72135" algn="l"/>
                <a:tab pos="785495" algn="l"/>
                <a:tab pos="1164590" algn="l"/>
              </a:tabLst>
            </a:pPr>
            <a:r>
              <a:rPr sz="1800" dirty="0">
                <a:latin typeface="Calibri"/>
                <a:cs typeface="Calibri"/>
              </a:rPr>
              <a:t>más	</a:t>
            </a:r>
            <a:r>
              <a:rPr sz="1800" spc="-5" dirty="0">
                <a:latin typeface="Calibri"/>
                <a:cs typeface="Calibri"/>
              </a:rPr>
              <a:t>antiguos,  d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s</a:t>
            </a:r>
            <a:r>
              <a:rPr sz="1800" spc="5" dirty="0">
                <a:latin typeface="Calibri"/>
                <a:cs typeface="Calibri"/>
              </a:rPr>
              <a:t>d</a:t>
            </a:r>
            <a:r>
              <a:rPr sz="1800" dirty="0">
                <a:latin typeface="Calibri"/>
                <a:cs typeface="Calibri"/>
              </a:rPr>
              <a:t>e		el	</a:t>
            </a:r>
            <a:r>
              <a:rPr sz="1800" spc="-5" dirty="0">
                <a:latin typeface="Calibri"/>
                <a:cs typeface="Calibri"/>
              </a:rPr>
              <a:t>sig</a:t>
            </a:r>
            <a:r>
              <a:rPr sz="1800" spc="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6477" y="1557273"/>
            <a:ext cx="1381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4195" algn="l"/>
              </a:tabLst>
            </a:pPr>
            <a:r>
              <a:rPr sz="1800" dirty="0">
                <a:latin typeface="Calibri"/>
                <a:cs typeface="Calibri"/>
              </a:rPr>
              <a:t>que	</a:t>
            </a:r>
            <a:r>
              <a:rPr sz="1800" spc="-10" dirty="0">
                <a:latin typeface="Calibri"/>
                <a:cs typeface="Calibri"/>
              </a:rPr>
              <a:t>proviene</a:t>
            </a:r>
            <a:endParaRPr sz="1800">
              <a:latin typeface="Calibri"/>
              <a:cs typeface="Calibri"/>
            </a:endParaRPr>
          </a:p>
          <a:p>
            <a:pPr marL="215265">
              <a:lnSpc>
                <a:spcPct val="100000"/>
              </a:lnSpc>
              <a:tabLst>
                <a:tab pos="601980" algn="l"/>
                <a:tab pos="1017269" algn="l"/>
              </a:tabLst>
            </a:pPr>
            <a:r>
              <a:rPr sz="1800" dirty="0">
                <a:latin typeface="Calibri"/>
                <a:cs typeface="Calibri"/>
              </a:rPr>
              <a:t>II.	</a:t>
            </a:r>
            <a:r>
              <a:rPr sz="1800" spc="-5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s	una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9740" y="2105990"/>
            <a:ext cx="29648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alabanza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35" dirty="0">
                <a:latin typeface="Calibri"/>
                <a:cs typeface="Calibri"/>
              </a:rPr>
              <a:t>Señor. </a:t>
            </a:r>
            <a:r>
              <a:rPr sz="1800" spc="-5" dirty="0">
                <a:latin typeface="Calibri"/>
                <a:cs typeface="Calibri"/>
              </a:rPr>
              <a:t>Se </a:t>
            </a:r>
            <a:r>
              <a:rPr sz="1800" spc="-20" dirty="0">
                <a:latin typeface="Calibri"/>
                <a:cs typeface="Calibri"/>
              </a:rPr>
              <a:t>exalta</a:t>
            </a:r>
            <a:r>
              <a:rPr sz="1800" spc="3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9740" y="2380615"/>
            <a:ext cx="20218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90980" algn="l"/>
              </a:tabLst>
            </a:pPr>
            <a:r>
              <a:rPr sz="1800" dirty="0">
                <a:latin typeface="Calibri"/>
                <a:cs typeface="Calibri"/>
              </a:rPr>
              <a:t>Je</a:t>
            </a:r>
            <a:r>
              <a:rPr sz="1800" spc="-5" dirty="0">
                <a:latin typeface="Calibri"/>
                <a:cs typeface="Calibri"/>
              </a:rPr>
              <a:t>s</a:t>
            </a:r>
            <a:r>
              <a:rPr sz="1800" spc="5" dirty="0">
                <a:latin typeface="Calibri"/>
                <a:cs typeface="Calibri"/>
              </a:rPr>
              <a:t>u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r</a:t>
            </a:r>
            <a:r>
              <a:rPr sz="1800" spc="-15" dirty="0">
                <a:latin typeface="Calibri"/>
                <a:cs typeface="Calibri"/>
              </a:rPr>
              <a:t>i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o	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omo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9740" y="2380615"/>
            <a:ext cx="2966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69210">
              <a:lnSpc>
                <a:spcPct val="100000"/>
              </a:lnSpc>
              <a:spcBef>
                <a:spcPts val="100"/>
              </a:spcBef>
              <a:tabLst>
                <a:tab pos="777875" algn="l"/>
                <a:tab pos="1524635" algn="l"/>
                <a:tab pos="1831975" algn="l"/>
                <a:tab pos="2439035" algn="l"/>
                <a:tab pos="2748280" algn="l"/>
              </a:tabLst>
            </a:pPr>
            <a:r>
              <a:rPr sz="1800" spc="-10" dirty="0">
                <a:latin typeface="Calibri"/>
                <a:cs typeface="Calibri"/>
              </a:rPr>
              <a:t>H</a:t>
            </a:r>
            <a:r>
              <a:rPr sz="1800" spc="-5" dirty="0">
                <a:latin typeface="Calibri"/>
                <a:cs typeface="Calibri"/>
              </a:rPr>
              <a:t>ijo  ú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30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,	</a:t>
            </a:r>
            <a:r>
              <a:rPr sz="1800" spc="-5" dirty="0">
                <a:latin typeface="Calibri"/>
                <a:cs typeface="Calibri"/>
              </a:rPr>
              <a:t>Se</a:t>
            </a:r>
            <a:r>
              <a:rPr sz="1800" spc="15" dirty="0">
                <a:latin typeface="Calibri"/>
                <a:cs typeface="Calibri"/>
              </a:rPr>
              <a:t>ñ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r	y	</a:t>
            </a:r>
            <a:r>
              <a:rPr sz="1800" spc="-5" dirty="0">
                <a:latin typeface="Calibri"/>
                <a:cs typeface="Calibri"/>
              </a:rPr>
              <a:t>D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s	y	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9740" y="2929254"/>
            <a:ext cx="29635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79500" algn="l"/>
                <a:tab pos="1664335" algn="l"/>
                <a:tab pos="2073275" algn="l"/>
              </a:tabLst>
            </a:pP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on</a:t>
            </a:r>
            <a:r>
              <a:rPr sz="1800" spc="5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lu</a:t>
            </a:r>
            <a:r>
              <a:rPr sz="1800" spc="-25" dirty="0">
                <a:latin typeface="Calibri"/>
                <a:cs typeface="Calibri"/>
              </a:rPr>
              <a:t>y</a:t>
            </a:r>
            <a:r>
              <a:rPr sz="1800" dirty="0">
                <a:latin typeface="Calibri"/>
                <a:cs typeface="Calibri"/>
              </a:rPr>
              <a:t>e	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	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	</a:t>
            </a:r>
            <a:r>
              <a:rPr sz="1800" spc="-5" dirty="0">
                <a:latin typeface="Calibri"/>
                <a:cs typeface="Calibri"/>
              </a:rPr>
              <a:t>p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50" dirty="0">
                <a:latin typeface="Calibri"/>
                <a:cs typeface="Calibri"/>
              </a:rPr>
              <a:t>f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5" dirty="0">
                <a:latin typeface="Calibri"/>
                <a:cs typeface="Calibri"/>
              </a:rPr>
              <a:t>s</a:t>
            </a:r>
            <a:r>
              <a:rPr sz="1800" spc="-5" dirty="0">
                <a:latin typeface="Calibri"/>
                <a:cs typeface="Calibri"/>
              </a:rPr>
              <a:t>ión  </a:t>
            </a:r>
            <a:r>
              <a:rPr sz="1800" spc="-10" dirty="0">
                <a:latin typeface="Calibri"/>
                <a:cs typeface="Calibri"/>
              </a:rPr>
              <a:t>trinitaria.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EL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TEXTO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ESTE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HIMNO</a:t>
            </a:r>
            <a:r>
              <a:rPr sz="180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NO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PUEDE CAMBIARSE POR</a:t>
            </a:r>
            <a:r>
              <a:rPr sz="18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OTRO</a:t>
            </a:r>
            <a:r>
              <a:rPr sz="1800" spc="-15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9740" y="4301108"/>
            <a:ext cx="2964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Se</a:t>
            </a:r>
            <a:r>
              <a:rPr sz="1800" spc="26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canta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2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</a:t>
            </a:r>
            <a:r>
              <a:rPr sz="1800" spc="27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reza</a:t>
            </a:r>
            <a:r>
              <a:rPr sz="1800" spc="2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26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voz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alta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740" y="4575429"/>
            <a:ext cx="22409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67995" algn="l"/>
                <a:tab pos="962025" algn="l"/>
                <a:tab pos="1390015" algn="l"/>
                <a:tab pos="1576070" algn="l"/>
              </a:tabLst>
            </a:pPr>
            <a:r>
              <a:rPr sz="1800" spc="-5" dirty="0">
                <a:latin typeface="Calibri"/>
                <a:cs typeface="Calibri"/>
              </a:rPr>
              <a:t>los	domingos		</a:t>
            </a:r>
            <a:r>
              <a:rPr sz="1800" spc="-10" dirty="0">
                <a:latin typeface="Calibri"/>
                <a:cs typeface="Calibri"/>
              </a:rPr>
              <a:t>fuera  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em</a:t>
            </a:r>
            <a:r>
              <a:rPr sz="1800" spc="5" dirty="0">
                <a:latin typeface="Calibri"/>
                <a:cs typeface="Calibri"/>
              </a:rPr>
              <a:t>p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s	de	Ad</a:t>
            </a:r>
            <a:r>
              <a:rPr sz="1800" spc="5" dirty="0">
                <a:latin typeface="Calibri"/>
                <a:cs typeface="Calibri"/>
              </a:rPr>
              <a:t>v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n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07894" y="4575429"/>
            <a:ext cx="718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429895" algn="l"/>
              </a:tabLst>
            </a:pPr>
            <a:r>
              <a:rPr sz="1800" dirty="0">
                <a:latin typeface="Calibri"/>
                <a:cs typeface="Calibri"/>
              </a:rPr>
              <a:t>de	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spc="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tabLst>
                <a:tab pos="297180" algn="l"/>
              </a:tabLst>
            </a:pPr>
            <a:r>
              <a:rPr sz="1800" dirty="0">
                <a:latin typeface="Calibri"/>
                <a:cs typeface="Calibri"/>
              </a:rPr>
              <a:t>y	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59740" y="5124069"/>
            <a:ext cx="296735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Cuaresma,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las solemnidades  </a:t>
            </a:r>
            <a:r>
              <a:rPr sz="1800" dirty="0">
                <a:latin typeface="Calibri"/>
                <a:cs typeface="Calibri"/>
              </a:rPr>
              <a:t>y en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fiestas, </a:t>
            </a:r>
            <a:r>
              <a:rPr sz="1800" dirty="0">
                <a:latin typeface="Calibri"/>
                <a:cs typeface="Calibri"/>
              </a:rPr>
              <a:t>y en </a:t>
            </a:r>
            <a:r>
              <a:rPr sz="1800" spc="-5" dirty="0">
                <a:latin typeface="Calibri"/>
                <a:cs typeface="Calibri"/>
              </a:rPr>
              <a:t>algunas  celebraciones peculiares </a:t>
            </a:r>
            <a:r>
              <a:rPr sz="1800" dirty="0">
                <a:latin typeface="Calibri"/>
                <a:cs typeface="Calibri"/>
              </a:rPr>
              <a:t>más  </a:t>
            </a:r>
            <a:r>
              <a:rPr sz="1800" spc="-5" dirty="0">
                <a:latin typeface="Calibri"/>
                <a:cs typeface="Calibri"/>
              </a:rPr>
              <a:t>solemnes.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41775" y="3675964"/>
            <a:ext cx="4567555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Oración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“Colecta”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constituye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dirty="0">
                <a:latin typeface="Calibri"/>
                <a:cs typeface="Calibri"/>
              </a:rPr>
              <a:t>asamblea en </a:t>
            </a:r>
            <a:r>
              <a:rPr sz="1800" spc="-10" dirty="0">
                <a:latin typeface="Calibri"/>
                <a:cs typeface="Calibri"/>
              </a:rPr>
              <a:t>comunidad </a:t>
            </a:r>
            <a:r>
              <a:rPr sz="1800" spc="-15" dirty="0">
                <a:latin typeface="Calibri"/>
                <a:cs typeface="Calibri"/>
              </a:rPr>
              <a:t>orante. </a:t>
            </a:r>
            <a:r>
              <a:rPr sz="1800" spc="-20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medio de  </a:t>
            </a:r>
            <a:r>
              <a:rPr sz="1800" spc="-5" dirty="0">
                <a:latin typeface="Calibri"/>
                <a:cs typeface="Calibri"/>
              </a:rPr>
              <a:t>ella, </a:t>
            </a:r>
            <a:r>
              <a:rPr sz="1800" dirty="0">
                <a:latin typeface="Calibri"/>
                <a:cs typeface="Calibri"/>
              </a:rPr>
              <a:t>el que </a:t>
            </a:r>
            <a:r>
              <a:rPr sz="1800" spc="-5" dirty="0">
                <a:latin typeface="Calibri"/>
                <a:cs typeface="Calibri"/>
              </a:rPr>
              <a:t>preside </a:t>
            </a:r>
            <a:r>
              <a:rPr sz="1800" spc="-10" dirty="0">
                <a:latin typeface="Calibri"/>
                <a:cs typeface="Calibri"/>
              </a:rPr>
              <a:t>recoge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5" dirty="0">
                <a:latin typeface="Calibri"/>
                <a:cs typeface="Calibri"/>
              </a:rPr>
              <a:t>sintetiza </a:t>
            </a:r>
            <a:r>
              <a:rPr sz="1800" spc="-5" dirty="0">
                <a:latin typeface="Calibri"/>
                <a:cs typeface="Calibri"/>
              </a:rPr>
              <a:t>los  pensamientos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sentimientos </a:t>
            </a:r>
            <a:r>
              <a:rPr sz="1800" dirty="0">
                <a:latin typeface="Calibri"/>
                <a:cs typeface="Calibri"/>
              </a:rPr>
              <a:t>del pueblo </a:t>
            </a:r>
            <a:r>
              <a:rPr sz="1800" spc="1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Dios,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los dirige hacia </a:t>
            </a:r>
            <a:r>
              <a:rPr sz="1800" dirty="0">
                <a:latin typeface="Calibri"/>
                <a:cs typeface="Calibri"/>
              </a:rPr>
              <a:t>el Señor en un </a:t>
            </a:r>
            <a:r>
              <a:rPr sz="1800" spc="-5" dirty="0">
                <a:latin typeface="Calibri"/>
                <a:cs typeface="Calibri"/>
              </a:rPr>
              <a:t>ambiente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20" dirty="0">
                <a:latin typeface="Calibri"/>
                <a:cs typeface="Calibri"/>
              </a:rPr>
              <a:t>fe. </a:t>
            </a:r>
            <a:r>
              <a:rPr sz="1800" spc="-5" dirty="0">
                <a:latin typeface="Calibri"/>
                <a:cs typeface="Calibri"/>
              </a:rPr>
              <a:t>Con ella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concluyen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ritos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iniciales.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Esta </a:t>
            </a:r>
            <a:r>
              <a:rPr sz="1800" spc="-10" dirty="0">
                <a:latin typeface="Calibri"/>
                <a:cs typeface="Calibri"/>
              </a:rPr>
              <a:t>oración </a:t>
            </a:r>
            <a:r>
              <a:rPr sz="1800" spc="-5" dirty="0">
                <a:latin typeface="Calibri"/>
                <a:cs typeface="Calibri"/>
              </a:rPr>
              <a:t>la dice solo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10" dirty="0">
                <a:latin typeface="Calibri"/>
                <a:cs typeface="Calibri"/>
              </a:rPr>
              <a:t>preside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asamblea </a:t>
            </a:r>
            <a:r>
              <a:rPr sz="1800" spc="-5" dirty="0">
                <a:latin typeface="Calibri"/>
                <a:cs typeface="Calibri"/>
              </a:rPr>
              <a:t>la hace </a:t>
            </a:r>
            <a:r>
              <a:rPr sz="1800" spc="-10" dirty="0">
                <a:latin typeface="Calibri"/>
                <a:cs typeface="Calibri"/>
              </a:rPr>
              <a:t>suya con </a:t>
            </a:r>
            <a:r>
              <a:rPr sz="1800" spc="15" dirty="0">
                <a:latin typeface="Calibri"/>
                <a:cs typeface="Calibri"/>
              </a:rPr>
              <a:t>el  </a:t>
            </a:r>
            <a:r>
              <a:rPr sz="1800" spc="-5" dirty="0">
                <a:latin typeface="Calibri"/>
                <a:cs typeface="Calibri"/>
              </a:rPr>
              <a:t>solemne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45" dirty="0">
                <a:latin typeface="Calibri"/>
                <a:cs typeface="Calibri"/>
              </a:rPr>
              <a:t>“Amén”.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93970" y="152400"/>
            <a:ext cx="2789047" cy="3276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0991" y="2589276"/>
            <a:ext cx="2734056" cy="3736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3475" y="4733925"/>
            <a:ext cx="3819525" cy="2124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2231" y="123444"/>
            <a:ext cx="8555736" cy="16215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5508" y="205740"/>
            <a:ext cx="8464296" cy="1319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1000" y="152400"/>
            <a:ext cx="8458200" cy="152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458200" cy="152400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184785" rIns="0" bIns="0" rtlCol="0">
            <a:spAutoFit/>
          </a:bodyPr>
          <a:lstStyle/>
          <a:p>
            <a:pPr marL="2712085" marR="563245" indent="-2140585">
              <a:lnSpc>
                <a:spcPct val="100000"/>
              </a:lnSpc>
              <a:spcBef>
                <a:spcPts val="1455"/>
              </a:spcBef>
            </a:pPr>
            <a:r>
              <a:rPr sz="3600" dirty="0">
                <a:solidFill>
                  <a:srgbClr val="FF0000"/>
                </a:solidFill>
              </a:rPr>
              <a:t>3. - </a:t>
            </a:r>
            <a:r>
              <a:rPr sz="3600" spc="-10" dirty="0">
                <a:solidFill>
                  <a:srgbClr val="FF0000"/>
                </a:solidFill>
              </a:rPr>
              <a:t>ELEMENTOS </a:t>
            </a:r>
            <a:r>
              <a:rPr sz="3600" spc="-5" dirty="0">
                <a:solidFill>
                  <a:srgbClr val="FF0000"/>
                </a:solidFill>
              </a:rPr>
              <a:t>QUE </a:t>
            </a:r>
            <a:r>
              <a:rPr sz="3600" spc="-10" dirty="0">
                <a:solidFill>
                  <a:srgbClr val="FF0000"/>
                </a:solidFill>
              </a:rPr>
              <a:t>CONSTITUYEN</a:t>
            </a:r>
            <a:r>
              <a:rPr sz="3600" spc="-85" dirty="0">
                <a:solidFill>
                  <a:srgbClr val="FF0000"/>
                </a:solidFill>
              </a:rPr>
              <a:t> </a:t>
            </a:r>
            <a:r>
              <a:rPr sz="3600" dirty="0">
                <a:solidFill>
                  <a:srgbClr val="FF0000"/>
                </a:solidFill>
              </a:rPr>
              <a:t>LA  </a:t>
            </a:r>
            <a:r>
              <a:rPr sz="3600" spc="-30" dirty="0">
                <a:solidFill>
                  <a:srgbClr val="FF0000"/>
                </a:solidFill>
              </a:rPr>
              <a:t>SAGRADA</a:t>
            </a:r>
            <a:r>
              <a:rPr sz="3600" spc="10" dirty="0">
                <a:solidFill>
                  <a:srgbClr val="FF0000"/>
                </a:solidFill>
              </a:rPr>
              <a:t> </a:t>
            </a:r>
            <a:r>
              <a:rPr sz="3600" spc="-5" dirty="0">
                <a:solidFill>
                  <a:srgbClr val="FF0000"/>
                </a:solidFill>
              </a:rPr>
              <a:t>LITURGIA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535940" y="1522313"/>
            <a:ext cx="7550784" cy="3287395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Son </a:t>
            </a: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siete 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los </a:t>
            </a: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elementos constitutivos </a:t>
            </a: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de 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la </a:t>
            </a: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Sagrada</a:t>
            </a:r>
            <a:r>
              <a:rPr sz="2400" b="1" spc="10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Liturgia: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2400" spc="-5" dirty="0">
                <a:latin typeface="Calibri"/>
                <a:cs typeface="Calibri"/>
              </a:rPr>
              <a:t>La </a:t>
            </a:r>
            <a:r>
              <a:rPr sz="2400" spc="-10" dirty="0">
                <a:latin typeface="Calibri"/>
                <a:cs typeface="Calibri"/>
              </a:rPr>
              <a:t>Sagrada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Escritura</a:t>
            </a:r>
            <a:endParaRPr sz="2400">
              <a:latin typeface="Calibri"/>
              <a:cs typeface="Calibri"/>
            </a:endParaRPr>
          </a:p>
          <a:p>
            <a:pPr marL="12700" marR="33782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Documentos </a:t>
            </a:r>
            <a:r>
              <a:rPr sz="2400" spc="-5" dirty="0">
                <a:latin typeface="Calibri"/>
                <a:cs typeface="Calibri"/>
              </a:rPr>
              <a:t>de </a:t>
            </a:r>
            <a:r>
              <a:rPr sz="2400" dirty="0">
                <a:latin typeface="Calibri"/>
                <a:cs typeface="Calibri"/>
              </a:rPr>
              <a:t>los </a:t>
            </a:r>
            <a:r>
              <a:rPr sz="2400" spc="-15" dirty="0">
                <a:latin typeface="Calibri"/>
                <a:cs typeface="Calibri"/>
              </a:rPr>
              <a:t>Santos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Padres  </a:t>
            </a:r>
            <a:r>
              <a:rPr sz="2400" spc="-5" dirty="0">
                <a:latin typeface="Calibri"/>
                <a:cs typeface="Calibri"/>
              </a:rPr>
              <a:t>El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Canto</a:t>
            </a:r>
            <a:endParaRPr sz="2400">
              <a:latin typeface="Calibri"/>
              <a:cs typeface="Calibri"/>
            </a:endParaRPr>
          </a:p>
          <a:p>
            <a:pPr marL="12700" marR="6290310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5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aciones  </a:t>
            </a:r>
            <a:r>
              <a:rPr sz="2400" spc="-10" dirty="0">
                <a:latin typeface="Calibri"/>
                <a:cs typeface="Calibri"/>
              </a:rPr>
              <a:t>Ritos</a:t>
            </a:r>
            <a:endParaRPr sz="2400">
              <a:latin typeface="Calibri"/>
              <a:cs typeface="Calibri"/>
            </a:endParaRPr>
          </a:p>
          <a:p>
            <a:pPr marL="12700" marR="3421379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latin typeface="Calibri"/>
                <a:cs typeface="Calibri"/>
              </a:rPr>
              <a:t>Objetos, vasos sagrados </a:t>
            </a:r>
            <a:r>
              <a:rPr sz="2400" dirty="0">
                <a:latin typeface="Calibri"/>
                <a:cs typeface="Calibri"/>
              </a:rPr>
              <a:t>y </a:t>
            </a:r>
            <a:r>
              <a:rPr sz="2400" spc="-15" dirty="0">
                <a:latin typeface="Calibri"/>
                <a:cs typeface="Calibri"/>
              </a:rPr>
              <a:t>lugares  </a:t>
            </a:r>
            <a:r>
              <a:rPr sz="2400" spc="-10" dirty="0">
                <a:latin typeface="Calibri"/>
                <a:cs typeface="Calibri"/>
              </a:rPr>
              <a:t>Ornamentos 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lienzos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840" y="187452"/>
            <a:ext cx="3474720" cy="49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6408" y="181355"/>
            <a:ext cx="2770632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4800" y="228587"/>
            <a:ext cx="3352800" cy="369570"/>
          </a:xfrm>
          <a:custGeom>
            <a:avLst/>
            <a:gdLst/>
            <a:ahLst/>
            <a:cxnLst/>
            <a:rect l="l" t="t" r="r" b="b"/>
            <a:pathLst>
              <a:path w="3352800" h="369570">
                <a:moveTo>
                  <a:pt x="0" y="369328"/>
                </a:moveTo>
                <a:lnTo>
                  <a:pt x="3352800" y="369328"/>
                </a:lnTo>
                <a:lnTo>
                  <a:pt x="33528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4800" y="228587"/>
            <a:ext cx="3352800" cy="369570"/>
          </a:xfrm>
          <a:custGeom>
            <a:avLst/>
            <a:gdLst/>
            <a:ahLst/>
            <a:cxnLst/>
            <a:rect l="l" t="t" r="r" b="b"/>
            <a:pathLst>
              <a:path w="3352800" h="369570">
                <a:moveTo>
                  <a:pt x="0" y="369328"/>
                </a:moveTo>
                <a:lnTo>
                  <a:pt x="3352800" y="369328"/>
                </a:lnTo>
                <a:lnTo>
                  <a:pt x="33528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0" y="246379"/>
            <a:ext cx="335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</a:rPr>
              <a:t>LITURGIA </a:t>
            </a:r>
            <a:r>
              <a:rPr sz="1800" dirty="0">
                <a:solidFill>
                  <a:srgbClr val="FFFFFF"/>
                </a:solidFill>
              </a:rPr>
              <a:t>DE </a:t>
            </a:r>
            <a:r>
              <a:rPr sz="1800" spc="-5" dirty="0">
                <a:solidFill>
                  <a:srgbClr val="FFFFFF"/>
                </a:solidFill>
              </a:rPr>
              <a:t>LA</a:t>
            </a:r>
            <a:r>
              <a:rPr sz="1800" spc="-20" dirty="0">
                <a:solidFill>
                  <a:srgbClr val="FFFFFF"/>
                </a:solidFill>
              </a:rPr>
              <a:t> PALABRA</a:t>
            </a:r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685800" y="838200"/>
            <a:ext cx="2209800" cy="2863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51632" y="1190244"/>
            <a:ext cx="4288536" cy="12984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12007" y="1171955"/>
            <a:ext cx="4366260" cy="12527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00400" y="1219149"/>
            <a:ext cx="4191000" cy="1200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200400" y="1219149"/>
            <a:ext cx="4191000" cy="1200785"/>
          </a:xfrm>
          <a:prstGeom prst="rect">
            <a:avLst/>
          </a:prstGeom>
          <a:ln w="12700">
            <a:solidFill>
              <a:srgbClr val="46AAC5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 marR="83820" algn="just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llama Liturgia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Palabra, </a:t>
            </a:r>
            <a:r>
              <a:rPr sz="1800" spc="-10" dirty="0">
                <a:latin typeface="Calibri"/>
                <a:cs typeface="Calibri"/>
              </a:rPr>
              <a:t>porque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5" dirty="0">
                <a:latin typeface="Calibri"/>
                <a:cs typeface="Calibri"/>
              </a:rPr>
              <a:t>ella, escuchamos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meditamos la </a:t>
            </a:r>
            <a:r>
              <a:rPr sz="1800" spc="-15" dirty="0">
                <a:latin typeface="Calibri"/>
                <a:cs typeface="Calibri"/>
              </a:rPr>
              <a:t>Palabra  </a:t>
            </a:r>
            <a:r>
              <a:rPr sz="1800" spc="-10" dirty="0">
                <a:latin typeface="Calibri"/>
                <a:cs typeface="Calibri"/>
              </a:rPr>
              <a:t>proclamada, </a:t>
            </a:r>
            <a:r>
              <a:rPr sz="1800" dirty="0">
                <a:latin typeface="Calibri"/>
                <a:cs typeface="Calibri"/>
              </a:rPr>
              <a:t>que es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Revelación </a:t>
            </a:r>
            <a:r>
              <a:rPr sz="1800" dirty="0">
                <a:latin typeface="Calibri"/>
                <a:cs typeface="Calibri"/>
              </a:rPr>
              <a:t>del  </a:t>
            </a:r>
            <a:r>
              <a:rPr sz="1800" spc="-10" dirty="0">
                <a:latin typeface="Calibri"/>
                <a:cs typeface="Calibri"/>
              </a:rPr>
              <a:t>misterio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Dios.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8431" y="4466844"/>
            <a:ext cx="4898136" cy="18516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8808" y="4448555"/>
            <a:ext cx="4975860" cy="18013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7200" y="4495749"/>
            <a:ext cx="4800600" cy="175437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7200" y="4495749"/>
            <a:ext cx="4800600" cy="1754505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83185" algn="just">
              <a:lnSpc>
                <a:spcPct val="100000"/>
              </a:lnSpc>
              <a:spcBef>
                <a:spcPts val="245"/>
              </a:spcBef>
            </a:pPr>
            <a:r>
              <a:rPr sz="1800" spc="-10" dirty="0">
                <a:latin typeface="Calibri"/>
                <a:cs typeface="Calibri"/>
              </a:rPr>
              <a:t>Lector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nunca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debe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decir: </a:t>
            </a:r>
            <a:r>
              <a:rPr sz="1800" spc="-10" dirty="0">
                <a:latin typeface="Calibri"/>
                <a:cs typeface="Calibri"/>
              </a:rPr>
              <a:t>primera lectura </a:t>
            </a:r>
            <a:r>
              <a:rPr sz="1800" dirty="0">
                <a:latin typeface="Calibri"/>
                <a:cs typeface="Calibri"/>
              </a:rPr>
              <a:t>o  segunda </a:t>
            </a:r>
            <a:r>
              <a:rPr sz="1800" spc="-10" dirty="0">
                <a:latin typeface="Calibri"/>
                <a:cs typeface="Calibri"/>
              </a:rPr>
              <a:t>lectura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salmo responsorial; </a:t>
            </a:r>
            <a:r>
              <a:rPr sz="1800" dirty="0">
                <a:latin typeface="Calibri"/>
                <a:cs typeface="Calibri"/>
              </a:rPr>
              <a:t>ni debe  leer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introducción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libros litúrgicos  indican con </a:t>
            </a:r>
            <a:r>
              <a:rPr sz="1800" spc="-15" dirty="0">
                <a:latin typeface="Calibri"/>
                <a:cs typeface="Calibri"/>
              </a:rPr>
              <a:t>letra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roja.</a:t>
            </a:r>
            <a:endParaRPr sz="1800">
              <a:latin typeface="Calibri"/>
              <a:cs typeface="Calibri"/>
            </a:endParaRPr>
          </a:p>
          <a:p>
            <a:pPr marL="91440" marR="84455" algn="just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001F5F"/>
                </a:solidFill>
                <a:latin typeface="Calibri"/>
                <a:cs typeface="Calibri"/>
              </a:rPr>
              <a:t>Se </a:t>
            </a: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debe leer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las </a:t>
            </a: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lecturas del leccionario </a:t>
            </a:r>
            <a:r>
              <a:rPr sz="1800" b="1" dirty="0">
                <a:solidFill>
                  <a:srgbClr val="001F5F"/>
                </a:solidFill>
                <a:latin typeface="Calibri"/>
                <a:cs typeface="Calibri"/>
              </a:rPr>
              <a:t>y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no </a:t>
            </a:r>
            <a:r>
              <a:rPr sz="1800" b="1" spc="-10" dirty="0">
                <a:solidFill>
                  <a:srgbClr val="001F5F"/>
                </a:solidFill>
                <a:latin typeface="Calibri"/>
                <a:cs typeface="Calibri"/>
              </a:rPr>
              <a:t>de  </a:t>
            </a:r>
            <a:r>
              <a:rPr sz="1800" b="1" dirty="0">
                <a:solidFill>
                  <a:srgbClr val="001F5F"/>
                </a:solidFill>
                <a:latin typeface="Calibri"/>
                <a:cs typeface="Calibri"/>
              </a:rPr>
              <a:t>la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hojita</a:t>
            </a:r>
            <a:r>
              <a:rPr sz="1800" b="1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001F5F"/>
                </a:solidFill>
                <a:latin typeface="Calibri"/>
                <a:cs typeface="Calibri"/>
              </a:rPr>
              <a:t>dominical</a:t>
            </a:r>
            <a:r>
              <a:rPr sz="1800" spc="-5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8431" y="3933444"/>
            <a:ext cx="3034284" cy="4678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8808" y="3915155"/>
            <a:ext cx="3083052" cy="4297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7200" y="3962387"/>
            <a:ext cx="2936367" cy="3693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57200" y="3962387"/>
            <a:ext cx="2936875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1800" b="1" spc="-10" dirty="0">
                <a:solidFill>
                  <a:srgbClr val="252525"/>
                </a:solidFill>
                <a:latin typeface="Calibri"/>
                <a:cs typeface="Calibri"/>
              </a:rPr>
              <a:t>LECTURAS: </a:t>
            </a:r>
            <a:r>
              <a:rPr sz="1800" spc="-5" dirty="0">
                <a:latin typeface="Calibri"/>
                <a:cs typeface="Calibri"/>
              </a:rPr>
              <a:t>(desde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Ambon)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14390" y="2823667"/>
            <a:ext cx="3115183" cy="36541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428244"/>
            <a:ext cx="2508504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608" y="409955"/>
            <a:ext cx="2563368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457187"/>
            <a:ext cx="2410968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457187"/>
            <a:ext cx="2411095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spc="-10" dirty="0">
                <a:solidFill>
                  <a:srgbClr val="000000"/>
                </a:solidFill>
              </a:rPr>
              <a:t>SALMO</a:t>
            </a:r>
            <a:r>
              <a:rPr sz="1800" spc="-2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RESPONSORIAL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332231" y="1114044"/>
            <a:ext cx="8022335" cy="15758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2608" y="1095755"/>
            <a:ext cx="8100059" cy="1527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000" y="1143000"/>
            <a:ext cx="7924800" cy="14773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1000" y="1143000"/>
            <a:ext cx="7924800" cy="147764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 marR="579755" algn="just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dirty="0">
                <a:latin typeface="Calibri"/>
                <a:cs typeface="Calibri"/>
              </a:rPr>
              <a:t>salmo </a:t>
            </a:r>
            <a:r>
              <a:rPr sz="1800" spc="-5" dirty="0">
                <a:latin typeface="Calibri"/>
                <a:cs typeface="Calibri"/>
              </a:rPr>
              <a:t>responsorial debe </a:t>
            </a:r>
            <a:r>
              <a:rPr sz="1800" spc="-10" dirty="0">
                <a:latin typeface="Calibri"/>
                <a:cs typeface="Calibri"/>
              </a:rPr>
              <a:t>proclamar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10" dirty="0">
                <a:latin typeface="Calibri"/>
                <a:cs typeface="Calibri"/>
              </a:rPr>
              <a:t>cantar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salmista,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una </a:t>
            </a:r>
            <a:r>
              <a:rPr sz="1800" spc="-10" dirty="0">
                <a:latin typeface="Calibri"/>
                <a:cs typeface="Calibri"/>
              </a:rPr>
              <a:t>persona  </a:t>
            </a:r>
            <a:r>
              <a:rPr sz="1800" spc="-15" dirty="0">
                <a:latin typeface="Calibri"/>
                <a:cs typeface="Calibri"/>
              </a:rPr>
              <a:t>distinta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30" dirty="0">
                <a:latin typeface="Calibri"/>
                <a:cs typeface="Calibri"/>
              </a:rPr>
              <a:t>lector, </a:t>
            </a:r>
            <a:r>
              <a:rPr sz="1800" spc="-5" dirty="0">
                <a:latin typeface="Calibri"/>
                <a:cs typeface="Calibri"/>
              </a:rPr>
              <a:t>desde </a:t>
            </a:r>
            <a:r>
              <a:rPr sz="1800" dirty="0">
                <a:latin typeface="Calibri"/>
                <a:cs typeface="Calibri"/>
              </a:rPr>
              <a:t>el ambón o </a:t>
            </a:r>
            <a:r>
              <a:rPr sz="1800" spc="-5" dirty="0">
                <a:latin typeface="Calibri"/>
                <a:cs typeface="Calibri"/>
              </a:rPr>
              <a:t>desde </a:t>
            </a:r>
            <a:r>
              <a:rPr sz="1800" spc="-10" dirty="0">
                <a:latin typeface="Calibri"/>
                <a:cs typeface="Calibri"/>
              </a:rPr>
              <a:t>otro sitio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oportuno.</a:t>
            </a:r>
            <a:endParaRPr sz="1800">
              <a:latin typeface="Calibri"/>
              <a:cs typeface="Calibri"/>
            </a:endParaRPr>
          </a:p>
          <a:p>
            <a:pPr marL="91440" marR="838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Es necesario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palabras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tiene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repetir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pueblo,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pronuncie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10" dirty="0">
                <a:latin typeface="Calibri"/>
                <a:cs typeface="Calibri"/>
              </a:rPr>
              <a:t>salmista, </a:t>
            </a:r>
            <a:r>
              <a:rPr sz="1800" spc="-15" dirty="0">
                <a:latin typeface="Calibri"/>
                <a:cs typeface="Calibri"/>
              </a:rPr>
              <a:t>clara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pausadamente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que puedan ser </a:t>
            </a:r>
            <a:r>
              <a:rPr sz="1800" spc="-5" dirty="0">
                <a:latin typeface="Calibri"/>
                <a:cs typeface="Calibri"/>
              </a:rPr>
              <a:t>entendidas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meditadas por  todos.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4136" y="2895600"/>
            <a:ext cx="3200145" cy="2895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37432" y="3019044"/>
            <a:ext cx="4440936" cy="10210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97808" y="3000755"/>
            <a:ext cx="4518660" cy="9784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6200" y="3047961"/>
            <a:ext cx="4343400" cy="923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886200" y="3047961"/>
            <a:ext cx="4343400" cy="92392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 marR="85090" algn="just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Conviene </a:t>
            </a:r>
            <a:r>
              <a:rPr sz="1800" dirty="0">
                <a:latin typeface="Calibri"/>
                <a:cs typeface="Calibri"/>
              </a:rPr>
              <a:t>que el </a:t>
            </a:r>
            <a:r>
              <a:rPr sz="1800" spc="-5" dirty="0">
                <a:latin typeface="Calibri"/>
                <a:cs typeface="Calibri"/>
              </a:rPr>
              <a:t>salmo responsorial </a:t>
            </a:r>
            <a:r>
              <a:rPr sz="1800" dirty="0">
                <a:latin typeface="Calibri"/>
                <a:cs typeface="Calibri"/>
              </a:rPr>
              <a:t>sea  </a:t>
            </a:r>
            <a:r>
              <a:rPr sz="1800" spc="-15" dirty="0">
                <a:latin typeface="Calibri"/>
                <a:cs typeface="Calibri"/>
              </a:rPr>
              <a:t>cantado, </a:t>
            </a:r>
            <a:r>
              <a:rPr sz="1800" dirty="0">
                <a:latin typeface="Calibri"/>
                <a:cs typeface="Calibri"/>
              </a:rPr>
              <a:t>al menos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respuesta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5" dirty="0">
                <a:latin typeface="Calibri"/>
                <a:cs typeface="Calibri"/>
              </a:rPr>
              <a:t>pertenece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pueblo.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837432" y="4314444"/>
            <a:ext cx="4745736" cy="15758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97808" y="4296155"/>
            <a:ext cx="4550664" cy="152704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86200" y="4343336"/>
            <a:ext cx="4648200" cy="14773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886200" y="4343336"/>
            <a:ext cx="4648200" cy="1477645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 marR="408940">
              <a:lnSpc>
                <a:spcPct val="100000"/>
              </a:lnSpc>
              <a:spcBef>
                <a:spcPts val="245"/>
              </a:spcBef>
            </a:pP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El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salmista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no debe 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decir” </a:t>
            </a:r>
            <a:r>
              <a:rPr sz="1800" spc="-5" dirty="0">
                <a:latin typeface="Calibri"/>
                <a:cs typeface="Calibri"/>
              </a:rPr>
              <a:t>respondamos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  </a:t>
            </a:r>
            <a:r>
              <a:rPr sz="1800" spc="-15" dirty="0">
                <a:latin typeface="Calibri"/>
                <a:cs typeface="Calibri"/>
              </a:rPr>
              <a:t>Palabra </a:t>
            </a:r>
            <a:r>
              <a:rPr sz="1800" spc="-5" dirty="0">
                <a:latin typeface="Calibri"/>
                <a:cs typeface="Calibri"/>
              </a:rPr>
              <a:t>de Dios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salmo”;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salmo  responsorial </a:t>
            </a:r>
            <a:r>
              <a:rPr sz="1800" spc="-10" dirty="0">
                <a:latin typeface="Calibri"/>
                <a:cs typeface="Calibri"/>
              </a:rPr>
              <a:t>repitan </a:t>
            </a:r>
            <a:r>
              <a:rPr sz="1800" spc="-30" dirty="0">
                <a:latin typeface="Calibri"/>
                <a:cs typeface="Calibri"/>
              </a:rPr>
              <a:t>todos”, </a:t>
            </a:r>
            <a:r>
              <a:rPr sz="1800" spc="-5" dirty="0">
                <a:latin typeface="Calibri"/>
                <a:cs typeface="Calibri"/>
              </a:rPr>
              <a:t>sino que dice la  </a:t>
            </a:r>
            <a:r>
              <a:rPr sz="1800" spc="-10" dirty="0">
                <a:latin typeface="Calibri"/>
                <a:cs typeface="Calibri"/>
              </a:rPr>
              <a:t>antífona </a:t>
            </a:r>
            <a:r>
              <a:rPr sz="1800" spc="-5" dirty="0">
                <a:latin typeface="Calibri"/>
                <a:cs typeface="Calibri"/>
              </a:rPr>
              <a:t>sin decir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“todos”,</a:t>
            </a:r>
            <a:endParaRPr sz="18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pueblo sabe que tiene que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responder.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428244"/>
            <a:ext cx="3983736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608" y="409955"/>
            <a:ext cx="3890772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457187"/>
            <a:ext cx="38862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457187"/>
            <a:ext cx="38862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spc="-10" dirty="0">
                <a:solidFill>
                  <a:srgbClr val="000000"/>
                </a:solidFill>
              </a:rPr>
              <a:t>ACLAMACION </a:t>
            </a:r>
            <a:r>
              <a:rPr sz="1800" spc="-5" dirty="0">
                <a:solidFill>
                  <a:srgbClr val="000000"/>
                </a:solidFill>
              </a:rPr>
              <a:t>ANTES </a:t>
            </a:r>
            <a:r>
              <a:rPr sz="1800" dirty="0">
                <a:solidFill>
                  <a:srgbClr val="000000"/>
                </a:solidFill>
              </a:rPr>
              <a:t>DEL</a:t>
            </a:r>
            <a:r>
              <a:rPr sz="1800" spc="-20" dirty="0">
                <a:solidFill>
                  <a:srgbClr val="000000"/>
                </a:solidFill>
              </a:rPr>
              <a:t> </a:t>
            </a:r>
            <a:r>
              <a:rPr sz="1800" spc="-15" dirty="0">
                <a:solidFill>
                  <a:srgbClr val="000000"/>
                </a:solidFill>
              </a:rPr>
              <a:t>EVANGELIO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459740" y="1313434"/>
            <a:ext cx="76504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ALELUYA: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una </a:t>
            </a:r>
            <a:r>
              <a:rPr sz="1800" spc="-10" dirty="0">
                <a:latin typeface="Calibri"/>
                <a:cs typeface="Calibri"/>
              </a:rPr>
              <a:t>exclamación hebrea </a:t>
            </a:r>
            <a:r>
              <a:rPr sz="1800" spc="-5" dirty="0">
                <a:latin typeface="Calibri"/>
                <a:cs typeface="Calibri"/>
              </a:rPr>
              <a:t>que se </a:t>
            </a:r>
            <a:r>
              <a:rPr sz="1800" spc="-10" dirty="0">
                <a:latin typeface="Calibri"/>
                <a:cs typeface="Calibri"/>
              </a:rPr>
              <a:t>compone </a:t>
            </a:r>
            <a:r>
              <a:rPr sz="1800" spc="-5" dirty="0">
                <a:latin typeface="Calibri"/>
                <a:cs typeface="Calibri"/>
              </a:rPr>
              <a:t>de dos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palabras: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“Halleu” que </a:t>
            </a:r>
            <a:r>
              <a:rPr sz="1800" spc="-10" dirty="0">
                <a:latin typeface="Calibri"/>
                <a:cs typeface="Calibri"/>
              </a:rPr>
              <a:t>quiere </a:t>
            </a:r>
            <a:r>
              <a:rPr sz="1800" spc="-5" dirty="0">
                <a:latin typeface="Calibri"/>
                <a:cs typeface="Calibri"/>
              </a:rPr>
              <a:t>decir </a:t>
            </a:r>
            <a:r>
              <a:rPr sz="1800" spc="-10" dirty="0">
                <a:latin typeface="Calibri"/>
                <a:cs typeface="Calibri"/>
              </a:rPr>
              <a:t>“alaben”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5" dirty="0">
                <a:latin typeface="Calibri"/>
                <a:cs typeface="Calibri"/>
              </a:rPr>
              <a:t>“Yah”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abreviación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35" dirty="0">
                <a:latin typeface="Calibri"/>
                <a:cs typeface="Calibri"/>
              </a:rPr>
              <a:t>Yahvé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nombre 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Dios:</a:t>
            </a:r>
            <a:endParaRPr sz="1800">
              <a:latin typeface="Calibri"/>
              <a:cs typeface="Calibri"/>
            </a:endParaRPr>
          </a:p>
          <a:p>
            <a:pPr marL="1931670">
              <a:lnSpc>
                <a:spcPct val="100000"/>
              </a:lnSpc>
            </a:pPr>
            <a:r>
              <a:rPr sz="1800" i="1" spc="-5" dirty="0">
                <a:latin typeface="Calibri"/>
                <a:cs typeface="Calibri"/>
              </a:rPr>
              <a:t>Aleluya, pues </a:t>
            </a:r>
            <a:r>
              <a:rPr sz="1800" i="1" dirty="0">
                <a:latin typeface="Calibri"/>
                <a:cs typeface="Calibri"/>
              </a:rPr>
              <a:t>, </a:t>
            </a:r>
            <a:r>
              <a:rPr sz="1800" i="1" spc="-5" dirty="0">
                <a:latin typeface="Calibri"/>
                <a:cs typeface="Calibri"/>
              </a:rPr>
              <a:t>quiere </a:t>
            </a:r>
            <a:r>
              <a:rPr sz="1800" i="1" spc="-30" dirty="0">
                <a:latin typeface="Calibri"/>
                <a:cs typeface="Calibri"/>
              </a:rPr>
              <a:t>decir, </a:t>
            </a:r>
            <a:r>
              <a:rPr sz="1800" i="1" spc="-15" dirty="0">
                <a:latin typeface="Calibri"/>
                <a:cs typeface="Calibri"/>
              </a:rPr>
              <a:t>“alaben </a:t>
            </a:r>
            <a:r>
              <a:rPr sz="1800" i="1" dirty="0">
                <a:latin typeface="Calibri"/>
                <a:cs typeface="Calibri"/>
              </a:rPr>
              <a:t>a</a:t>
            </a:r>
            <a:r>
              <a:rPr sz="1800" i="1" spc="6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Dios”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0336" y="3047949"/>
            <a:ext cx="4264025" cy="26607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85028" y="3218815"/>
            <a:ext cx="32854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No es </a:t>
            </a:r>
            <a:r>
              <a:rPr sz="1800" spc="-15" dirty="0">
                <a:latin typeface="Calibri"/>
                <a:cs typeface="Calibri"/>
              </a:rPr>
              <a:t>correcto </a:t>
            </a:r>
            <a:r>
              <a:rPr sz="1800" spc="-10" dirty="0">
                <a:latin typeface="Calibri"/>
                <a:cs typeface="Calibri"/>
              </a:rPr>
              <a:t>remplazar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10" dirty="0">
                <a:latin typeface="Calibri"/>
                <a:cs typeface="Calibri"/>
              </a:rPr>
              <a:t>aleluya  </a:t>
            </a:r>
            <a:r>
              <a:rPr sz="1800" spc="-5" dirty="0">
                <a:latin typeface="Calibri"/>
                <a:cs typeface="Calibri"/>
              </a:rPr>
              <a:t>por cualquier </a:t>
            </a:r>
            <a:r>
              <a:rPr sz="1800" spc="-10" dirty="0">
                <a:latin typeface="Calibri"/>
                <a:cs typeface="Calibri"/>
              </a:rPr>
              <a:t>canto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privarnos de  </a:t>
            </a:r>
            <a:r>
              <a:rPr sz="1800" spc="-10" dirty="0">
                <a:latin typeface="Calibri"/>
                <a:cs typeface="Calibri"/>
              </a:rPr>
              <a:t>entonar </a:t>
            </a:r>
            <a:r>
              <a:rPr sz="1800" spc="-5" dirty="0">
                <a:latin typeface="Calibri"/>
                <a:cs typeface="Calibri"/>
              </a:rPr>
              <a:t>la alabanza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Dios. Solo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5" dirty="0">
                <a:latin typeface="Calibri"/>
                <a:cs typeface="Calibri"/>
              </a:rPr>
              <a:t>tiempo de cuaresma no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entona 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-5" dirty="0">
                <a:latin typeface="Calibri"/>
                <a:cs typeface="Calibri"/>
              </a:rPr>
              <a:t> Aleluya.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428244"/>
            <a:ext cx="2150364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608" y="409955"/>
            <a:ext cx="2208276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457187"/>
            <a:ext cx="2053208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457187"/>
            <a:ext cx="2053589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spc="-15" dirty="0">
                <a:solidFill>
                  <a:srgbClr val="000000"/>
                </a:solidFill>
              </a:rPr>
              <a:t>SANTO</a:t>
            </a:r>
            <a:r>
              <a:rPr sz="1800" spc="-35" dirty="0">
                <a:solidFill>
                  <a:srgbClr val="000000"/>
                </a:solidFill>
              </a:rPr>
              <a:t> </a:t>
            </a:r>
            <a:r>
              <a:rPr sz="1800" spc="-15" dirty="0">
                <a:solidFill>
                  <a:srgbClr val="000000"/>
                </a:solidFill>
              </a:rPr>
              <a:t>EVANGELIO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304800" y="1828800"/>
            <a:ext cx="2765552" cy="3657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79775" y="856234"/>
            <a:ext cx="5483225" cy="5558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59385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5" dirty="0">
                <a:latin typeface="Calibri"/>
                <a:cs typeface="Calibri"/>
              </a:rPr>
              <a:t>Evangelio, </a:t>
            </a:r>
            <a:r>
              <a:rPr sz="1800" dirty="0">
                <a:latin typeface="Calibri"/>
                <a:cs typeface="Calibri"/>
              </a:rPr>
              <a:t>Jesús mismo </a:t>
            </a:r>
            <a:r>
              <a:rPr sz="1800" spc="-5" dirty="0">
                <a:latin typeface="Calibri"/>
                <a:cs typeface="Calibri"/>
              </a:rPr>
              <a:t>nos </a:t>
            </a:r>
            <a:r>
              <a:rPr sz="1800" dirty="0">
                <a:latin typeface="Calibri"/>
                <a:cs typeface="Calibri"/>
              </a:rPr>
              <a:t>anuncia la Buena  </a:t>
            </a:r>
            <a:r>
              <a:rPr sz="1800" spc="-5" dirty="0">
                <a:latin typeface="Calibri"/>
                <a:cs typeface="Calibri"/>
              </a:rPr>
              <a:t>Noticia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salvación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nos </a:t>
            </a:r>
            <a:r>
              <a:rPr sz="1800" dirty="0">
                <a:latin typeface="Calibri"/>
                <a:cs typeface="Calibri"/>
              </a:rPr>
              <a:t>ha </a:t>
            </a:r>
            <a:r>
              <a:rPr sz="1800" spc="-10" dirty="0">
                <a:latin typeface="Calibri"/>
                <a:cs typeface="Calibri"/>
              </a:rPr>
              <a:t>traído. </a:t>
            </a:r>
            <a:r>
              <a:rPr sz="1800" spc="-5" dirty="0">
                <a:latin typeface="Calibri"/>
                <a:cs typeface="Calibri"/>
              </a:rPr>
              <a:t>Hacemos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señal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cruz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15" dirty="0">
                <a:latin typeface="Calibri"/>
                <a:cs typeface="Calibri"/>
              </a:rPr>
              <a:t>Evangelio, para </a:t>
            </a:r>
            <a:r>
              <a:rPr sz="1800" spc="-5" dirty="0">
                <a:latin typeface="Calibri"/>
                <a:cs typeface="Calibri"/>
              </a:rPr>
              <a:t>afirmar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somos  </a:t>
            </a:r>
            <a:r>
              <a:rPr sz="1800" spc="-10" dirty="0">
                <a:latin typeface="Calibri"/>
                <a:cs typeface="Calibri"/>
              </a:rPr>
              <a:t>cristianos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queremos </a:t>
            </a:r>
            <a:r>
              <a:rPr sz="1800" spc="-10" dirty="0">
                <a:latin typeface="Calibri"/>
                <a:cs typeface="Calibri"/>
              </a:rPr>
              <a:t>recibir </a:t>
            </a:r>
            <a:r>
              <a:rPr sz="1800" spc="-5" dirty="0">
                <a:latin typeface="Calibri"/>
                <a:cs typeface="Calibri"/>
              </a:rPr>
              <a:t>las enseñanzas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Cristo.</a:t>
            </a:r>
            <a:endParaRPr sz="1800">
              <a:latin typeface="Calibri"/>
              <a:cs typeface="Calibri"/>
            </a:endParaRPr>
          </a:p>
          <a:p>
            <a:pPr marL="88900" marR="5080" algn="just">
              <a:lnSpc>
                <a:spcPct val="100000"/>
              </a:lnSpc>
              <a:spcBef>
                <a:spcPts val="1560"/>
              </a:spcBef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El 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Evangelio </a:t>
            </a:r>
            <a:r>
              <a:rPr sz="1800" dirty="0">
                <a:latin typeface="Calibri"/>
                <a:cs typeface="Calibri"/>
              </a:rPr>
              <a:t>es el </a:t>
            </a:r>
            <a:r>
              <a:rPr sz="1800" spc="-10" dirty="0">
                <a:latin typeface="Calibri"/>
                <a:cs typeface="Calibri"/>
              </a:rPr>
              <a:t>punto </a:t>
            </a:r>
            <a:r>
              <a:rPr sz="1800" spc="-5" dirty="0">
                <a:latin typeface="Calibri"/>
                <a:cs typeface="Calibri"/>
              </a:rPr>
              <a:t>culminante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toda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Liturgia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Palabra,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debe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proclamarse con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la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máxima solemnidad</a:t>
            </a:r>
            <a:r>
              <a:rPr sz="1800" spc="-10" dirty="0">
                <a:latin typeface="Calibri"/>
                <a:cs typeface="Calibri"/>
              </a:rPr>
              <a:t>. 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terminar la proclamación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5" dirty="0">
                <a:latin typeface="Calibri"/>
                <a:cs typeface="Calibri"/>
              </a:rPr>
              <a:t>Evangelio, </a:t>
            </a:r>
            <a:r>
              <a:rPr sz="1800" spc="-5" dirty="0">
                <a:latin typeface="Calibri"/>
                <a:cs typeface="Calibri"/>
              </a:rPr>
              <a:t>saludamos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15" dirty="0">
                <a:latin typeface="Calibri"/>
                <a:cs typeface="Calibri"/>
              </a:rPr>
              <a:t>Palabra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5" dirty="0">
                <a:latin typeface="Calibri"/>
                <a:cs typeface="Calibri"/>
              </a:rPr>
              <a:t>aclamación </a:t>
            </a:r>
            <a:r>
              <a:rPr sz="1800" dirty="0">
                <a:latin typeface="Calibri"/>
                <a:cs typeface="Calibri"/>
              </a:rPr>
              <a:t>especial </a:t>
            </a:r>
            <a:r>
              <a:rPr sz="1800" spc="-5" dirty="0">
                <a:latin typeface="Calibri"/>
                <a:cs typeface="Calibri"/>
              </a:rPr>
              <a:t>(no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como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las  </a:t>
            </a:r>
            <a:r>
              <a:rPr sz="1800" spc="-10" dirty="0">
                <a:latin typeface="Calibri"/>
                <a:cs typeface="Calibri"/>
              </a:rPr>
              <a:t>anteriores </a:t>
            </a:r>
            <a:r>
              <a:rPr sz="1800" spc="-5" dirty="0">
                <a:latin typeface="Calibri"/>
                <a:cs typeface="Calibri"/>
              </a:rPr>
              <a:t>lecturas; </a:t>
            </a:r>
            <a:r>
              <a:rPr sz="1800" spc="-10" dirty="0">
                <a:latin typeface="Calibri"/>
                <a:cs typeface="Calibri"/>
              </a:rPr>
              <a:t>ahora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15" dirty="0">
                <a:latin typeface="Calibri"/>
                <a:cs typeface="Calibri"/>
              </a:rPr>
              <a:t>Evangelio, para </a:t>
            </a:r>
            <a:r>
              <a:rPr sz="1800" spc="-10" dirty="0">
                <a:latin typeface="Calibri"/>
                <a:cs typeface="Calibri"/>
              </a:rPr>
              <a:t>destacar  </a:t>
            </a:r>
            <a:r>
              <a:rPr sz="1800" spc="-5" dirty="0">
                <a:latin typeface="Calibri"/>
                <a:cs typeface="Calibri"/>
              </a:rPr>
              <a:t>la presencia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5" dirty="0">
                <a:latin typeface="Calibri"/>
                <a:cs typeface="Calibri"/>
              </a:rPr>
              <a:t>esta </a:t>
            </a:r>
            <a:r>
              <a:rPr sz="1800" spc="-5" dirty="0">
                <a:latin typeface="Calibri"/>
                <a:cs typeface="Calibri"/>
              </a:rPr>
              <a:t>lectura,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presenta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15" dirty="0">
                <a:latin typeface="Calibri"/>
                <a:cs typeface="Calibri"/>
              </a:rPr>
              <a:t>Evangeliario, </a:t>
            </a:r>
            <a:r>
              <a:rPr sz="1800" spc="-5" dirty="0">
                <a:latin typeface="Calibri"/>
                <a:cs typeface="Calibri"/>
              </a:rPr>
              <a:t>sobre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dirty="0">
                <a:latin typeface="Calibri"/>
                <a:cs typeface="Calibri"/>
              </a:rPr>
              <a:t>ambón y se </a:t>
            </a:r>
            <a:r>
              <a:rPr sz="1800" spc="-5" dirty="0">
                <a:latin typeface="Calibri"/>
                <a:cs typeface="Calibri"/>
              </a:rPr>
              <a:t>dice; </a:t>
            </a:r>
            <a:r>
              <a:rPr sz="1800" spc="-15" dirty="0">
                <a:latin typeface="Calibri"/>
                <a:cs typeface="Calibri"/>
              </a:rPr>
              <a:t>Palabra </a:t>
            </a:r>
            <a:r>
              <a:rPr sz="1800" dirty="0">
                <a:latin typeface="Calibri"/>
                <a:cs typeface="Calibri"/>
              </a:rPr>
              <a:t>del  </a:t>
            </a:r>
            <a:r>
              <a:rPr sz="1800" spc="-30" dirty="0">
                <a:latin typeface="Calibri"/>
                <a:cs typeface="Calibri"/>
              </a:rPr>
              <a:t>Señor,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lo </a:t>
            </a:r>
            <a:r>
              <a:rPr sz="1800" dirty="0">
                <a:latin typeface="Calibri"/>
                <a:cs typeface="Calibri"/>
              </a:rPr>
              <a:t>que la asamblea </a:t>
            </a:r>
            <a:r>
              <a:rPr sz="1800" spc="-5" dirty="0">
                <a:latin typeface="Calibri"/>
                <a:cs typeface="Calibri"/>
              </a:rPr>
              <a:t>responde </a:t>
            </a:r>
            <a:r>
              <a:rPr sz="1800" spc="-15" dirty="0">
                <a:latin typeface="Calibri"/>
                <a:cs typeface="Calibri"/>
              </a:rPr>
              <a:t>”Gloria </a:t>
            </a:r>
            <a:r>
              <a:rPr sz="1800" dirty="0">
                <a:latin typeface="Calibri"/>
                <a:cs typeface="Calibri"/>
              </a:rPr>
              <a:t>a Ti, </a:t>
            </a:r>
            <a:r>
              <a:rPr sz="1800" spc="-5" dirty="0">
                <a:latin typeface="Calibri"/>
                <a:cs typeface="Calibri"/>
              </a:rPr>
              <a:t>Señor  </a:t>
            </a:r>
            <a:r>
              <a:rPr sz="1800" spc="-20" dirty="0">
                <a:latin typeface="Calibri"/>
                <a:cs typeface="Calibri"/>
              </a:rPr>
              <a:t>Jesus.”</a:t>
            </a:r>
            <a:endParaRPr sz="1800">
              <a:latin typeface="Calibri"/>
              <a:cs typeface="Calibri"/>
            </a:endParaRPr>
          </a:p>
          <a:p>
            <a:pPr marL="165100" marR="81915" algn="just">
              <a:lnSpc>
                <a:spcPct val="100000"/>
              </a:lnSpc>
              <a:spcBef>
                <a:spcPts val="965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10" dirty="0">
                <a:latin typeface="Calibri"/>
                <a:cs typeface="Calibri"/>
              </a:rPr>
              <a:t>Diácono,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veneran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la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Palabra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de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Cristo </a:t>
            </a:r>
            <a:r>
              <a:rPr sz="1800" dirty="0">
                <a:latin typeface="Calibri"/>
                <a:cs typeface="Calibri"/>
              </a:rPr>
              <a:t>en  el </a:t>
            </a:r>
            <a:r>
              <a:rPr sz="1800" spc="-10" dirty="0">
                <a:latin typeface="Calibri"/>
                <a:cs typeface="Calibri"/>
              </a:rPr>
              <a:t>Evangelio </a:t>
            </a: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un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ósculo </a:t>
            </a:r>
            <a:r>
              <a:rPr sz="1800" spc="-5" dirty="0">
                <a:latin typeface="Calibri"/>
                <a:cs typeface="Calibri"/>
              </a:rPr>
              <a:t>(beso); </a:t>
            </a: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besar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libro  </a:t>
            </a:r>
            <a:r>
              <a:rPr sz="1800" spc="-5" dirty="0">
                <a:latin typeface="Calibri"/>
                <a:cs typeface="Calibri"/>
              </a:rPr>
              <a:t>donde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hace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-5" dirty="0">
                <a:latin typeface="Calibri"/>
                <a:cs typeface="Calibri"/>
              </a:rPr>
              <a:t>señal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cruz </a:t>
            </a:r>
            <a:r>
              <a:rPr sz="1800" spc="-15" dirty="0">
                <a:latin typeface="Calibri"/>
                <a:cs typeface="Calibri"/>
              </a:rPr>
              <a:t>ya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esto significa </a:t>
            </a:r>
            <a:r>
              <a:rPr sz="1800" dirty="0">
                <a:latin typeface="Calibri"/>
                <a:cs typeface="Calibri"/>
              </a:rPr>
              <a:t>el  amor y </a:t>
            </a:r>
            <a:r>
              <a:rPr sz="1800" spc="-10" dirty="0">
                <a:latin typeface="Calibri"/>
                <a:cs typeface="Calibri"/>
              </a:rPr>
              <a:t>respeto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tributamos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nuestro </a:t>
            </a:r>
            <a:r>
              <a:rPr sz="1800" spc="-5" dirty="0">
                <a:latin typeface="Calibri"/>
                <a:cs typeface="Calibri"/>
              </a:rPr>
              <a:t>Señor;  </a:t>
            </a:r>
            <a:r>
              <a:rPr sz="1800" dirty="0">
                <a:latin typeface="Calibri"/>
                <a:cs typeface="Calibri"/>
              </a:rPr>
              <a:t>además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incensación </a:t>
            </a:r>
            <a:r>
              <a:rPr sz="1800" dirty="0">
                <a:latin typeface="Calibri"/>
                <a:cs typeface="Calibri"/>
              </a:rPr>
              <a:t>y el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acompañamiento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de las  velas.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231" y="428244"/>
            <a:ext cx="2840736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3608" y="409955"/>
            <a:ext cx="2610612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0" y="457187"/>
            <a:ext cx="27432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62000" y="457187"/>
            <a:ext cx="27432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000000"/>
                </a:solidFill>
              </a:rPr>
              <a:t>LA HOMILÍA </a:t>
            </a:r>
            <a:r>
              <a:rPr sz="1800" dirty="0">
                <a:solidFill>
                  <a:srgbClr val="000000"/>
                </a:solidFill>
              </a:rPr>
              <a:t>O</a:t>
            </a:r>
            <a:r>
              <a:rPr sz="1800" spc="-15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SERMON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762000" y="1143000"/>
            <a:ext cx="2286000" cy="3098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13632" y="1190244"/>
            <a:ext cx="4288536" cy="2129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74008" y="1171955"/>
            <a:ext cx="4366260" cy="20756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62400" y="1219200"/>
            <a:ext cx="4191000" cy="2031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962400" y="1219200"/>
            <a:ext cx="4191000" cy="2031364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 marR="82550" algn="just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La homilía </a:t>
            </a:r>
            <a:r>
              <a:rPr sz="1800" spc="-5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parte </a:t>
            </a:r>
            <a:r>
              <a:rPr sz="1800" spc="-15" dirty="0">
                <a:latin typeface="Calibri"/>
                <a:cs typeface="Calibri"/>
              </a:rPr>
              <a:t>integrante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Liturgia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Palabra, </a:t>
            </a:r>
            <a:r>
              <a:rPr sz="1800" dirty="0">
                <a:latin typeface="Calibri"/>
                <a:cs typeface="Calibri"/>
              </a:rPr>
              <a:t>es muy  </a:t>
            </a:r>
            <a:r>
              <a:rPr sz="1800" spc="-10" dirty="0">
                <a:latin typeface="Calibri"/>
                <a:cs typeface="Calibri"/>
              </a:rPr>
              <a:t>recomendable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todos </a:t>
            </a:r>
            <a:r>
              <a:rPr sz="1800" spc="-5" dirty="0">
                <a:latin typeface="Calibri"/>
                <a:cs typeface="Calibri"/>
              </a:rPr>
              <a:t>los días, </a:t>
            </a:r>
            <a:r>
              <a:rPr sz="1800" dirty="0">
                <a:latin typeface="Calibri"/>
                <a:cs typeface="Calibri"/>
              </a:rPr>
              <a:t>no </a:t>
            </a:r>
            <a:r>
              <a:rPr sz="1800" spc="-5" dirty="0">
                <a:latin typeface="Calibri"/>
                <a:cs typeface="Calibri"/>
              </a:rPr>
              <a:t>sólo  los domingos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grandes </a:t>
            </a:r>
            <a:r>
              <a:rPr sz="1800" spc="-10" dirty="0">
                <a:latin typeface="Calibri"/>
                <a:cs typeface="Calibri"/>
              </a:rPr>
              <a:t>fiestas,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5" dirty="0">
                <a:latin typeface="Calibri"/>
                <a:cs typeface="Calibri"/>
              </a:rPr>
              <a:t>tenga </a:t>
            </a:r>
            <a:r>
              <a:rPr sz="1800" spc="-10" dirty="0">
                <a:latin typeface="Calibri"/>
                <a:cs typeface="Calibri"/>
              </a:rPr>
              <a:t>la  explicación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Palabra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Dios, </a:t>
            </a:r>
            <a:r>
              <a:rPr sz="1800" dirty="0">
                <a:latin typeface="Calibri"/>
                <a:cs typeface="Calibri"/>
              </a:rPr>
              <a:t>pues  </a:t>
            </a:r>
            <a:r>
              <a:rPr sz="1800" spc="-5" dirty="0">
                <a:latin typeface="Calibri"/>
                <a:cs typeface="Calibri"/>
              </a:rPr>
              <a:t>sirve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10" dirty="0">
                <a:latin typeface="Calibri"/>
                <a:cs typeface="Calibri"/>
              </a:rPr>
              <a:t>alimentar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vida </a:t>
            </a:r>
            <a:r>
              <a:rPr sz="1800" spc="-5" dirty="0">
                <a:latin typeface="Calibri"/>
                <a:cs typeface="Calibri"/>
              </a:rPr>
              <a:t>cristiana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comunidad.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48200" y="3962336"/>
            <a:ext cx="2914650" cy="2489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7031" y="4847844"/>
            <a:ext cx="3831336" cy="10210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7408" y="4829555"/>
            <a:ext cx="3837432" cy="9784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5800" y="4876800"/>
            <a:ext cx="3733800" cy="9233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5800" y="4876800"/>
            <a:ext cx="3733800" cy="92392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212725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conveniente </a:t>
            </a:r>
            <a:r>
              <a:rPr sz="1800" spc="-5" dirty="0">
                <a:latin typeface="Calibri"/>
                <a:cs typeface="Calibri"/>
              </a:rPr>
              <a:t>que se </a:t>
            </a:r>
            <a:r>
              <a:rPr sz="1800" spc="-10" dirty="0">
                <a:latin typeface="Calibri"/>
                <a:cs typeface="Calibri"/>
              </a:rPr>
              <a:t>guarde </a:t>
            </a:r>
            <a:r>
              <a:rPr sz="1800" spc="-5" dirty="0">
                <a:latin typeface="Calibri"/>
                <a:cs typeface="Calibri"/>
              </a:rPr>
              <a:t>un  </a:t>
            </a:r>
            <a:r>
              <a:rPr sz="1800" spc="-15" dirty="0">
                <a:latin typeface="Calibri"/>
                <a:cs typeface="Calibri"/>
              </a:rPr>
              <a:t>breve </a:t>
            </a:r>
            <a:r>
              <a:rPr sz="1800" spc="-5" dirty="0">
                <a:latin typeface="Calibri"/>
                <a:cs typeface="Calibri"/>
              </a:rPr>
              <a:t>espacio de silencio después de  la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homilía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1832" y="428244"/>
            <a:ext cx="3153156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2208" y="409955"/>
            <a:ext cx="3201924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0600" y="457187"/>
            <a:ext cx="3056001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0600" y="457187"/>
            <a:ext cx="3056255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000000"/>
                </a:solidFill>
              </a:rPr>
              <a:t>EL </a:t>
            </a:r>
            <a:r>
              <a:rPr sz="1800" spc="-5" dirty="0">
                <a:solidFill>
                  <a:srgbClr val="000000"/>
                </a:solidFill>
              </a:rPr>
              <a:t>CREDO </a:t>
            </a:r>
            <a:r>
              <a:rPr sz="1800" dirty="0">
                <a:solidFill>
                  <a:srgbClr val="000000"/>
                </a:solidFill>
              </a:rPr>
              <a:t>O </a:t>
            </a:r>
            <a:r>
              <a:rPr sz="1800" spc="-10" dirty="0">
                <a:solidFill>
                  <a:srgbClr val="000000"/>
                </a:solidFill>
              </a:rPr>
              <a:t>PROFESIÓN </a:t>
            </a:r>
            <a:r>
              <a:rPr sz="1800" dirty="0">
                <a:solidFill>
                  <a:srgbClr val="000000"/>
                </a:solidFill>
              </a:rPr>
              <a:t>DE</a:t>
            </a:r>
            <a:r>
              <a:rPr sz="1800" spc="-4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FE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1219200" y="1143000"/>
            <a:ext cx="2971800" cy="26817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51832" y="1037844"/>
            <a:ext cx="3983736" cy="21290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12208" y="1019555"/>
            <a:ext cx="4061460" cy="23500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00600" y="1066800"/>
            <a:ext cx="3886200" cy="20313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00600" y="1066800"/>
            <a:ext cx="3886200" cy="2031364"/>
          </a:xfrm>
          <a:custGeom>
            <a:avLst/>
            <a:gdLst/>
            <a:ahLst/>
            <a:cxnLst/>
            <a:rect l="l" t="t" r="r" b="b"/>
            <a:pathLst>
              <a:path w="3886200" h="2031364">
                <a:moveTo>
                  <a:pt x="0" y="2031364"/>
                </a:moveTo>
                <a:lnTo>
                  <a:pt x="3886200" y="2031364"/>
                </a:lnTo>
                <a:lnTo>
                  <a:pt x="3886200" y="0"/>
                </a:lnTo>
                <a:lnTo>
                  <a:pt x="0" y="0"/>
                </a:lnTo>
                <a:lnTo>
                  <a:pt x="0" y="2031364"/>
                </a:lnTo>
                <a:close/>
              </a:path>
            </a:pathLst>
          </a:custGeom>
          <a:ln w="12700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79975" y="1084834"/>
            <a:ext cx="3727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Credo, </a:t>
            </a:r>
            <a:r>
              <a:rPr sz="1800" dirty="0">
                <a:latin typeface="Calibri"/>
                <a:cs typeface="Calibri"/>
              </a:rPr>
              <a:t>es una </a:t>
            </a:r>
            <a:r>
              <a:rPr sz="1800" spc="-10" dirty="0">
                <a:latin typeface="Calibri"/>
                <a:cs typeface="Calibri"/>
              </a:rPr>
              <a:t>respuesta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Palabra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Dios </a:t>
            </a:r>
            <a:r>
              <a:rPr sz="1800" spc="-10" dirty="0">
                <a:latin typeface="Calibri"/>
                <a:cs typeface="Calibri"/>
              </a:rPr>
              <a:t>dentro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Misa. La </a:t>
            </a:r>
            <a:r>
              <a:rPr sz="1800" spc="-10" dirty="0">
                <a:latin typeface="Calibri"/>
                <a:cs typeface="Calibri"/>
              </a:rPr>
              <a:t>requiere  </a:t>
            </a:r>
            <a:r>
              <a:rPr sz="1800" dirty="0">
                <a:latin typeface="Calibri"/>
                <a:cs typeface="Calibri"/>
              </a:rPr>
              <a:t>ser </a:t>
            </a:r>
            <a:r>
              <a:rPr sz="1800" spc="-10" dirty="0">
                <a:latin typeface="Calibri"/>
                <a:cs typeface="Calibri"/>
              </a:rPr>
              <a:t>confesada, </a:t>
            </a:r>
            <a:r>
              <a:rPr sz="1800" spc="-5" dirty="0">
                <a:latin typeface="Calibri"/>
                <a:cs typeface="Calibri"/>
              </a:rPr>
              <a:t>proclamada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10" dirty="0">
                <a:latin typeface="Calibri"/>
                <a:cs typeface="Calibri"/>
              </a:rPr>
              <a:t>público, </a:t>
            </a:r>
            <a:r>
              <a:rPr sz="1800" dirty="0">
                <a:latin typeface="Calibri"/>
                <a:cs typeface="Calibri"/>
              </a:rPr>
              <a:t>en medio 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asamblea y del  mundo.</a:t>
            </a:r>
            <a:endParaRPr sz="1800">
              <a:latin typeface="Calibri"/>
              <a:cs typeface="Calibri"/>
            </a:endParaRPr>
          </a:p>
          <a:p>
            <a:pPr marL="12700" marR="8191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Credo </a:t>
            </a:r>
            <a:r>
              <a:rPr sz="1800" dirty="0">
                <a:latin typeface="Calibri"/>
                <a:cs typeface="Calibri"/>
              </a:rPr>
              <a:t>viene a ser </a:t>
            </a:r>
            <a:r>
              <a:rPr sz="1800" spc="-5" dirty="0">
                <a:latin typeface="Calibri"/>
                <a:cs typeface="Calibri"/>
              </a:rPr>
              <a:t>un </a:t>
            </a:r>
            <a:r>
              <a:rPr sz="1800" spc="-10" dirty="0">
                <a:latin typeface="Calibri"/>
                <a:cs typeface="Calibri"/>
              </a:rPr>
              <a:t>síntesis, </a:t>
            </a:r>
            <a:r>
              <a:rPr sz="1800" spc="-5" dirty="0">
                <a:latin typeface="Calibri"/>
                <a:cs typeface="Calibri"/>
              </a:rPr>
              <a:t>un  resumen de </a:t>
            </a:r>
            <a:r>
              <a:rPr sz="1800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verdades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dirty="0">
                <a:latin typeface="Calibri"/>
                <a:cs typeface="Calibri"/>
              </a:rPr>
              <a:t>debemos  </a:t>
            </a:r>
            <a:r>
              <a:rPr sz="1800" spc="-10" dirty="0">
                <a:latin typeface="Calibri"/>
                <a:cs typeface="Calibri"/>
              </a:rPr>
              <a:t>creer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3231" y="4085844"/>
            <a:ext cx="7641335" cy="24063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3608" y="4067555"/>
            <a:ext cx="7719059" cy="23500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2000" y="4114774"/>
            <a:ext cx="7543800" cy="23083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62000" y="4114774"/>
            <a:ext cx="7543800" cy="2308860"/>
          </a:xfrm>
          <a:prstGeom prst="rect">
            <a:avLst/>
          </a:prstGeom>
          <a:ln w="12700">
            <a:solidFill>
              <a:srgbClr val="497DBA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83185" algn="just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Credo, </a:t>
            </a:r>
            <a:r>
              <a:rPr sz="1800" dirty="0">
                <a:latin typeface="Calibri"/>
                <a:cs typeface="Calibri"/>
              </a:rPr>
              <a:t>tiene un </a:t>
            </a:r>
            <a:r>
              <a:rPr sz="1800" spc="-10" dirty="0">
                <a:latin typeface="Calibri"/>
                <a:cs typeface="Calibri"/>
              </a:rPr>
              <a:t>gran </a:t>
            </a:r>
            <a:r>
              <a:rPr sz="1800" spc="-5" dirty="0">
                <a:latin typeface="Calibri"/>
                <a:cs typeface="Calibri"/>
              </a:rPr>
              <a:t>valor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tradición,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expresa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unidad 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 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misma </a:t>
            </a:r>
            <a:r>
              <a:rPr sz="1800" spc="-25" dirty="0">
                <a:latin typeface="Calibri"/>
                <a:cs typeface="Calibri"/>
              </a:rPr>
              <a:t>fe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5" dirty="0">
                <a:latin typeface="Calibri"/>
                <a:cs typeface="Calibri"/>
              </a:rPr>
              <a:t>través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siglos </a:t>
            </a:r>
            <a:r>
              <a:rPr sz="1800" dirty="0">
                <a:latin typeface="Calibri"/>
                <a:cs typeface="Calibri"/>
              </a:rPr>
              <a:t>y del </a:t>
            </a:r>
            <a:r>
              <a:rPr sz="1800" spc="-5" dirty="0">
                <a:latin typeface="Calibri"/>
                <a:cs typeface="Calibri"/>
              </a:rPr>
              <a:t>espacio. Es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sana </a:t>
            </a:r>
            <a:r>
              <a:rPr sz="1800" spc="-10" dirty="0">
                <a:latin typeface="Calibri"/>
                <a:cs typeface="Calibri"/>
              </a:rPr>
              <a:t>tradición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15" dirty="0">
                <a:latin typeface="Calibri"/>
                <a:cs typeface="Calibri"/>
              </a:rPr>
              <a:t>en 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tiempo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pascua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5" dirty="0">
                <a:latin typeface="Calibri"/>
                <a:cs typeface="Calibri"/>
              </a:rPr>
              <a:t>recite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credo </a:t>
            </a:r>
            <a:r>
              <a:rPr sz="1800" dirty="0">
                <a:latin typeface="Calibri"/>
                <a:cs typeface="Calibri"/>
              </a:rPr>
              <a:t>Niceno – </a:t>
            </a:r>
            <a:r>
              <a:rPr sz="1800" spc="-10" dirty="0">
                <a:latin typeface="Calibri"/>
                <a:cs typeface="Calibri"/>
              </a:rPr>
              <a:t>Constantinopolitano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gente recuerde </a:t>
            </a:r>
            <a:r>
              <a:rPr sz="1800" spc="-15" dirty="0">
                <a:latin typeface="Calibri"/>
                <a:cs typeface="Calibri"/>
              </a:rPr>
              <a:t>esta </a:t>
            </a:r>
            <a:r>
              <a:rPr sz="1800" spc="-5" dirty="0">
                <a:latin typeface="Calibri"/>
                <a:cs typeface="Calibri"/>
              </a:rPr>
              <a:t>hermosa </a:t>
            </a:r>
            <a:r>
              <a:rPr sz="1800" spc="-10" dirty="0">
                <a:latin typeface="Calibri"/>
                <a:cs typeface="Calibri"/>
              </a:rPr>
              <a:t>expresión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25" dirty="0">
                <a:latin typeface="Calibri"/>
                <a:cs typeface="Calibri"/>
              </a:rPr>
              <a:t>fe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hace unos </a:t>
            </a:r>
            <a:r>
              <a:rPr sz="1800" dirty="0">
                <a:latin typeface="Calibri"/>
                <a:cs typeface="Calibri"/>
              </a:rPr>
              <a:t>siglos </a:t>
            </a:r>
            <a:r>
              <a:rPr sz="1800" spc="-15" dirty="0">
                <a:latin typeface="Calibri"/>
                <a:cs typeface="Calibri"/>
              </a:rPr>
              <a:t>atrás </a:t>
            </a:r>
            <a:r>
              <a:rPr sz="1800" spc="-10" dirty="0">
                <a:latin typeface="Calibri"/>
                <a:cs typeface="Calibri"/>
              </a:rPr>
              <a:t>se  </a:t>
            </a:r>
            <a:r>
              <a:rPr sz="1800" spc="-5" dirty="0">
                <a:latin typeface="Calibri"/>
                <a:cs typeface="Calibri"/>
              </a:rPr>
              <a:t>lo </a:t>
            </a:r>
            <a:r>
              <a:rPr sz="1800" spc="-10" dirty="0">
                <a:latin typeface="Calibri"/>
                <a:cs typeface="Calibri"/>
              </a:rPr>
              <a:t>rezaba. </a:t>
            </a:r>
            <a:r>
              <a:rPr sz="1800" spc="-25" dirty="0">
                <a:latin typeface="Calibri"/>
                <a:cs typeface="Calibri"/>
              </a:rPr>
              <a:t>También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válida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recitación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Credo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Apóstoles.</a:t>
            </a:r>
            <a:endParaRPr sz="1800">
              <a:latin typeface="Calibri"/>
              <a:cs typeface="Calibri"/>
            </a:endParaRPr>
          </a:p>
          <a:p>
            <a:pPr marL="91440" marR="17653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Calibri"/>
                <a:cs typeface="Calibri"/>
              </a:rPr>
              <a:t>Sustancialmente </a:t>
            </a:r>
            <a:r>
              <a:rPr sz="1800" dirty="0">
                <a:latin typeface="Calibri"/>
                <a:cs typeface="Calibri"/>
              </a:rPr>
              <a:t>no </a:t>
            </a:r>
            <a:r>
              <a:rPr sz="1800" spc="-15" dirty="0">
                <a:latin typeface="Calibri"/>
                <a:cs typeface="Calibri"/>
              </a:rPr>
              <a:t>hay </a:t>
            </a:r>
            <a:r>
              <a:rPr sz="1800" spc="-10" dirty="0">
                <a:latin typeface="Calibri"/>
                <a:cs typeface="Calibri"/>
              </a:rPr>
              <a:t>diferencia entre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Credo </a:t>
            </a:r>
            <a:r>
              <a:rPr sz="1800" spc="-5" dirty="0">
                <a:latin typeface="Calibri"/>
                <a:cs typeface="Calibri"/>
              </a:rPr>
              <a:t>de los </a:t>
            </a:r>
            <a:r>
              <a:rPr sz="1800" spc="-10" dirty="0">
                <a:latin typeface="Calibri"/>
                <a:cs typeface="Calibri"/>
              </a:rPr>
              <a:t>Apóstoles </a:t>
            </a:r>
            <a:r>
              <a:rPr sz="1800" dirty="0">
                <a:latin typeface="Calibri"/>
                <a:cs typeface="Calibri"/>
              </a:rPr>
              <a:t>y el Niceno-  </a:t>
            </a:r>
            <a:r>
              <a:rPr sz="1800" spc="-10" dirty="0">
                <a:latin typeface="Calibri"/>
                <a:cs typeface="Calibri"/>
              </a:rPr>
              <a:t>Constantinopolitano, </a:t>
            </a:r>
            <a:r>
              <a:rPr sz="1800" spc="-15" dirty="0">
                <a:latin typeface="Calibri"/>
                <a:cs typeface="Calibri"/>
              </a:rPr>
              <a:t>este </a:t>
            </a:r>
            <a:r>
              <a:rPr sz="1800" spc="-5" dirty="0">
                <a:latin typeface="Calibri"/>
                <a:cs typeface="Calibri"/>
              </a:rPr>
              <a:t>último tiene </a:t>
            </a:r>
            <a:r>
              <a:rPr sz="1800" spc="-10" dirty="0">
                <a:latin typeface="Calibri"/>
                <a:cs typeface="Calibri"/>
              </a:rPr>
              <a:t>verdades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25" dirty="0">
                <a:latin typeface="Calibri"/>
                <a:cs typeface="Calibri"/>
              </a:rPr>
              <a:t>fe </a:t>
            </a:r>
            <a:r>
              <a:rPr sz="1800" spc="-5" dirty="0">
                <a:latin typeface="Calibri"/>
                <a:cs typeface="Calibri"/>
              </a:rPr>
              <a:t>que las </a:t>
            </a:r>
            <a:r>
              <a:rPr sz="1800" spc="-10" dirty="0">
                <a:latin typeface="Calibri"/>
                <a:cs typeface="Calibri"/>
              </a:rPr>
              <a:t>expresamos </a:t>
            </a:r>
            <a:r>
              <a:rPr sz="1800" spc="-5" dirty="0">
                <a:latin typeface="Calibri"/>
                <a:cs typeface="Calibri"/>
              </a:rPr>
              <a:t>de  una manera </a:t>
            </a:r>
            <a:r>
              <a:rPr sz="1800" dirty="0">
                <a:latin typeface="Calibri"/>
                <a:cs typeface="Calibri"/>
              </a:rPr>
              <a:t>más </a:t>
            </a:r>
            <a:r>
              <a:rPr sz="1800" spc="-5" dirty="0">
                <a:latin typeface="Calibri"/>
                <a:cs typeface="Calibri"/>
              </a:rPr>
              <a:t>sencilla </a:t>
            </a:r>
            <a:r>
              <a:rPr sz="1800" dirty="0">
                <a:latin typeface="Calibri"/>
                <a:cs typeface="Calibri"/>
              </a:rPr>
              <a:t>en el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breve.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764920"/>
            <a:ext cx="2368423" cy="2816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84832" y="199644"/>
            <a:ext cx="5161788" cy="467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45207" y="181355"/>
            <a:ext cx="5190744" cy="429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33600" y="228587"/>
            <a:ext cx="5063490" cy="369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33600" y="228587"/>
            <a:ext cx="506349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latin typeface="Calibri"/>
                <a:cs typeface="Calibri"/>
              </a:rPr>
              <a:t>LA </a:t>
            </a:r>
            <a:r>
              <a:rPr sz="1800" b="1" spc="-10" dirty="0">
                <a:latin typeface="Calibri"/>
                <a:cs typeface="Calibri"/>
              </a:rPr>
              <a:t>ORACIÓN </a:t>
            </a:r>
            <a:r>
              <a:rPr sz="1800" b="1" spc="-5" dirty="0">
                <a:latin typeface="Calibri"/>
                <a:cs typeface="Calibri"/>
              </a:rPr>
              <a:t>UNIVERSAL </a:t>
            </a:r>
            <a:r>
              <a:rPr sz="1800" b="1" dirty="0">
                <a:latin typeface="Calibri"/>
                <a:cs typeface="Calibri"/>
              </a:rPr>
              <a:t>U </a:t>
            </a:r>
            <a:r>
              <a:rPr sz="1800" b="1" spc="-10" dirty="0">
                <a:latin typeface="Calibri"/>
                <a:cs typeface="Calibri"/>
              </a:rPr>
              <a:t>ORACIÓN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20" dirty="0">
                <a:latin typeface="Calibri"/>
                <a:cs typeface="Calibri"/>
              </a:rPr>
              <a:t>LOS </a:t>
            </a:r>
            <a:r>
              <a:rPr sz="1800" b="1" spc="-5" dirty="0">
                <a:latin typeface="Calibri"/>
                <a:cs typeface="Calibri"/>
              </a:rPr>
              <a:t>FIELES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71800" y="838149"/>
            <a:ext cx="5791200" cy="120078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 marR="83820" algn="just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oración universal, </a:t>
            </a:r>
            <a:r>
              <a:rPr sz="1800" spc="-5" dirty="0">
                <a:latin typeface="Calibri"/>
                <a:cs typeface="Calibri"/>
              </a:rPr>
              <a:t>también </a:t>
            </a:r>
            <a:r>
              <a:rPr sz="1800" dirty="0">
                <a:latin typeface="Calibri"/>
                <a:cs typeface="Calibri"/>
              </a:rPr>
              <a:t>es una </a:t>
            </a:r>
            <a:r>
              <a:rPr sz="1800" spc="-10" dirty="0">
                <a:latin typeface="Calibri"/>
                <a:cs typeface="Calibri"/>
              </a:rPr>
              <a:t>respuesta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5" dirty="0">
                <a:latin typeface="Calibri"/>
                <a:cs typeface="Calibri"/>
              </a:rPr>
              <a:t>Palabra 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Dios, </a:t>
            </a:r>
            <a:r>
              <a:rPr sz="1800" spc="-15" dirty="0">
                <a:latin typeface="Calibri"/>
                <a:cs typeface="Calibri"/>
              </a:rPr>
              <a:t>integra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asamblea 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</a:t>
            </a:r>
            <a:r>
              <a:rPr sz="1800" spc="-5" dirty="0">
                <a:latin typeface="Calibri"/>
                <a:cs typeface="Calibri"/>
              </a:rPr>
              <a:t>universal </a:t>
            </a:r>
            <a:r>
              <a:rPr sz="1800" dirty="0">
                <a:latin typeface="Calibri"/>
                <a:cs typeface="Calibri"/>
              </a:rPr>
              <a:t>y es  </a:t>
            </a:r>
            <a:r>
              <a:rPr sz="1800" spc="-10" dirty="0">
                <a:latin typeface="Calibri"/>
                <a:cs typeface="Calibri"/>
              </a:rPr>
              <a:t>ejercicio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sacerdocio bautismal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10" dirty="0">
                <a:latin typeface="Calibri"/>
                <a:cs typeface="Calibri"/>
              </a:rPr>
              <a:t>sacerdocio común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fieles.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95600" y="2286000"/>
            <a:ext cx="5867400" cy="14776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1800" spc="-15" dirty="0">
                <a:latin typeface="Calibri"/>
                <a:cs typeface="Calibri"/>
              </a:rPr>
              <a:t>Este </a:t>
            </a:r>
            <a:r>
              <a:rPr sz="1800" dirty="0">
                <a:latin typeface="Calibri"/>
                <a:cs typeface="Calibri"/>
              </a:rPr>
              <a:t>es el esquema </a:t>
            </a:r>
            <a:r>
              <a:rPr sz="1800" spc="-5" dirty="0">
                <a:latin typeface="Calibri"/>
                <a:cs typeface="Calibri"/>
              </a:rPr>
              <a:t>que debemos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seguir:</a:t>
            </a:r>
            <a:endParaRPr sz="1800">
              <a:latin typeface="Calibri"/>
              <a:cs typeface="Calibri"/>
            </a:endParaRPr>
          </a:p>
          <a:p>
            <a:pPr marL="172085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172720" algn="l"/>
              </a:tabLst>
            </a:pPr>
            <a:r>
              <a:rPr sz="1800" spc="-20" dirty="0">
                <a:latin typeface="Calibri"/>
                <a:cs typeface="Calibri"/>
              </a:rPr>
              <a:t>Por </a:t>
            </a:r>
            <a:r>
              <a:rPr sz="1800" spc="-5" dirty="0">
                <a:latin typeface="Calibri"/>
                <a:cs typeface="Calibri"/>
              </a:rPr>
              <a:t>las necesidades de la Iglesia, por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Papa,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Obispos.</a:t>
            </a:r>
            <a:endParaRPr sz="1800">
              <a:latin typeface="Calibri"/>
              <a:cs typeface="Calibri"/>
            </a:endParaRPr>
          </a:p>
          <a:p>
            <a:pPr marL="172085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172720" algn="l"/>
              </a:tabLst>
            </a:pPr>
            <a:r>
              <a:rPr sz="1800" spc="-20" dirty="0">
                <a:latin typeface="Calibri"/>
                <a:cs typeface="Calibri"/>
              </a:rPr>
              <a:t>Por </a:t>
            </a:r>
            <a:r>
              <a:rPr sz="1800" spc="-5" dirty="0">
                <a:latin typeface="Calibri"/>
                <a:cs typeface="Calibri"/>
              </a:rPr>
              <a:t>los que gobiernan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por la salvación del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mundo.</a:t>
            </a:r>
            <a:endParaRPr sz="1800">
              <a:latin typeface="Calibri"/>
              <a:cs typeface="Calibri"/>
            </a:endParaRPr>
          </a:p>
          <a:p>
            <a:pPr marL="172085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172720" algn="l"/>
              </a:tabLst>
            </a:pPr>
            <a:r>
              <a:rPr sz="1800" spc="-20" dirty="0">
                <a:latin typeface="Calibri"/>
                <a:cs typeface="Calibri"/>
              </a:rPr>
              <a:t>Por </a:t>
            </a:r>
            <a:r>
              <a:rPr sz="1800" spc="-5" dirty="0">
                <a:latin typeface="Calibri"/>
                <a:cs typeface="Calibri"/>
              </a:rPr>
              <a:t>los que </a:t>
            </a:r>
            <a:r>
              <a:rPr sz="1800" spc="-10" dirty="0">
                <a:latin typeface="Calibri"/>
                <a:cs typeface="Calibri"/>
              </a:rPr>
              <a:t>sufren </a:t>
            </a:r>
            <a:r>
              <a:rPr sz="1800" spc="-5" dirty="0">
                <a:latin typeface="Calibri"/>
                <a:cs typeface="Calibri"/>
              </a:rPr>
              <a:t>por cualquier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dificultad</a:t>
            </a:r>
            <a:endParaRPr sz="1800">
              <a:latin typeface="Calibri"/>
              <a:cs typeface="Calibri"/>
            </a:endParaRPr>
          </a:p>
          <a:p>
            <a:pPr marL="172085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172720" algn="l"/>
              </a:tabLst>
            </a:pPr>
            <a:r>
              <a:rPr sz="1800" spc="-20" dirty="0">
                <a:latin typeface="Calibri"/>
                <a:cs typeface="Calibri"/>
              </a:rPr>
              <a:t>Por </a:t>
            </a:r>
            <a:r>
              <a:rPr sz="1800" spc="-5" dirty="0">
                <a:latin typeface="Calibri"/>
                <a:cs typeface="Calibri"/>
              </a:rPr>
              <a:t>la comunidad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local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8600" y="3962374"/>
            <a:ext cx="8534400" cy="64643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0805" marR="237490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En </a:t>
            </a:r>
            <a:r>
              <a:rPr sz="1800" dirty="0">
                <a:latin typeface="Calibri"/>
                <a:cs typeface="Calibri"/>
              </a:rPr>
              <a:t>alguna </a:t>
            </a:r>
            <a:r>
              <a:rPr sz="1800" spc="-10" dirty="0">
                <a:latin typeface="Calibri"/>
                <a:cs typeface="Calibri"/>
              </a:rPr>
              <a:t>celebración </a:t>
            </a:r>
            <a:r>
              <a:rPr sz="1800" spc="-20" dirty="0">
                <a:latin typeface="Calibri"/>
                <a:cs typeface="Calibri"/>
              </a:rPr>
              <a:t>particular, </a:t>
            </a:r>
            <a:r>
              <a:rPr sz="1800" spc="-10" dirty="0">
                <a:latin typeface="Calibri"/>
                <a:cs typeface="Calibri"/>
              </a:rPr>
              <a:t>(Primera </a:t>
            </a:r>
            <a:r>
              <a:rPr sz="1800" spc="-5" dirty="0">
                <a:latin typeface="Calibri"/>
                <a:cs typeface="Calibri"/>
              </a:rPr>
              <a:t>Comunión, Confirmación, </a:t>
            </a:r>
            <a:r>
              <a:rPr sz="1800" spc="-10" dirty="0">
                <a:latin typeface="Calibri"/>
                <a:cs typeface="Calibri"/>
              </a:rPr>
              <a:t>Matrimonio, </a:t>
            </a:r>
            <a:r>
              <a:rPr sz="1800" spc="-15" dirty="0">
                <a:latin typeface="Calibri"/>
                <a:cs typeface="Calibri"/>
              </a:rPr>
              <a:t>etc. </a:t>
            </a:r>
            <a:r>
              <a:rPr sz="1800" spc="-5" dirty="0">
                <a:latin typeface="Calibri"/>
                <a:cs typeface="Calibri"/>
              </a:rPr>
              <a:t>El  </a:t>
            </a:r>
            <a:r>
              <a:rPr sz="1800" spc="-10" dirty="0">
                <a:latin typeface="Calibri"/>
                <a:cs typeface="Calibri"/>
              </a:rPr>
              <a:t>orden </a:t>
            </a:r>
            <a:r>
              <a:rPr sz="1800" dirty="0">
                <a:latin typeface="Calibri"/>
                <a:cs typeface="Calibri"/>
              </a:rPr>
              <a:t>de las </a:t>
            </a:r>
            <a:r>
              <a:rPr sz="1800" spc="-10" dirty="0">
                <a:latin typeface="Calibri"/>
                <a:cs typeface="Calibri"/>
              </a:rPr>
              <a:t>intenciones </a:t>
            </a:r>
            <a:r>
              <a:rPr sz="1800" dirty="0">
                <a:latin typeface="Calibri"/>
                <a:cs typeface="Calibri"/>
              </a:rPr>
              <a:t>puede </a:t>
            </a:r>
            <a:r>
              <a:rPr sz="1800" spc="-5" dirty="0">
                <a:latin typeface="Calibri"/>
                <a:cs typeface="Calibri"/>
              </a:rPr>
              <a:t>tener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cuenta </a:t>
            </a:r>
            <a:r>
              <a:rPr sz="1800" dirty="0">
                <a:latin typeface="Calibri"/>
                <a:cs typeface="Calibri"/>
              </a:rPr>
              <a:t>más </a:t>
            </a:r>
            <a:r>
              <a:rPr sz="1800" spc="-10" dirty="0">
                <a:latin typeface="Calibri"/>
                <a:cs typeface="Calibri"/>
              </a:rPr>
              <a:t>expresamente </a:t>
            </a:r>
            <a:r>
              <a:rPr sz="1800" spc="-5" dirty="0">
                <a:latin typeface="Calibri"/>
                <a:cs typeface="Calibri"/>
              </a:rPr>
              <a:t>la ocasión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particular.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8600" y="4876736"/>
            <a:ext cx="8458200" cy="14776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0805" marR="825500" algn="just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presidente dirige </a:t>
            </a:r>
            <a:r>
              <a:rPr sz="1800" spc="-5" dirty="0">
                <a:latin typeface="Calibri"/>
                <a:cs typeface="Calibri"/>
              </a:rPr>
              <a:t>las preces desde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-5" dirty="0">
                <a:latin typeface="Calibri"/>
                <a:cs typeface="Calibri"/>
              </a:rPr>
              <a:t>sede. Él </a:t>
            </a:r>
            <a:r>
              <a:rPr sz="1800" dirty="0">
                <a:latin typeface="Calibri"/>
                <a:cs typeface="Calibri"/>
              </a:rPr>
              <a:t>mismo la </a:t>
            </a:r>
            <a:r>
              <a:rPr sz="1800" spc="-10" dirty="0">
                <a:latin typeface="Calibri"/>
                <a:cs typeface="Calibri"/>
              </a:rPr>
              <a:t>introduce </a:t>
            </a:r>
            <a:r>
              <a:rPr sz="1800" dirty="0">
                <a:latin typeface="Calibri"/>
                <a:cs typeface="Calibri"/>
              </a:rPr>
              <a:t>y la  </a:t>
            </a:r>
            <a:r>
              <a:rPr sz="1800" spc="-5" dirty="0">
                <a:latin typeface="Calibri"/>
                <a:cs typeface="Calibri"/>
              </a:rPr>
              <a:t>termina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5" dirty="0">
                <a:latin typeface="Calibri"/>
                <a:cs typeface="Calibri"/>
              </a:rPr>
              <a:t>la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oración</a:t>
            </a:r>
            <a:endParaRPr sz="1800">
              <a:latin typeface="Calibri"/>
              <a:cs typeface="Calibri"/>
            </a:endParaRPr>
          </a:p>
          <a:p>
            <a:pPr marL="90805" marR="8509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asamblea, </a:t>
            </a:r>
            <a:r>
              <a:rPr sz="1800" spc="-10" dirty="0">
                <a:latin typeface="Calibri"/>
                <a:cs typeface="Calibri"/>
              </a:rPr>
              <a:t>expresa </a:t>
            </a:r>
            <a:r>
              <a:rPr sz="1800" dirty="0">
                <a:latin typeface="Calibri"/>
                <a:cs typeface="Calibri"/>
              </a:rPr>
              <a:t>sus </a:t>
            </a:r>
            <a:r>
              <a:rPr sz="1800" spc="-5" dirty="0">
                <a:latin typeface="Calibri"/>
                <a:cs typeface="Calibri"/>
              </a:rPr>
              <a:t>súplicas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10" dirty="0">
                <a:latin typeface="Calibri"/>
                <a:cs typeface="Calibri"/>
              </a:rPr>
              <a:t>invocación </a:t>
            </a:r>
            <a:r>
              <a:rPr sz="1800" dirty="0">
                <a:latin typeface="Calibri"/>
                <a:cs typeface="Calibri"/>
              </a:rPr>
              <a:t>que se </a:t>
            </a:r>
            <a:r>
              <a:rPr sz="1800" spc="-10" dirty="0">
                <a:latin typeface="Calibri"/>
                <a:cs typeface="Calibri"/>
              </a:rPr>
              <a:t>repite </a:t>
            </a:r>
            <a:r>
              <a:rPr sz="1800" spc="-5" dirty="0">
                <a:latin typeface="Calibri"/>
                <a:cs typeface="Calibri"/>
              </a:rPr>
              <a:t>después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cada </a:t>
            </a:r>
            <a:r>
              <a:rPr sz="1800" dirty="0">
                <a:latin typeface="Calibri"/>
                <a:cs typeface="Calibri"/>
              </a:rPr>
              <a:t>una  de </a:t>
            </a:r>
            <a:r>
              <a:rPr sz="1800" spc="-5" dirty="0">
                <a:latin typeface="Calibri"/>
                <a:cs typeface="Calibri"/>
              </a:rPr>
              <a:t>las intenciones </a:t>
            </a:r>
            <a:r>
              <a:rPr sz="1800" dirty="0">
                <a:latin typeface="Calibri"/>
                <a:cs typeface="Calibri"/>
              </a:rPr>
              <a:t>. </a:t>
            </a:r>
            <a:r>
              <a:rPr sz="1800" spc="-5" dirty="0">
                <a:latin typeface="Calibri"/>
                <a:cs typeface="Calibri"/>
              </a:rPr>
              <a:t>Es </a:t>
            </a:r>
            <a:r>
              <a:rPr sz="1800" dirty="0">
                <a:latin typeface="Calibri"/>
                <a:cs typeface="Calibri"/>
              </a:rPr>
              <a:t>bueno </a:t>
            </a:r>
            <a:r>
              <a:rPr sz="1800" spc="-10" dirty="0">
                <a:latin typeface="Calibri"/>
                <a:cs typeface="Calibri"/>
              </a:rPr>
              <a:t>variar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respuestas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asamblea y </a:t>
            </a:r>
            <a:r>
              <a:rPr sz="1800" spc="-5" dirty="0">
                <a:latin typeface="Calibri"/>
                <a:cs typeface="Calibri"/>
              </a:rPr>
              <a:t>tambíen </a:t>
            </a:r>
            <a:r>
              <a:rPr sz="1800" spc="-10" dirty="0">
                <a:latin typeface="Calibri"/>
                <a:cs typeface="Calibri"/>
              </a:rPr>
              <a:t>cantarla </a:t>
            </a:r>
            <a:r>
              <a:rPr sz="1800" dirty="0">
                <a:latin typeface="Calibri"/>
                <a:cs typeface="Calibri"/>
              </a:rPr>
              <a:t>a  </a:t>
            </a:r>
            <a:r>
              <a:rPr sz="1800" spc="-5" dirty="0">
                <a:latin typeface="Calibri"/>
                <a:cs typeface="Calibri"/>
              </a:rPr>
              <a:t>veces.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2440" y="187452"/>
            <a:ext cx="3474720" cy="492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008" y="181355"/>
            <a:ext cx="2549652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228587"/>
            <a:ext cx="3352800" cy="369570"/>
          </a:xfrm>
          <a:custGeom>
            <a:avLst/>
            <a:gdLst/>
            <a:ahLst/>
            <a:cxnLst/>
            <a:rect l="l" t="t" r="r" b="b"/>
            <a:pathLst>
              <a:path w="3352800" h="369570">
                <a:moveTo>
                  <a:pt x="0" y="369328"/>
                </a:moveTo>
                <a:lnTo>
                  <a:pt x="3352800" y="369328"/>
                </a:lnTo>
                <a:lnTo>
                  <a:pt x="33528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3400" y="228587"/>
            <a:ext cx="3352800" cy="369570"/>
          </a:xfrm>
          <a:custGeom>
            <a:avLst/>
            <a:gdLst/>
            <a:ahLst/>
            <a:cxnLst/>
            <a:rect l="l" t="t" r="r" b="b"/>
            <a:pathLst>
              <a:path w="3352800" h="369570">
                <a:moveTo>
                  <a:pt x="0" y="369328"/>
                </a:moveTo>
                <a:lnTo>
                  <a:pt x="3352800" y="369328"/>
                </a:lnTo>
                <a:lnTo>
                  <a:pt x="335280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3400" y="246379"/>
            <a:ext cx="335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</a:rPr>
              <a:t>LITURGIA</a:t>
            </a:r>
            <a:r>
              <a:rPr sz="1800" spc="-15" dirty="0">
                <a:solidFill>
                  <a:srgbClr val="FFFFFF"/>
                </a:solidFill>
              </a:rPr>
              <a:t> </a:t>
            </a:r>
            <a:r>
              <a:rPr sz="1800" spc="-5" dirty="0">
                <a:solidFill>
                  <a:srgbClr val="FFFFFF"/>
                </a:solidFill>
              </a:rPr>
              <a:t>EUCARÍSTICA</a:t>
            </a:r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484631" y="1266444"/>
            <a:ext cx="2778251" cy="4678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5008" y="1248155"/>
            <a:ext cx="2831592" cy="429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" y="1295387"/>
            <a:ext cx="2680843" cy="3693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3400" y="1295387"/>
            <a:ext cx="268097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b="1" spc="-20" dirty="0">
                <a:latin typeface="Calibri"/>
                <a:cs typeface="Calibri"/>
              </a:rPr>
              <a:t>PRESENTACIÓN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DONES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4172" y="1827276"/>
            <a:ext cx="2243328" cy="24414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59740" y="4438269"/>
            <a:ext cx="23558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58140" algn="l"/>
                <a:tab pos="1705610" algn="l"/>
                <a:tab pos="2080895" algn="l"/>
              </a:tabLst>
            </a:pP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	</a:t>
            </a:r>
            <a:r>
              <a:rPr sz="1800" spc="-5" dirty="0">
                <a:latin typeface="Calibri"/>
                <a:cs typeface="Calibri"/>
              </a:rPr>
              <a:t>p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5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n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ac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5" dirty="0">
                <a:latin typeface="Calibri"/>
                <a:cs typeface="Calibri"/>
              </a:rPr>
              <a:t>ó</a:t>
            </a:r>
            <a:r>
              <a:rPr sz="1800" dirty="0">
                <a:latin typeface="Calibri"/>
                <a:cs typeface="Calibri"/>
              </a:rPr>
              <a:t>n	de	</a:t>
            </a:r>
            <a:r>
              <a:rPr sz="1800" spc="-5" dirty="0">
                <a:latin typeface="Calibri"/>
                <a:cs typeface="Calibri"/>
              </a:rPr>
              <a:t>los  dones;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llevan </a:t>
            </a:r>
            <a:r>
              <a:rPr sz="1800" dirty="0">
                <a:latin typeface="Calibri"/>
                <a:cs typeface="Calibri"/>
              </a:rPr>
              <a:t>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altar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9740" y="5261305"/>
            <a:ext cx="19284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4675" algn="l"/>
                <a:tab pos="1076325" algn="l"/>
                <a:tab pos="1408430" algn="l"/>
              </a:tabLst>
            </a:pPr>
            <a:r>
              <a:rPr sz="1800" dirty="0">
                <a:latin typeface="Calibri"/>
                <a:cs typeface="Calibri"/>
              </a:rPr>
              <a:t>vino	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	el	</a:t>
            </a:r>
            <a:r>
              <a:rPr sz="1800" spc="10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gua,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9740" y="5535879"/>
            <a:ext cx="1861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9315" algn="l"/>
              </a:tabLst>
            </a:pPr>
            <a:r>
              <a:rPr sz="1800" dirty="0">
                <a:latin typeface="Calibri"/>
                <a:cs typeface="Calibri"/>
              </a:rPr>
              <a:t>mismos	elem</a:t>
            </a:r>
            <a:r>
              <a:rPr sz="1800" spc="5" dirty="0">
                <a:latin typeface="Calibri"/>
                <a:cs typeface="Calibri"/>
              </a:rPr>
              <a:t>e</a:t>
            </a:r>
            <a:r>
              <a:rPr sz="1800" spc="-25" dirty="0">
                <a:latin typeface="Calibri"/>
                <a:cs typeface="Calibri"/>
              </a:rPr>
              <a:t>n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spc="-5" dirty="0">
                <a:latin typeface="Calibri"/>
                <a:cs typeface="Calibri"/>
              </a:rPr>
              <a:t>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740" y="4986908"/>
            <a:ext cx="23571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los dones </a:t>
            </a:r>
            <a:r>
              <a:rPr sz="1800" dirty="0">
                <a:latin typeface="Calibri"/>
                <a:cs typeface="Calibri"/>
              </a:rPr>
              <a:t>del pan y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el</a:t>
            </a:r>
            <a:endParaRPr sz="1800">
              <a:latin typeface="Calibri"/>
              <a:cs typeface="Calibri"/>
            </a:endParaRPr>
          </a:p>
          <a:p>
            <a:pPr marL="1987550" marR="5080" indent="92710" algn="just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spc="-5" dirty="0">
                <a:latin typeface="Calibri"/>
                <a:cs typeface="Calibri"/>
              </a:rPr>
              <a:t>os  </a:t>
            </a:r>
            <a:r>
              <a:rPr sz="1800" dirty="0">
                <a:latin typeface="Calibri"/>
                <a:cs typeface="Calibri"/>
              </a:rPr>
              <a:t>que  sus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9740" y="5810199"/>
            <a:ext cx="1803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02005" algn="l"/>
                <a:tab pos="1555115" algn="l"/>
              </a:tabLst>
            </a:pPr>
            <a:r>
              <a:rPr sz="1800" spc="-5" dirty="0">
                <a:latin typeface="Calibri"/>
                <a:cs typeface="Calibri"/>
              </a:rPr>
              <a:t>Cr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o	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spc="-5" dirty="0">
                <a:latin typeface="Calibri"/>
                <a:cs typeface="Calibri"/>
              </a:rPr>
              <a:t>om</a:t>
            </a:r>
            <a:r>
              <a:rPr sz="1800" dirty="0">
                <a:latin typeface="Calibri"/>
                <a:cs typeface="Calibri"/>
              </a:rPr>
              <a:t>ó	en  manos.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285232" y="1266444"/>
            <a:ext cx="2487167" cy="4678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45608" y="1248155"/>
            <a:ext cx="2542032" cy="4297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34000" y="1295387"/>
            <a:ext cx="2389504" cy="3693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334000" y="1295387"/>
            <a:ext cx="2389505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b="1" spc="-10" dirty="0">
                <a:latin typeface="Calibri"/>
                <a:cs typeface="Calibri"/>
              </a:rPr>
              <a:t>OFRENDA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ECONÓMICA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84876" y="1827276"/>
            <a:ext cx="2270760" cy="25206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651375" y="4438269"/>
            <a:ext cx="41084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colecta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expresión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comunión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0" dirty="0">
                <a:latin typeface="Calibri"/>
                <a:cs typeface="Calibri"/>
              </a:rPr>
              <a:t>personas </a:t>
            </a:r>
            <a:r>
              <a:rPr sz="1800" spc="-5" dirty="0">
                <a:latin typeface="Calibri"/>
                <a:cs typeface="Calibri"/>
              </a:rPr>
              <a:t>capaces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poner </a:t>
            </a:r>
            <a:r>
              <a:rPr sz="1800" spc="-10" dirty="0">
                <a:latin typeface="Calibri"/>
                <a:cs typeface="Calibri"/>
              </a:rPr>
              <a:t>efectivamente 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común lo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somos </a:t>
            </a:r>
            <a:r>
              <a:rPr sz="1800" dirty="0">
                <a:latin typeface="Calibri"/>
                <a:cs typeface="Calibri"/>
              </a:rPr>
              <a:t>y poseemos, </a:t>
            </a:r>
            <a:r>
              <a:rPr sz="1800" spc="-15" dirty="0">
                <a:latin typeface="Calibri"/>
                <a:cs typeface="Calibri"/>
              </a:rPr>
              <a:t>para  </a:t>
            </a:r>
            <a:r>
              <a:rPr sz="1800" spc="-5" dirty="0">
                <a:latin typeface="Calibri"/>
                <a:cs typeface="Calibri"/>
              </a:rPr>
              <a:t>repartir </a:t>
            </a:r>
            <a:r>
              <a:rPr sz="1800" spc="-10" dirty="0">
                <a:latin typeface="Calibri"/>
                <a:cs typeface="Calibri"/>
              </a:rPr>
              <a:t>conforme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las necesidades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comunidad (Hch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1,42)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352043"/>
            <a:ext cx="3022092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8808" y="333756"/>
            <a:ext cx="3072384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380987"/>
            <a:ext cx="2924555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380987"/>
            <a:ext cx="292481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000000"/>
                </a:solidFill>
              </a:rPr>
              <a:t>VINO </a:t>
            </a:r>
            <a:r>
              <a:rPr sz="1800" spc="-10" dirty="0">
                <a:solidFill>
                  <a:srgbClr val="000000"/>
                </a:solidFill>
              </a:rPr>
              <a:t>MEZCLADO CON</a:t>
            </a:r>
            <a:r>
              <a:rPr sz="1800" spc="-45" dirty="0">
                <a:solidFill>
                  <a:srgbClr val="000000"/>
                </a:solidFill>
              </a:rPr>
              <a:t> </a:t>
            </a:r>
            <a:r>
              <a:rPr sz="1800" spc="-20" dirty="0">
                <a:solidFill>
                  <a:srgbClr val="000000"/>
                </a:solidFill>
              </a:rPr>
              <a:t>AGUA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303275" y="989075"/>
            <a:ext cx="3133344" cy="2974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505200" y="1219200"/>
            <a:ext cx="5257800" cy="175450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 marR="83820" algn="just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El uso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mezclar </a:t>
            </a:r>
            <a:r>
              <a:rPr sz="1800" dirty="0">
                <a:latin typeface="Calibri"/>
                <a:cs typeface="Calibri"/>
              </a:rPr>
              <a:t>un </a:t>
            </a:r>
            <a:r>
              <a:rPr sz="1800" spc="-10" dirty="0">
                <a:latin typeface="Calibri"/>
                <a:cs typeface="Calibri"/>
              </a:rPr>
              <a:t>poco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agua </a:t>
            </a:r>
            <a:r>
              <a:rPr sz="1800" dirty="0">
                <a:latin typeface="Calibri"/>
                <a:cs typeface="Calibri"/>
              </a:rPr>
              <a:t>al vino de </a:t>
            </a:r>
            <a:r>
              <a:rPr sz="1800" spc="-10" dirty="0">
                <a:latin typeface="Calibri"/>
                <a:cs typeface="Calibri"/>
              </a:rPr>
              <a:t>la  consagración, </a:t>
            </a:r>
            <a:r>
              <a:rPr sz="1800" spc="5" dirty="0">
                <a:latin typeface="Calibri"/>
                <a:cs typeface="Calibri"/>
              </a:rPr>
              <a:t>no </a:t>
            </a:r>
            <a:r>
              <a:rPr sz="1800" dirty="0">
                <a:latin typeface="Calibri"/>
                <a:cs typeface="Calibri"/>
              </a:rPr>
              <a:t>es de </a:t>
            </a:r>
            <a:r>
              <a:rPr sz="1800" spc="-5" dirty="0">
                <a:latin typeface="Calibri"/>
                <a:cs typeface="Calibri"/>
              </a:rPr>
              <a:t>institución divina, </a:t>
            </a:r>
            <a:r>
              <a:rPr sz="1800" dirty="0">
                <a:latin typeface="Calibri"/>
                <a:cs typeface="Calibri"/>
              </a:rPr>
              <a:t>no </a:t>
            </a:r>
            <a:r>
              <a:rPr sz="1800" spc="-15" dirty="0">
                <a:latin typeface="Calibri"/>
                <a:cs typeface="Calibri"/>
              </a:rPr>
              <a:t>está  </a:t>
            </a:r>
            <a:r>
              <a:rPr sz="1800" spc="-10" dirty="0">
                <a:latin typeface="Calibri"/>
                <a:cs typeface="Calibri"/>
              </a:rPr>
              <a:t>marcado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15" dirty="0">
                <a:latin typeface="Calibri"/>
                <a:cs typeface="Calibri"/>
              </a:rPr>
              <a:t>Evangelio, </a:t>
            </a:r>
            <a:r>
              <a:rPr sz="1800" spc="-10" dirty="0">
                <a:latin typeface="Calibri"/>
                <a:cs typeface="Calibri"/>
              </a:rPr>
              <a:t>pero </a:t>
            </a:r>
            <a:r>
              <a:rPr sz="1800" dirty="0">
                <a:latin typeface="Calibri"/>
                <a:cs typeface="Calibri"/>
              </a:rPr>
              <a:t>se funda 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tradición  </a:t>
            </a:r>
            <a:r>
              <a:rPr sz="1800" dirty="0">
                <a:latin typeface="Calibri"/>
                <a:cs typeface="Calibri"/>
              </a:rPr>
              <a:t>en que </a:t>
            </a:r>
            <a:r>
              <a:rPr sz="1800" spc="-10" dirty="0">
                <a:latin typeface="Calibri"/>
                <a:cs typeface="Calibri"/>
              </a:rPr>
              <a:t>Cristo consagró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última cena la </a:t>
            </a:r>
            <a:r>
              <a:rPr sz="1800" spc="-10" dirty="0">
                <a:latin typeface="Calibri"/>
                <a:cs typeface="Calibri"/>
              </a:rPr>
              <a:t>copa  </a:t>
            </a:r>
            <a:r>
              <a:rPr sz="1800" spc="-5" dirty="0">
                <a:latin typeface="Calibri"/>
                <a:cs typeface="Calibri"/>
              </a:rPr>
              <a:t>pascual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que según el ritual </a:t>
            </a:r>
            <a:r>
              <a:rPr sz="1800" spc="-10" dirty="0">
                <a:latin typeface="Calibri"/>
                <a:cs typeface="Calibri"/>
              </a:rPr>
              <a:t>judío, </a:t>
            </a:r>
            <a:r>
              <a:rPr sz="1800" spc="-5" dirty="0">
                <a:latin typeface="Calibri"/>
                <a:cs typeface="Calibri"/>
              </a:rPr>
              <a:t>había </a:t>
            </a:r>
            <a:r>
              <a:rPr sz="1800" dirty="0">
                <a:latin typeface="Calibri"/>
                <a:cs typeface="Calibri"/>
              </a:rPr>
              <a:t>vino y  </a:t>
            </a:r>
            <a:r>
              <a:rPr sz="1800" spc="-5" dirty="0">
                <a:latin typeface="Calibri"/>
                <a:cs typeface="Calibri"/>
              </a:rPr>
              <a:t>agua,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esto fueron testigos </a:t>
            </a:r>
            <a:r>
              <a:rPr sz="1800" spc="-5" dirty="0">
                <a:latin typeface="Calibri"/>
                <a:cs typeface="Calibri"/>
              </a:rPr>
              <a:t>los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Apóstoles.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86200" y="3962400"/>
            <a:ext cx="2667000" cy="1477645"/>
          </a:xfrm>
          <a:custGeom>
            <a:avLst/>
            <a:gdLst/>
            <a:ahLst/>
            <a:cxnLst/>
            <a:rect l="l" t="t" r="r" b="b"/>
            <a:pathLst>
              <a:path w="2667000" h="1477645">
                <a:moveTo>
                  <a:pt x="0" y="1477391"/>
                </a:moveTo>
                <a:lnTo>
                  <a:pt x="2667000" y="1477391"/>
                </a:lnTo>
                <a:lnTo>
                  <a:pt x="2667000" y="0"/>
                </a:lnTo>
                <a:lnTo>
                  <a:pt x="0" y="0"/>
                </a:lnTo>
                <a:lnTo>
                  <a:pt x="0" y="1477391"/>
                </a:lnTo>
                <a:close/>
              </a:path>
            </a:pathLst>
          </a:custGeom>
          <a:solidFill>
            <a:srgbClr val="FF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78275" y="3981069"/>
            <a:ext cx="249682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dirty="0">
                <a:latin typeface="Calibri"/>
                <a:cs typeface="Calibri"/>
              </a:rPr>
              <a:t>vino y el </a:t>
            </a:r>
            <a:r>
              <a:rPr sz="1800" spc="-5" dirty="0">
                <a:latin typeface="Calibri"/>
                <a:cs typeface="Calibri"/>
              </a:rPr>
              <a:t>agua  </a:t>
            </a:r>
            <a:r>
              <a:rPr sz="1800" spc="-10" dirty="0">
                <a:latin typeface="Calibri"/>
                <a:cs typeface="Calibri"/>
              </a:rPr>
              <a:t>representan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sangre </a:t>
            </a:r>
            <a:r>
              <a:rPr sz="1800" dirty="0">
                <a:latin typeface="Calibri"/>
                <a:cs typeface="Calibri"/>
              </a:rPr>
              <a:t>y el  </a:t>
            </a:r>
            <a:r>
              <a:rPr sz="1800" spc="-5" dirty="0">
                <a:latin typeface="Calibri"/>
                <a:cs typeface="Calibri"/>
              </a:rPr>
              <a:t>agua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salieron </a:t>
            </a:r>
            <a:r>
              <a:rPr sz="1800" dirty="0">
                <a:latin typeface="Calibri"/>
                <a:cs typeface="Calibri"/>
              </a:rPr>
              <a:t>del  </a:t>
            </a:r>
            <a:r>
              <a:rPr sz="1800" spc="-15" dirty="0">
                <a:latin typeface="Calibri"/>
                <a:cs typeface="Calibri"/>
              </a:rPr>
              <a:t>costado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  </a:t>
            </a:r>
            <a:r>
              <a:rPr sz="1800" spc="-5" dirty="0">
                <a:latin typeface="Calibri"/>
                <a:cs typeface="Calibri"/>
              </a:rPr>
              <a:t>crucificado.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3400" y="3962400"/>
            <a:ext cx="2438400" cy="1477645"/>
          </a:xfrm>
          <a:custGeom>
            <a:avLst/>
            <a:gdLst/>
            <a:ahLst/>
            <a:cxnLst/>
            <a:rect l="l" t="t" r="r" b="b"/>
            <a:pathLst>
              <a:path w="2438400" h="1477645">
                <a:moveTo>
                  <a:pt x="0" y="1477391"/>
                </a:moveTo>
                <a:lnTo>
                  <a:pt x="2438400" y="1477391"/>
                </a:lnTo>
                <a:lnTo>
                  <a:pt x="2438400" y="0"/>
                </a:lnTo>
                <a:lnTo>
                  <a:pt x="0" y="0"/>
                </a:lnTo>
                <a:lnTo>
                  <a:pt x="0" y="1477391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12140" y="3981069"/>
            <a:ext cx="1308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7040" algn="l"/>
                <a:tab pos="1125220" algn="l"/>
              </a:tabLst>
            </a:pPr>
            <a:r>
              <a:rPr sz="1800" dirty="0">
                <a:latin typeface="Calibri"/>
                <a:cs typeface="Calibri"/>
              </a:rPr>
              <a:t>Asi	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om</a:t>
            </a:r>
            <a:r>
              <a:rPr sz="1800" dirty="0">
                <a:latin typeface="Calibri"/>
                <a:cs typeface="Calibri"/>
              </a:rPr>
              <a:t>o	</a:t>
            </a:r>
            <a:r>
              <a:rPr sz="1800" spc="15" dirty="0">
                <a:latin typeface="Calibri"/>
                <a:cs typeface="Calibri"/>
              </a:rPr>
              <a:t>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2140" y="4255389"/>
            <a:ext cx="6642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40" dirty="0">
                <a:latin typeface="Calibri"/>
                <a:cs typeface="Calibri"/>
              </a:rPr>
              <a:t>z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  </a:t>
            </a:r>
            <a:r>
              <a:rPr sz="1800" spc="-10" dirty="0">
                <a:latin typeface="Calibri"/>
                <a:cs typeface="Calibri"/>
              </a:rPr>
              <a:t>vino,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48486" y="4255389"/>
            <a:ext cx="708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7345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on  </a:t>
            </a:r>
            <a:r>
              <a:rPr sz="1800" spc="-30" dirty="0">
                <a:latin typeface="Calibri"/>
                <a:cs typeface="Calibri"/>
              </a:rPr>
              <a:t>Señor,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52573" y="3981069"/>
            <a:ext cx="83946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608965" algn="l"/>
              </a:tabLst>
            </a:pPr>
            <a:r>
              <a:rPr sz="1800" spc="10" dirty="0">
                <a:latin typeface="Calibri"/>
                <a:cs typeface="Calibri"/>
              </a:rPr>
              <a:t>a</a:t>
            </a:r>
            <a:r>
              <a:rPr sz="1800" dirty="0">
                <a:latin typeface="Calibri"/>
                <a:cs typeface="Calibri"/>
              </a:rPr>
              <a:t>g</a:t>
            </a:r>
            <a:r>
              <a:rPr sz="1800" spc="5" dirty="0">
                <a:latin typeface="Calibri"/>
                <a:cs typeface="Calibri"/>
              </a:rPr>
              <a:t>u</a:t>
            </a:r>
            <a:r>
              <a:rPr sz="1800" dirty="0">
                <a:latin typeface="Calibri"/>
                <a:cs typeface="Calibri"/>
              </a:rPr>
              <a:t>a	se</a:t>
            </a:r>
            <a:endParaRPr sz="1800">
              <a:latin typeface="Calibri"/>
              <a:cs typeface="Calibri"/>
            </a:endParaRPr>
          </a:p>
          <a:p>
            <a:pPr marL="175260" marR="5080" indent="261620" algn="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e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e  </a:t>
            </a:r>
            <a:r>
              <a:rPr sz="1800" spc="-5" dirty="0">
                <a:latin typeface="Calibri"/>
                <a:cs typeface="Calibri"/>
              </a:rPr>
              <a:t>haznos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2140" y="4804029"/>
            <a:ext cx="2279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388745" algn="l"/>
                <a:tab pos="2105025" algn="l"/>
              </a:tabLst>
            </a:pPr>
            <a:r>
              <a:rPr sz="1800" spc="-5" dirty="0">
                <a:latin typeface="Calibri"/>
                <a:cs typeface="Calibri"/>
              </a:rPr>
              <a:t>part</a:t>
            </a:r>
            <a:r>
              <a:rPr sz="1800" spc="-10" dirty="0">
                <a:latin typeface="Calibri"/>
                <a:cs typeface="Calibri"/>
              </a:rPr>
              <a:t>ic</a:t>
            </a:r>
            <a:r>
              <a:rPr sz="1800" dirty="0">
                <a:latin typeface="Calibri"/>
                <a:cs typeface="Calibri"/>
              </a:rPr>
              <a:t>i</a:t>
            </a:r>
            <a:r>
              <a:rPr sz="1800" spc="-5" dirty="0">
                <a:latin typeface="Calibri"/>
                <a:cs typeface="Calibri"/>
              </a:rPr>
              <a:t>pa</a:t>
            </a:r>
            <a:r>
              <a:rPr sz="1800" dirty="0">
                <a:latin typeface="Calibri"/>
                <a:cs typeface="Calibri"/>
              </a:rPr>
              <a:t>r	</a:t>
            </a:r>
            <a:r>
              <a:rPr sz="1800" spc="10" dirty="0">
                <a:latin typeface="Calibri"/>
                <a:cs typeface="Calibri"/>
              </a:rPr>
              <a:t>d</a:t>
            </a:r>
            <a:r>
              <a:rPr sz="1800" dirty="0">
                <a:latin typeface="Calibri"/>
                <a:cs typeface="Calibri"/>
              </a:rPr>
              <a:t>e	</a:t>
            </a:r>
            <a:r>
              <a:rPr sz="1800" spc="-10" dirty="0">
                <a:latin typeface="Calibri"/>
                <a:cs typeface="Calibri"/>
              </a:rPr>
              <a:t>la  naturaleza </a:t>
            </a:r>
            <a:r>
              <a:rPr sz="1800" spc="-5" dirty="0">
                <a:latin typeface="Calibri"/>
                <a:cs typeface="Calibri"/>
              </a:rPr>
              <a:t>divina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2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140" y="5352694"/>
            <a:ext cx="14109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Hijo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Jesúcristo.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51676" y="3122676"/>
            <a:ext cx="2441448" cy="3090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352043"/>
            <a:ext cx="2612136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11936" y="333756"/>
            <a:ext cx="1402080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380987"/>
            <a:ext cx="25146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380987"/>
            <a:ext cx="25146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73533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000000"/>
                </a:solidFill>
              </a:rPr>
              <a:t>EL</a:t>
            </a:r>
            <a:r>
              <a:rPr sz="1800" spc="-15" dirty="0">
                <a:solidFill>
                  <a:srgbClr val="000000"/>
                </a:solidFill>
              </a:rPr>
              <a:t> </a:t>
            </a:r>
            <a:r>
              <a:rPr sz="1800" spc="-35" dirty="0">
                <a:solidFill>
                  <a:srgbClr val="000000"/>
                </a:solidFill>
              </a:rPr>
              <a:t>LAVADO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441959" y="5670802"/>
            <a:ext cx="3982212" cy="11871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1295400"/>
            <a:ext cx="3952240" cy="4386580"/>
          </a:xfrm>
          <a:custGeom>
            <a:avLst/>
            <a:gdLst/>
            <a:ahLst/>
            <a:cxnLst/>
            <a:rect l="l" t="t" r="r" b="b"/>
            <a:pathLst>
              <a:path w="3952240" h="4386580">
                <a:moveTo>
                  <a:pt x="3612134" y="0"/>
                </a:moveTo>
                <a:lnTo>
                  <a:pt x="339610" y="0"/>
                </a:lnTo>
                <a:lnTo>
                  <a:pt x="293526" y="3099"/>
                </a:lnTo>
                <a:lnTo>
                  <a:pt x="249327" y="12129"/>
                </a:lnTo>
                <a:lnTo>
                  <a:pt x="207416" y="26683"/>
                </a:lnTo>
                <a:lnTo>
                  <a:pt x="168200" y="46359"/>
                </a:lnTo>
                <a:lnTo>
                  <a:pt x="132082" y="70752"/>
                </a:lnTo>
                <a:lnTo>
                  <a:pt x="99467" y="99456"/>
                </a:lnTo>
                <a:lnTo>
                  <a:pt x="70760" y="132069"/>
                </a:lnTo>
                <a:lnTo>
                  <a:pt x="46365" y="168185"/>
                </a:lnTo>
                <a:lnTo>
                  <a:pt x="26687" y="207400"/>
                </a:lnTo>
                <a:lnTo>
                  <a:pt x="12130" y="249310"/>
                </a:lnTo>
                <a:lnTo>
                  <a:pt x="3100" y="293511"/>
                </a:lnTo>
                <a:lnTo>
                  <a:pt x="0" y="339598"/>
                </a:lnTo>
                <a:lnTo>
                  <a:pt x="0" y="4046474"/>
                </a:lnTo>
                <a:lnTo>
                  <a:pt x="3100" y="4092561"/>
                </a:lnTo>
                <a:lnTo>
                  <a:pt x="12130" y="4136762"/>
                </a:lnTo>
                <a:lnTo>
                  <a:pt x="26687" y="4178675"/>
                </a:lnTo>
                <a:lnTo>
                  <a:pt x="46365" y="4217892"/>
                </a:lnTo>
                <a:lnTo>
                  <a:pt x="70760" y="4254012"/>
                </a:lnTo>
                <a:lnTo>
                  <a:pt x="99467" y="4286627"/>
                </a:lnTo>
                <a:lnTo>
                  <a:pt x="132082" y="4315335"/>
                </a:lnTo>
                <a:lnTo>
                  <a:pt x="168200" y="4339731"/>
                </a:lnTo>
                <a:lnTo>
                  <a:pt x="207416" y="4359409"/>
                </a:lnTo>
                <a:lnTo>
                  <a:pt x="249327" y="4373966"/>
                </a:lnTo>
                <a:lnTo>
                  <a:pt x="293526" y="4382997"/>
                </a:lnTo>
                <a:lnTo>
                  <a:pt x="339610" y="4386097"/>
                </a:lnTo>
                <a:lnTo>
                  <a:pt x="3612134" y="4386097"/>
                </a:lnTo>
                <a:lnTo>
                  <a:pt x="3658193" y="4382997"/>
                </a:lnTo>
                <a:lnTo>
                  <a:pt x="3702376" y="4373966"/>
                </a:lnTo>
                <a:lnTo>
                  <a:pt x="3744277" y="4359409"/>
                </a:lnTo>
                <a:lnTo>
                  <a:pt x="3783489" y="4339731"/>
                </a:lnTo>
                <a:lnTo>
                  <a:pt x="3819608" y="4315335"/>
                </a:lnTo>
                <a:lnTo>
                  <a:pt x="3852227" y="4286627"/>
                </a:lnTo>
                <a:lnTo>
                  <a:pt x="3880941" y="4254012"/>
                </a:lnTo>
                <a:lnTo>
                  <a:pt x="3905344" y="4217892"/>
                </a:lnTo>
                <a:lnTo>
                  <a:pt x="3925030" y="4178675"/>
                </a:lnTo>
                <a:lnTo>
                  <a:pt x="3939594" y="4136762"/>
                </a:lnTo>
                <a:lnTo>
                  <a:pt x="3948629" y="4092561"/>
                </a:lnTo>
                <a:lnTo>
                  <a:pt x="3951732" y="4046474"/>
                </a:lnTo>
                <a:lnTo>
                  <a:pt x="3951732" y="339598"/>
                </a:lnTo>
                <a:lnTo>
                  <a:pt x="3948629" y="293511"/>
                </a:lnTo>
                <a:lnTo>
                  <a:pt x="3939594" y="249310"/>
                </a:lnTo>
                <a:lnTo>
                  <a:pt x="3925030" y="207400"/>
                </a:lnTo>
                <a:lnTo>
                  <a:pt x="3905344" y="168185"/>
                </a:lnTo>
                <a:lnTo>
                  <a:pt x="3880941" y="132069"/>
                </a:lnTo>
                <a:lnTo>
                  <a:pt x="3852227" y="99456"/>
                </a:lnTo>
                <a:lnTo>
                  <a:pt x="3819608" y="70752"/>
                </a:lnTo>
                <a:lnTo>
                  <a:pt x="3783489" y="46359"/>
                </a:lnTo>
                <a:lnTo>
                  <a:pt x="3744277" y="26683"/>
                </a:lnTo>
                <a:lnTo>
                  <a:pt x="3702376" y="12129"/>
                </a:lnTo>
                <a:lnTo>
                  <a:pt x="3658193" y="3099"/>
                </a:lnTo>
                <a:lnTo>
                  <a:pt x="3612134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1295400"/>
            <a:ext cx="3951732" cy="43860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76800" y="1142974"/>
            <a:ext cx="3733800" cy="646430"/>
          </a:xfrm>
          <a:prstGeom prst="rect">
            <a:avLst/>
          </a:prstGeom>
          <a:solidFill>
            <a:srgbClr val="FFCC66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 marR="96520">
              <a:lnSpc>
                <a:spcPct val="100000"/>
              </a:lnSpc>
              <a:spcBef>
                <a:spcPts val="240"/>
              </a:spcBef>
            </a:pPr>
            <a:r>
              <a:rPr sz="1800" spc="-15" dirty="0">
                <a:latin typeface="Calibri"/>
                <a:cs typeface="Calibri"/>
              </a:rPr>
              <a:t>Este </a:t>
            </a:r>
            <a:r>
              <a:rPr sz="1800" spc="-10" dirty="0">
                <a:latin typeface="Calibri"/>
                <a:cs typeface="Calibri"/>
              </a:rPr>
              <a:t>gesto </a:t>
            </a:r>
            <a:r>
              <a:rPr sz="1800" spc="-5" dirty="0">
                <a:latin typeface="Calibri"/>
                <a:cs typeface="Calibri"/>
              </a:rPr>
              <a:t>no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omite </a:t>
            </a:r>
            <a:r>
              <a:rPr sz="1800" spc="-5" dirty="0">
                <a:latin typeface="Calibri"/>
                <a:cs typeface="Calibri"/>
              </a:rPr>
              <a:t>sino por </a:t>
            </a:r>
            <a:r>
              <a:rPr sz="1800" spc="-15" dirty="0">
                <a:latin typeface="Calibri"/>
                <a:cs typeface="Calibri"/>
              </a:rPr>
              <a:t>graves  razones.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53000" y="2057361"/>
            <a:ext cx="3733800" cy="923925"/>
          </a:xfrm>
          <a:prstGeom prst="rect">
            <a:avLst/>
          </a:prstGeom>
          <a:solidFill>
            <a:srgbClr val="FFCC66"/>
          </a:solidFill>
        </p:spPr>
        <p:txBody>
          <a:bodyPr vert="horz" wrap="square" lIns="0" tIns="31115" rIns="0" bIns="0" rtlCol="0">
            <a:spAutoFit/>
          </a:bodyPr>
          <a:lstStyle/>
          <a:p>
            <a:pPr marL="92075" marR="369570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spc="-5" dirty="0">
                <a:latin typeface="Calibri"/>
                <a:cs typeface="Calibri"/>
              </a:rPr>
              <a:t>se </a:t>
            </a:r>
            <a:r>
              <a:rPr sz="1800" spc="-15" dirty="0">
                <a:latin typeface="Calibri"/>
                <a:cs typeface="Calibri"/>
              </a:rPr>
              <a:t>lava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dirty="0">
                <a:latin typeface="Calibri"/>
                <a:cs typeface="Calibri"/>
              </a:rPr>
              <a:t>manos </a:t>
            </a:r>
            <a:r>
              <a:rPr sz="1800" spc="-10" dirty="0">
                <a:latin typeface="Calibri"/>
                <a:cs typeface="Calibri"/>
              </a:rPr>
              <a:t>para  expresar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deseo de </a:t>
            </a:r>
            <a:r>
              <a:rPr sz="1800" spc="-10" dirty="0">
                <a:latin typeface="Calibri"/>
                <a:cs typeface="Calibri"/>
              </a:rPr>
              <a:t>purificar </a:t>
            </a:r>
            <a:r>
              <a:rPr sz="1800" spc="-5" dirty="0">
                <a:latin typeface="Calibri"/>
                <a:cs typeface="Calibri"/>
              </a:rPr>
              <a:t>lo  </a:t>
            </a:r>
            <a:r>
              <a:rPr sz="1800" spc="-30" dirty="0">
                <a:latin typeface="Calibri"/>
                <a:cs typeface="Calibri"/>
              </a:rPr>
              <a:t>interior.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76800" y="3428974"/>
            <a:ext cx="3810000" cy="2308860"/>
          </a:xfrm>
          <a:custGeom>
            <a:avLst/>
            <a:gdLst/>
            <a:ahLst/>
            <a:cxnLst/>
            <a:rect l="l" t="t" r="r" b="b"/>
            <a:pathLst>
              <a:path w="3810000" h="2308860">
                <a:moveTo>
                  <a:pt x="0" y="2308352"/>
                </a:moveTo>
                <a:lnTo>
                  <a:pt x="3810000" y="2308352"/>
                </a:lnTo>
                <a:lnTo>
                  <a:pt x="3810000" y="0"/>
                </a:lnTo>
                <a:lnTo>
                  <a:pt x="0" y="0"/>
                </a:lnTo>
                <a:lnTo>
                  <a:pt x="0" y="2308352"/>
                </a:lnTo>
                <a:close/>
              </a:path>
            </a:pathLst>
          </a:custGeom>
          <a:solidFill>
            <a:srgbClr val="FF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68875" y="3447415"/>
            <a:ext cx="363982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544195" algn="l"/>
                <a:tab pos="810895" algn="l"/>
                <a:tab pos="942975" algn="l"/>
                <a:tab pos="1064895" algn="l"/>
                <a:tab pos="1231265" algn="l"/>
                <a:tab pos="1329055" algn="l"/>
                <a:tab pos="2223770" algn="l"/>
                <a:tab pos="2255520" algn="l"/>
                <a:tab pos="2536190" algn="l"/>
                <a:tab pos="2647315" algn="l"/>
              </a:tabLst>
            </a:pPr>
            <a:r>
              <a:rPr sz="1800" dirty="0">
                <a:latin typeface="Calibri"/>
                <a:cs typeface="Calibri"/>
              </a:rPr>
              <a:t>San </a:t>
            </a:r>
            <a:r>
              <a:rPr sz="1800" spc="-5" dirty="0">
                <a:latin typeface="Calibri"/>
                <a:cs typeface="Calibri"/>
              </a:rPr>
              <a:t>Cirilo </a:t>
            </a:r>
            <a:r>
              <a:rPr sz="1800" dirty="0">
                <a:latin typeface="Calibri"/>
                <a:cs typeface="Calibri"/>
              </a:rPr>
              <a:t>de Jerusalén en el siglo IV  </a:t>
            </a:r>
            <a:r>
              <a:rPr sz="1800" spc="-10" dirty="0">
                <a:latin typeface="Calibri"/>
                <a:cs typeface="Calibri"/>
              </a:rPr>
              <a:t>dice </a:t>
            </a:r>
            <a:r>
              <a:rPr sz="1800" spc="5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sus </a:t>
            </a:r>
            <a:r>
              <a:rPr sz="1800" spc="-10" dirty="0">
                <a:latin typeface="Calibri"/>
                <a:cs typeface="Calibri"/>
              </a:rPr>
              <a:t>catequesis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Eucaristía  </a:t>
            </a:r>
            <a:r>
              <a:rPr sz="1800" spc="-5" dirty="0">
                <a:latin typeface="Calibri"/>
                <a:cs typeface="Calibri"/>
              </a:rPr>
              <a:t>“El </a:t>
            </a:r>
            <a:r>
              <a:rPr sz="1800" spc="-15" dirty="0">
                <a:latin typeface="Calibri"/>
                <a:cs typeface="Calibri"/>
              </a:rPr>
              <a:t>lavarse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símbolo </a:t>
            </a:r>
            <a:r>
              <a:rPr sz="1800" dirty="0">
                <a:latin typeface="Calibri"/>
                <a:cs typeface="Calibri"/>
              </a:rPr>
              <a:t>de que </a:t>
            </a:r>
            <a:r>
              <a:rPr sz="1800" spc="-5" dirty="0">
                <a:latin typeface="Calibri"/>
                <a:cs typeface="Calibri"/>
              </a:rPr>
              <a:t>conviene  </a:t>
            </a:r>
            <a:r>
              <a:rPr sz="1800" dirty="0">
                <a:latin typeface="Calibri"/>
                <a:cs typeface="Calibri"/>
              </a:rPr>
              <a:t>que	nos		limpiemos	de		</a:t>
            </a:r>
            <a:r>
              <a:rPr sz="1800" spc="-5" dirty="0">
                <a:latin typeface="Calibri"/>
                <a:cs typeface="Calibri"/>
              </a:rPr>
              <a:t>todos  pecados		</a:t>
            </a:r>
            <a:r>
              <a:rPr sz="1800" dirty="0">
                <a:latin typeface="Calibri"/>
                <a:cs typeface="Calibri"/>
              </a:rPr>
              <a:t>e		</a:t>
            </a:r>
            <a:r>
              <a:rPr sz="1800" spc="-5" dirty="0">
                <a:latin typeface="Calibri"/>
                <a:cs typeface="Calibri"/>
              </a:rPr>
              <a:t>iniquidades.	</a:t>
            </a:r>
            <a:r>
              <a:rPr sz="1800" spc="-15" dirty="0">
                <a:latin typeface="Calibri"/>
                <a:cs typeface="Calibri"/>
              </a:rPr>
              <a:t>Porque  </a:t>
            </a:r>
            <a:r>
              <a:rPr sz="1800" spc="-5" dirty="0">
                <a:latin typeface="Calibri"/>
                <a:cs typeface="Calibri"/>
              </a:rPr>
              <a:t>manos	son		símbolo		</a:t>
            </a:r>
            <a:r>
              <a:rPr sz="1800" dirty="0">
                <a:latin typeface="Calibri"/>
                <a:cs typeface="Calibri"/>
              </a:rPr>
              <a:t>del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68875" y="5093589"/>
            <a:ext cx="2538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879475" algn="l"/>
                <a:tab pos="2364105" algn="l"/>
              </a:tabLst>
            </a:pPr>
            <a:r>
              <a:rPr sz="1800" spc="-5" dirty="0">
                <a:latin typeface="Calibri"/>
                <a:cs typeface="Calibri"/>
              </a:rPr>
              <a:t>l</a:t>
            </a:r>
            <a:r>
              <a:rPr sz="1800" spc="-25" dirty="0">
                <a:latin typeface="Calibri"/>
                <a:cs typeface="Calibri"/>
              </a:rPr>
              <a:t>av</a:t>
            </a:r>
            <a:r>
              <a:rPr sz="1800" dirty="0">
                <a:latin typeface="Calibri"/>
                <a:cs typeface="Calibri"/>
              </a:rPr>
              <a:t>ar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as	ma</a:t>
            </a:r>
            <a:r>
              <a:rPr sz="1800" spc="-5" dirty="0">
                <a:latin typeface="Calibri"/>
                <a:cs typeface="Calibri"/>
              </a:rPr>
              <a:t>ni</a:t>
            </a:r>
            <a:r>
              <a:rPr sz="1800" spc="-50" dirty="0">
                <a:latin typeface="Calibri"/>
                <a:cs typeface="Calibri"/>
              </a:rPr>
              <a:t>f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spc="-30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am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s	</a:t>
            </a:r>
            <a:r>
              <a:rPr sz="1800" spc="-10" dirty="0">
                <a:latin typeface="Calibri"/>
                <a:cs typeface="Calibri"/>
              </a:rPr>
              <a:t>la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74609" y="4270629"/>
            <a:ext cx="9340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8655" marR="6350" indent="-10795" algn="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los  l</a:t>
            </a:r>
            <a:r>
              <a:rPr sz="1800" dirty="0">
                <a:latin typeface="Calibri"/>
                <a:cs typeface="Calibri"/>
              </a:rPr>
              <a:t>as</a:t>
            </a:r>
            <a:endParaRPr sz="1800">
              <a:latin typeface="Calibri"/>
              <a:cs typeface="Calibri"/>
            </a:endParaRPr>
          </a:p>
          <a:p>
            <a:pPr marR="5080" indent="25400" algn="r">
              <a:lnSpc>
                <a:spcPct val="100000"/>
              </a:lnSpc>
              <a:tabLst>
                <a:tab pos="755650" algn="l"/>
                <a:tab pos="805815" algn="l"/>
              </a:tabLst>
            </a:pP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10" dirty="0">
                <a:latin typeface="Calibri"/>
                <a:cs typeface="Calibri"/>
              </a:rPr>
              <a:t>b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6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,	</a:t>
            </a:r>
            <a:r>
              <a:rPr sz="1800" spc="10" dirty="0">
                <a:latin typeface="Calibri"/>
                <a:cs typeface="Calibri"/>
              </a:rPr>
              <a:t>al  </a:t>
            </a:r>
            <a:r>
              <a:rPr sz="1800" spc="-5" dirty="0">
                <a:latin typeface="Calibri"/>
                <a:cs typeface="Calibri"/>
              </a:rPr>
              <a:t>p</a:t>
            </a:r>
            <a:r>
              <a:rPr sz="1800" dirty="0">
                <a:latin typeface="Calibri"/>
                <a:cs typeface="Calibri"/>
              </a:rPr>
              <a:t>u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30" dirty="0">
                <a:latin typeface="Calibri"/>
                <a:cs typeface="Calibri"/>
              </a:rPr>
              <a:t>z</a:t>
            </a:r>
            <a:r>
              <a:rPr sz="1800" dirty="0">
                <a:latin typeface="Calibri"/>
                <a:cs typeface="Calibri"/>
              </a:rPr>
              <a:t>a		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68875" y="5368238"/>
            <a:ext cx="22148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integridad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obras”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9400" y="2819400"/>
            <a:ext cx="1600200" cy="1518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8431" y="199644"/>
            <a:ext cx="8403336" cy="743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1647" y="114300"/>
            <a:ext cx="7746492" cy="771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228574"/>
            <a:ext cx="8305800" cy="646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228574"/>
            <a:ext cx="8305800" cy="646430"/>
          </a:xfrm>
          <a:prstGeom prst="rect">
            <a:avLst/>
          </a:prstGeom>
          <a:ln w="12700">
            <a:solidFill>
              <a:srgbClr val="F69240"/>
            </a:solidFill>
          </a:ln>
        </p:spPr>
        <p:txBody>
          <a:bodyPr vert="horz" wrap="square" lIns="0" tIns="165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30"/>
              </a:spcBef>
            </a:pPr>
            <a:r>
              <a:rPr sz="3600" spc="-30" dirty="0">
                <a:solidFill>
                  <a:srgbClr val="375F92"/>
                </a:solidFill>
              </a:rPr>
              <a:t>PRINCIPALES </a:t>
            </a:r>
            <a:r>
              <a:rPr sz="3600" dirty="0">
                <a:solidFill>
                  <a:srgbClr val="375F92"/>
                </a:solidFill>
              </a:rPr>
              <a:t>UTENSILIOS</a:t>
            </a:r>
            <a:r>
              <a:rPr sz="3600" spc="-15" dirty="0">
                <a:solidFill>
                  <a:srgbClr val="375F92"/>
                </a:solidFill>
              </a:rPr>
              <a:t> </a:t>
            </a:r>
            <a:r>
              <a:rPr sz="3600" spc="-10" dirty="0">
                <a:solidFill>
                  <a:srgbClr val="375F92"/>
                </a:solidFill>
              </a:rPr>
              <a:t>LITURGICOS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612140" y="1004061"/>
            <a:ext cx="6588759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6600CC"/>
                </a:solidFill>
                <a:latin typeface="Calibri"/>
                <a:cs typeface="Calibri"/>
              </a:rPr>
              <a:t>VASOS</a:t>
            </a: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SAGRADOS: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Cáliz, </a:t>
            </a:r>
            <a:r>
              <a:rPr sz="2400" b="1" spc="-20" dirty="0">
                <a:solidFill>
                  <a:srgbClr val="FF0000"/>
                </a:solidFill>
                <a:latin typeface="Calibri"/>
                <a:cs typeface="Calibri"/>
              </a:rPr>
              <a:t>Patena,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Copón, Pixis,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Custodia, </a:t>
            </a:r>
            <a:r>
              <a:rPr sz="2400" b="1" spc="-65" dirty="0">
                <a:solidFill>
                  <a:srgbClr val="FF0000"/>
                </a:solidFill>
                <a:latin typeface="Calibri"/>
                <a:cs typeface="Calibri"/>
              </a:rPr>
              <a:t>Tabor,</a:t>
            </a:r>
            <a:r>
              <a:rPr sz="2400" b="1" spc="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Sagrario</a:t>
            </a:r>
            <a:endParaRPr sz="2400">
              <a:latin typeface="Calibri"/>
              <a:cs typeface="Calibri"/>
            </a:endParaRPr>
          </a:p>
          <a:p>
            <a:pPr marL="12700" marR="394335">
              <a:lnSpc>
                <a:spcPct val="100000"/>
              </a:lnSpc>
            </a:pPr>
            <a:r>
              <a:rPr sz="2400" spc="-5" dirty="0">
                <a:latin typeface="Calibri"/>
                <a:cs typeface="Calibri"/>
              </a:rPr>
              <a:t>Los </a:t>
            </a:r>
            <a:r>
              <a:rPr sz="2400" spc="-10" dirty="0">
                <a:latin typeface="Calibri"/>
                <a:cs typeface="Calibri"/>
              </a:rPr>
              <a:t>vasos sagrados </a:t>
            </a:r>
            <a:r>
              <a:rPr sz="2400" spc="-5" dirty="0">
                <a:latin typeface="Calibri"/>
                <a:cs typeface="Calibri"/>
              </a:rPr>
              <a:t>deben ser de un </a:t>
            </a:r>
            <a:r>
              <a:rPr sz="2400" spc="-10" dirty="0">
                <a:latin typeface="Calibri"/>
                <a:cs typeface="Calibri"/>
              </a:rPr>
              <a:t>metal </a:t>
            </a:r>
            <a:r>
              <a:rPr sz="2400" spc="-5" dirty="0">
                <a:latin typeface="Calibri"/>
                <a:cs typeface="Calibri"/>
              </a:rPr>
              <a:t>noble </a:t>
            </a:r>
            <a:r>
              <a:rPr sz="2400" spc="-165" dirty="0">
                <a:latin typeface="Calibri"/>
                <a:cs typeface="Calibri"/>
              </a:rPr>
              <a:t>y,  </a:t>
            </a:r>
            <a:r>
              <a:rPr sz="2400" dirty="0">
                <a:latin typeface="Calibri"/>
                <a:cs typeface="Calibri"/>
              </a:rPr>
              <a:t>en lo </a:t>
            </a:r>
            <a:r>
              <a:rPr sz="2400" spc="-5" dirty="0">
                <a:latin typeface="Calibri"/>
                <a:cs typeface="Calibri"/>
              </a:rPr>
              <a:t>posible, </a:t>
            </a:r>
            <a:r>
              <a:rPr sz="2400" spc="-10" dirty="0">
                <a:latin typeface="Calibri"/>
                <a:cs typeface="Calibri"/>
              </a:rPr>
              <a:t>interiormente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dorados.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9600" y="2819400"/>
            <a:ext cx="1960118" cy="14829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71082" y="2822955"/>
            <a:ext cx="1629917" cy="15204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2359" y="4650244"/>
            <a:ext cx="2203704" cy="18393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0600" y="4572000"/>
            <a:ext cx="1736852" cy="1905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26051" y="2819400"/>
            <a:ext cx="1522349" cy="1524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00400" y="4572000"/>
            <a:ext cx="1736852" cy="1905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275843"/>
            <a:ext cx="81747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86711" y="257556"/>
            <a:ext cx="5369051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304787"/>
            <a:ext cx="80772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304787"/>
            <a:ext cx="80772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spc="-20" dirty="0">
                <a:solidFill>
                  <a:srgbClr val="000000"/>
                </a:solidFill>
              </a:rPr>
              <a:t>INVITACIÓN </a:t>
            </a:r>
            <a:r>
              <a:rPr sz="1800" dirty="0">
                <a:solidFill>
                  <a:srgbClr val="000000"/>
                </a:solidFill>
              </a:rPr>
              <a:t>A </a:t>
            </a:r>
            <a:r>
              <a:rPr sz="1800" spc="-5" dirty="0">
                <a:solidFill>
                  <a:srgbClr val="000000"/>
                </a:solidFill>
              </a:rPr>
              <a:t>ORAR </a:t>
            </a:r>
            <a:r>
              <a:rPr sz="1800" dirty="0">
                <a:solidFill>
                  <a:srgbClr val="000000"/>
                </a:solidFill>
              </a:rPr>
              <a:t>Y </a:t>
            </a:r>
            <a:r>
              <a:rPr sz="1800" spc="-20" dirty="0">
                <a:solidFill>
                  <a:srgbClr val="000000"/>
                </a:solidFill>
              </a:rPr>
              <a:t>RESPUESTAS </a:t>
            </a:r>
            <a:r>
              <a:rPr sz="1800" dirty="0">
                <a:solidFill>
                  <a:srgbClr val="000000"/>
                </a:solidFill>
              </a:rPr>
              <a:t>DE </a:t>
            </a:r>
            <a:r>
              <a:rPr sz="1800" spc="-5" dirty="0">
                <a:solidFill>
                  <a:srgbClr val="000000"/>
                </a:solidFill>
              </a:rPr>
              <a:t>LA</a:t>
            </a:r>
            <a:r>
              <a:rPr sz="1800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ASAMBLEA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304800" y="1219200"/>
            <a:ext cx="2892933" cy="2667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52800" y="1600200"/>
            <a:ext cx="5334000" cy="14776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 marR="83820" algn="just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latin typeface="Calibri"/>
                <a:cs typeface="Calibri"/>
              </a:rPr>
              <a:t>Al </a:t>
            </a:r>
            <a:r>
              <a:rPr sz="1800" spc="-5" dirty="0">
                <a:latin typeface="Calibri"/>
                <a:cs typeface="Calibri"/>
              </a:rPr>
              <a:t>terminar los </a:t>
            </a:r>
            <a:r>
              <a:rPr sz="1800" spc="-10" dirty="0">
                <a:latin typeface="Calibri"/>
                <a:cs typeface="Calibri"/>
              </a:rPr>
              <a:t>ritos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presentación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dones,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10" dirty="0">
                <a:latin typeface="Calibri"/>
                <a:cs typeface="Calibri"/>
              </a:rPr>
              <a:t>Sacerdote invita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0" dirty="0">
                <a:latin typeface="Calibri"/>
                <a:cs typeface="Calibri"/>
              </a:rPr>
              <a:t>orar. </a:t>
            </a: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spc="-15" dirty="0">
                <a:latin typeface="Calibri"/>
                <a:cs typeface="Calibri"/>
              </a:rPr>
              <a:t>esta </a:t>
            </a:r>
            <a:r>
              <a:rPr sz="1800" spc="-10" dirty="0">
                <a:latin typeface="Calibri"/>
                <a:cs typeface="Calibri"/>
              </a:rPr>
              <a:t>invitación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orar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la  respuesta </a:t>
            </a:r>
            <a:r>
              <a:rPr sz="1800" dirty="0">
                <a:latin typeface="Calibri"/>
                <a:cs typeface="Calibri"/>
              </a:rPr>
              <a:t>de la </a:t>
            </a:r>
            <a:r>
              <a:rPr sz="1800" spc="-5" dirty="0">
                <a:latin typeface="Calibri"/>
                <a:cs typeface="Calibri"/>
              </a:rPr>
              <a:t>asamblea termina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rito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presentación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los dones, </a:t>
            </a:r>
            <a:r>
              <a:rPr sz="1800" spc="-10" dirty="0">
                <a:latin typeface="Calibri"/>
                <a:cs typeface="Calibri"/>
              </a:rPr>
              <a:t>introduciendo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la plegaria  </a:t>
            </a:r>
            <a:r>
              <a:rPr sz="1800" spc="-10" dirty="0">
                <a:latin typeface="Calibri"/>
                <a:cs typeface="Calibri"/>
              </a:rPr>
              <a:t>Eucarística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medio 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oración sobre </a:t>
            </a:r>
            <a:r>
              <a:rPr sz="1800" spc="-5" dirty="0">
                <a:latin typeface="Calibri"/>
                <a:cs typeface="Calibri"/>
              </a:rPr>
              <a:t>las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ofrendas.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4800" y="4267162"/>
            <a:ext cx="8458200" cy="92392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Sacerdote, </a:t>
            </a:r>
            <a:r>
              <a:rPr sz="1800" dirty="0">
                <a:latin typeface="Calibri"/>
                <a:cs typeface="Calibri"/>
              </a:rPr>
              <a:t>en el </a:t>
            </a:r>
            <a:r>
              <a:rPr sz="1800" spc="-10" dirty="0">
                <a:latin typeface="Calibri"/>
                <a:cs typeface="Calibri"/>
              </a:rPr>
              <a:t>centro </a:t>
            </a:r>
            <a:r>
              <a:rPr sz="1800" spc="-5" dirty="0">
                <a:latin typeface="Calibri"/>
                <a:cs typeface="Calibri"/>
              </a:rPr>
              <a:t>del </a:t>
            </a:r>
            <a:r>
              <a:rPr sz="1800" spc="-35" dirty="0">
                <a:latin typeface="Calibri"/>
                <a:cs typeface="Calibri"/>
              </a:rPr>
              <a:t>altar, </a:t>
            </a:r>
            <a:r>
              <a:rPr sz="1800" spc="-5" dirty="0">
                <a:latin typeface="Calibri"/>
                <a:cs typeface="Calibri"/>
              </a:rPr>
              <a:t>extiende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junta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dirty="0">
                <a:latin typeface="Calibri"/>
                <a:cs typeface="Calibri"/>
              </a:rPr>
              <a:t>manos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diciendo:</a:t>
            </a:r>
            <a:endParaRPr sz="1800">
              <a:latin typeface="Calibri"/>
              <a:cs typeface="Calibri"/>
            </a:endParaRPr>
          </a:p>
          <a:p>
            <a:pPr marL="90805" marR="661035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“Oremos </a:t>
            </a:r>
            <a:r>
              <a:rPr sz="1800" b="1" spc="-5" dirty="0">
                <a:latin typeface="Calibri"/>
                <a:cs typeface="Calibri"/>
              </a:rPr>
              <a:t>hermanos </a:t>
            </a:r>
            <a:r>
              <a:rPr sz="1800" b="1" spc="-10" dirty="0">
                <a:latin typeface="Calibri"/>
                <a:cs typeface="Calibri"/>
              </a:rPr>
              <a:t>para </a:t>
            </a:r>
            <a:r>
              <a:rPr sz="1800" b="1" dirty="0">
                <a:latin typeface="Calibri"/>
                <a:cs typeface="Calibri"/>
              </a:rPr>
              <a:t>que </a:t>
            </a:r>
            <a:r>
              <a:rPr sz="1800" b="1" spc="-15" dirty="0">
                <a:latin typeface="Calibri"/>
                <a:cs typeface="Calibri"/>
              </a:rPr>
              <a:t>este </a:t>
            </a:r>
            <a:r>
              <a:rPr sz="1800" b="1" dirty="0">
                <a:latin typeface="Calibri"/>
                <a:cs typeface="Calibri"/>
              </a:rPr>
              <a:t>sacrificio </a:t>
            </a:r>
            <a:r>
              <a:rPr sz="1800" b="1" spc="-5" dirty="0">
                <a:latin typeface="Calibri"/>
                <a:cs typeface="Calibri"/>
              </a:rPr>
              <a:t>mío </a:t>
            </a:r>
            <a:r>
              <a:rPr sz="1800" b="1" dirty="0">
                <a:latin typeface="Calibri"/>
                <a:cs typeface="Calibri"/>
              </a:rPr>
              <a:t>y de </a:t>
            </a:r>
            <a:r>
              <a:rPr sz="1800" b="1" spc="-10" dirty="0">
                <a:latin typeface="Calibri"/>
                <a:cs typeface="Calibri"/>
              </a:rPr>
              <a:t>ustedes </a:t>
            </a:r>
            <a:r>
              <a:rPr sz="1800" b="1" dirty="0">
                <a:latin typeface="Calibri"/>
                <a:cs typeface="Calibri"/>
              </a:rPr>
              <a:t>sea </a:t>
            </a:r>
            <a:r>
              <a:rPr sz="1800" b="1" spc="-5" dirty="0">
                <a:latin typeface="Calibri"/>
                <a:cs typeface="Calibri"/>
              </a:rPr>
              <a:t>agradable </a:t>
            </a:r>
            <a:r>
              <a:rPr sz="1800" b="1" dirty="0">
                <a:latin typeface="Calibri"/>
                <a:cs typeface="Calibri"/>
              </a:rPr>
              <a:t>a</a:t>
            </a:r>
            <a:r>
              <a:rPr sz="1800" b="1" spc="-19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Dios  </a:t>
            </a:r>
            <a:r>
              <a:rPr sz="1800" b="1" spc="-15" dirty="0">
                <a:latin typeface="Calibri"/>
                <a:cs typeface="Calibri"/>
              </a:rPr>
              <a:t>Padre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Todopoderoso”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800" y="5562600"/>
            <a:ext cx="8382000" cy="64643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750" rIns="0" bIns="0" rtlCol="0">
            <a:spAutoFit/>
          </a:bodyPr>
          <a:lstStyle/>
          <a:p>
            <a:pPr marL="90805" marR="81915">
              <a:lnSpc>
                <a:spcPct val="100000"/>
              </a:lnSpc>
              <a:spcBef>
                <a:spcPts val="250"/>
              </a:spcBef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asamblea </a:t>
            </a:r>
            <a:r>
              <a:rPr sz="1800" spc="-15" dirty="0">
                <a:latin typeface="Calibri"/>
                <a:cs typeface="Calibri"/>
              </a:rPr>
              <a:t>contesta: </a:t>
            </a:r>
            <a:r>
              <a:rPr sz="1800" b="1" spc="-5" dirty="0">
                <a:latin typeface="Calibri"/>
                <a:cs typeface="Calibri"/>
              </a:rPr>
              <a:t>“El señor </a:t>
            </a:r>
            <a:r>
              <a:rPr sz="1800" b="1" spc="-10" dirty="0">
                <a:latin typeface="Calibri"/>
                <a:cs typeface="Calibri"/>
              </a:rPr>
              <a:t>reciba </a:t>
            </a:r>
            <a:r>
              <a:rPr sz="1800" b="1" spc="-5" dirty="0">
                <a:latin typeface="Calibri"/>
                <a:cs typeface="Calibri"/>
              </a:rPr>
              <a:t>de tus manos </a:t>
            </a:r>
            <a:r>
              <a:rPr sz="1800" b="1" spc="-20" dirty="0">
                <a:latin typeface="Calibri"/>
                <a:cs typeface="Calibri"/>
              </a:rPr>
              <a:t>este </a:t>
            </a:r>
            <a:r>
              <a:rPr sz="1800" b="1" spc="-10" dirty="0">
                <a:latin typeface="Calibri"/>
                <a:cs typeface="Calibri"/>
              </a:rPr>
              <a:t>sacrificio, para alabanza </a:t>
            </a:r>
            <a:r>
              <a:rPr sz="1800" b="1" dirty="0">
                <a:latin typeface="Calibri"/>
                <a:cs typeface="Calibri"/>
              </a:rPr>
              <a:t>y  </a:t>
            </a:r>
            <a:r>
              <a:rPr sz="1800" b="1" spc="-5" dirty="0">
                <a:latin typeface="Calibri"/>
                <a:cs typeface="Calibri"/>
              </a:rPr>
              <a:t>gloria </a:t>
            </a:r>
            <a:r>
              <a:rPr sz="1800" b="1" dirty="0">
                <a:latin typeface="Calibri"/>
                <a:cs typeface="Calibri"/>
              </a:rPr>
              <a:t>de su </a:t>
            </a:r>
            <a:r>
              <a:rPr sz="1800" b="1" spc="-5" dirty="0">
                <a:latin typeface="Calibri"/>
                <a:cs typeface="Calibri"/>
              </a:rPr>
              <a:t>nombre, </a:t>
            </a:r>
            <a:r>
              <a:rPr sz="1800" b="1" spc="-10" dirty="0">
                <a:latin typeface="Calibri"/>
                <a:cs typeface="Calibri"/>
              </a:rPr>
              <a:t>para nuestro </a:t>
            </a:r>
            <a:r>
              <a:rPr sz="1800" b="1" dirty="0">
                <a:latin typeface="Calibri"/>
                <a:cs typeface="Calibri"/>
              </a:rPr>
              <a:t>bien e el de </a:t>
            </a:r>
            <a:r>
              <a:rPr sz="1800" b="1" spc="-5" dirty="0">
                <a:latin typeface="Calibri"/>
                <a:cs typeface="Calibri"/>
              </a:rPr>
              <a:t>toda </a:t>
            </a:r>
            <a:r>
              <a:rPr sz="1800" b="1" dirty="0">
                <a:latin typeface="Calibri"/>
                <a:cs typeface="Calibri"/>
              </a:rPr>
              <a:t>su </a:t>
            </a:r>
            <a:r>
              <a:rPr sz="1800" b="1" spc="-5" dirty="0">
                <a:latin typeface="Calibri"/>
                <a:cs typeface="Calibri"/>
              </a:rPr>
              <a:t>Santa</a:t>
            </a:r>
            <a:r>
              <a:rPr sz="1800" b="1" spc="-19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Iglesia”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275843"/>
            <a:ext cx="81747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2028" y="257556"/>
            <a:ext cx="2596896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304787"/>
            <a:ext cx="80772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304787"/>
            <a:ext cx="80772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000000"/>
                </a:solidFill>
              </a:rPr>
              <a:t>PLEGARIA</a:t>
            </a:r>
            <a:r>
              <a:rPr sz="1800" spc="-2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EUCARÍSTICA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381000" y="1676400"/>
            <a:ext cx="3505200" cy="34504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89832" y="1266444"/>
            <a:ext cx="4517136" cy="1298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50208" y="1248155"/>
            <a:ext cx="4347972" cy="12527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38600" y="1295349"/>
            <a:ext cx="4419600" cy="12003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038600" y="1295349"/>
            <a:ext cx="4419600" cy="1200785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2075" marR="387350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En </a:t>
            </a:r>
            <a:r>
              <a:rPr sz="1800" spc="-15" dirty="0">
                <a:latin typeface="Calibri"/>
                <a:cs typeface="Calibri"/>
              </a:rPr>
              <a:t>este </a:t>
            </a:r>
            <a:r>
              <a:rPr sz="1800" spc="-5" dirty="0">
                <a:latin typeface="Calibri"/>
                <a:cs typeface="Calibri"/>
              </a:rPr>
              <a:t>momento </a:t>
            </a:r>
            <a:r>
              <a:rPr sz="1800" spc="-10" dirty="0">
                <a:latin typeface="Calibri"/>
                <a:cs typeface="Calibri"/>
              </a:rPr>
              <a:t>comienza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centro </a:t>
            </a:r>
            <a:r>
              <a:rPr sz="1800" dirty="0">
                <a:latin typeface="Calibri"/>
                <a:cs typeface="Calibri"/>
              </a:rPr>
              <a:t>y la  </a:t>
            </a:r>
            <a:r>
              <a:rPr sz="1800" spc="-10" dirty="0">
                <a:latin typeface="Calibri"/>
                <a:cs typeface="Calibri"/>
              </a:rPr>
              <a:t>cumbre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toda </a:t>
            </a:r>
            <a:r>
              <a:rPr sz="1800" spc="-5" dirty="0">
                <a:latin typeface="Calibri"/>
                <a:cs typeface="Calibri"/>
              </a:rPr>
              <a:t>la celebración, </a:t>
            </a:r>
            <a:r>
              <a:rPr sz="1800" spc="-10" dirty="0">
                <a:latin typeface="Calibri"/>
                <a:cs typeface="Calibri"/>
              </a:rPr>
              <a:t>esto </a:t>
            </a:r>
            <a:r>
              <a:rPr sz="1800" dirty="0">
                <a:latin typeface="Calibri"/>
                <a:cs typeface="Calibri"/>
              </a:rPr>
              <a:t>es, </a:t>
            </a:r>
            <a:r>
              <a:rPr sz="1800" spc="-5" dirty="0">
                <a:latin typeface="Calibri"/>
                <a:cs typeface="Calibri"/>
              </a:rPr>
              <a:t>la  </a:t>
            </a:r>
            <a:r>
              <a:rPr sz="1800" spc="-10" dirty="0">
                <a:latin typeface="Calibri"/>
                <a:cs typeface="Calibri"/>
              </a:rPr>
              <a:t>Plegaria Eucarística,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una </a:t>
            </a:r>
            <a:r>
              <a:rPr sz="1800" spc="-10" dirty="0">
                <a:latin typeface="Calibri"/>
                <a:cs typeface="Calibri"/>
              </a:rPr>
              <a:t>oración </a:t>
            </a:r>
            <a:r>
              <a:rPr sz="1800" spc="-5" dirty="0">
                <a:latin typeface="Calibri"/>
                <a:cs typeface="Calibri"/>
              </a:rPr>
              <a:t>de  acción de </a:t>
            </a:r>
            <a:r>
              <a:rPr sz="1800" spc="-10" dirty="0">
                <a:latin typeface="Calibri"/>
                <a:cs typeface="Calibri"/>
              </a:rPr>
              <a:t>gracias </a:t>
            </a:r>
            <a:r>
              <a:rPr sz="1800" dirty="0">
                <a:latin typeface="Calibri"/>
                <a:cs typeface="Calibri"/>
              </a:rPr>
              <a:t>y de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santificación.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89832" y="2714244"/>
            <a:ext cx="4517136" cy="4678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50208" y="2695955"/>
            <a:ext cx="4573524" cy="4297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38600" y="2743187"/>
            <a:ext cx="4419600" cy="369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38600" y="2743187"/>
            <a:ext cx="4419600" cy="36957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5"/>
              </a:spcBef>
            </a:pPr>
            <a:r>
              <a:rPr sz="1800" spc="-10" dirty="0">
                <a:latin typeface="Calibri"/>
                <a:cs typeface="Calibri"/>
              </a:rPr>
              <a:t>Principales </a:t>
            </a:r>
            <a:r>
              <a:rPr sz="1800" spc="-5" dirty="0">
                <a:latin typeface="Calibri"/>
                <a:cs typeface="Calibri"/>
              </a:rPr>
              <a:t>elementos de </a:t>
            </a:r>
            <a:r>
              <a:rPr sz="1800" spc="-10" dirty="0">
                <a:latin typeface="Calibri"/>
                <a:cs typeface="Calibri"/>
              </a:rPr>
              <a:t>Plegaria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Eucarística: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89832" y="3247644"/>
            <a:ext cx="4288536" cy="24063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9352" y="3229355"/>
            <a:ext cx="4293108" cy="23500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38600" y="3276600"/>
            <a:ext cx="4191000" cy="23083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38600" y="3276600"/>
            <a:ext cx="4191000" cy="2308860"/>
          </a:xfrm>
          <a:prstGeom prst="rect">
            <a:avLst/>
          </a:prstGeom>
          <a:ln w="12700">
            <a:solidFill>
              <a:srgbClr val="97B853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172720" indent="-81280">
              <a:lnSpc>
                <a:spcPct val="100000"/>
              </a:lnSpc>
              <a:spcBef>
                <a:spcPts val="245"/>
              </a:spcBef>
              <a:buSzPct val="94444"/>
              <a:buFont typeface="Arial"/>
              <a:buChar char="•"/>
              <a:tabLst>
                <a:tab pos="173355" algn="l"/>
              </a:tabLst>
            </a:pPr>
            <a:r>
              <a:rPr sz="1800" spc="-15" dirty="0">
                <a:latin typeface="Calibri"/>
                <a:cs typeface="Calibri"/>
              </a:rPr>
              <a:t>Prefacio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Acción de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gracias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173355" algn="l"/>
              </a:tabLst>
            </a:pPr>
            <a:r>
              <a:rPr sz="1800" spc="-5" dirty="0">
                <a:latin typeface="Calibri"/>
                <a:cs typeface="Calibri"/>
              </a:rPr>
              <a:t>Aclamación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Santo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173355" algn="l"/>
              </a:tabLst>
            </a:pPr>
            <a:r>
              <a:rPr sz="1800" spc="-5" dirty="0">
                <a:latin typeface="Calibri"/>
                <a:cs typeface="Calibri"/>
              </a:rPr>
              <a:t>Epíclesis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173355" algn="l"/>
              </a:tabLst>
            </a:pPr>
            <a:r>
              <a:rPr sz="1800" spc="-10" dirty="0">
                <a:latin typeface="Calibri"/>
                <a:cs typeface="Calibri"/>
              </a:rPr>
              <a:t>Narración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institución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consagración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173355" algn="l"/>
              </a:tabLst>
            </a:pPr>
            <a:r>
              <a:rPr sz="1800" dirty="0">
                <a:latin typeface="Calibri"/>
                <a:cs typeface="Calibri"/>
              </a:rPr>
              <a:t>Anámnesis 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Memorial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173355" algn="l"/>
              </a:tabLst>
            </a:pPr>
            <a:r>
              <a:rPr sz="1800" spc="-5" dirty="0">
                <a:latin typeface="Calibri"/>
                <a:cs typeface="Calibri"/>
              </a:rPr>
              <a:t>Oblación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SzPct val="94444"/>
              <a:buFont typeface="Arial"/>
              <a:buChar char="•"/>
              <a:tabLst>
                <a:tab pos="173355" algn="l"/>
              </a:tabLst>
            </a:pPr>
            <a:r>
              <a:rPr sz="1800" spc="-10" dirty="0">
                <a:latin typeface="Calibri"/>
                <a:cs typeface="Calibri"/>
              </a:rPr>
              <a:t>Intercesiones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spcBef>
                <a:spcPts val="5"/>
              </a:spcBef>
              <a:buSzPct val="94444"/>
              <a:buFont typeface="Arial"/>
              <a:buChar char="•"/>
              <a:tabLst>
                <a:tab pos="173355" algn="l"/>
              </a:tabLst>
            </a:pPr>
            <a:r>
              <a:rPr sz="1800" spc="-15" dirty="0">
                <a:latin typeface="Calibri"/>
                <a:cs typeface="Calibri"/>
              </a:rPr>
              <a:t>Doxología</a:t>
            </a:r>
            <a:r>
              <a:rPr sz="1800" spc="-5" dirty="0">
                <a:latin typeface="Calibri"/>
                <a:cs typeface="Calibri"/>
              </a:rPr>
              <a:t> final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275843"/>
            <a:ext cx="3755136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0268" y="257556"/>
            <a:ext cx="3480815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304787"/>
            <a:ext cx="36576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304787"/>
            <a:ext cx="36576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66700">
              <a:lnSpc>
                <a:spcPct val="100000"/>
              </a:lnSpc>
              <a:spcBef>
                <a:spcPts val="240"/>
              </a:spcBef>
            </a:pPr>
            <a:r>
              <a:rPr sz="1800" spc="-20" dirty="0">
                <a:solidFill>
                  <a:srgbClr val="000000"/>
                </a:solidFill>
              </a:rPr>
              <a:t>PREFACIO </a:t>
            </a:r>
            <a:r>
              <a:rPr sz="1800" dirty="0">
                <a:solidFill>
                  <a:srgbClr val="000000"/>
                </a:solidFill>
              </a:rPr>
              <a:t>O </a:t>
            </a:r>
            <a:r>
              <a:rPr sz="1800" spc="-10" dirty="0">
                <a:solidFill>
                  <a:srgbClr val="000000"/>
                </a:solidFill>
              </a:rPr>
              <a:t>ACCIÓN </a:t>
            </a:r>
            <a:r>
              <a:rPr sz="1800" spc="-5" dirty="0">
                <a:solidFill>
                  <a:srgbClr val="000000"/>
                </a:solidFill>
              </a:rPr>
              <a:t>DE</a:t>
            </a:r>
            <a:r>
              <a:rPr sz="1800" spc="-30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GRACIAS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533400" y="914374"/>
            <a:ext cx="7848600" cy="646430"/>
          </a:xfrm>
          <a:prstGeom prst="rect">
            <a:avLst/>
          </a:prstGeom>
          <a:solidFill>
            <a:srgbClr val="C3EFF8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 marR="83185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nombre </a:t>
            </a:r>
            <a:r>
              <a:rPr sz="1800" dirty="0">
                <a:latin typeface="Calibri"/>
                <a:cs typeface="Calibri"/>
              </a:rPr>
              <a:t>del pueblo de </a:t>
            </a:r>
            <a:r>
              <a:rPr sz="1800" spc="-5" dirty="0">
                <a:latin typeface="Calibri"/>
                <a:cs typeface="Calibri"/>
              </a:rPr>
              <a:t>Dios, glorifica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dios </a:t>
            </a:r>
            <a:r>
              <a:rPr sz="1800" spc="-15" dirty="0">
                <a:latin typeface="Calibri"/>
                <a:cs typeface="Calibri"/>
              </a:rPr>
              <a:t>Padre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le </a:t>
            </a:r>
            <a:r>
              <a:rPr sz="1800" dirty="0">
                <a:latin typeface="Calibri"/>
                <a:cs typeface="Calibri"/>
              </a:rPr>
              <a:t>da </a:t>
            </a:r>
            <a:r>
              <a:rPr sz="1800" spc="-5" dirty="0">
                <a:latin typeface="Calibri"/>
                <a:cs typeface="Calibri"/>
              </a:rPr>
              <a:t>gracias  por </a:t>
            </a:r>
            <a:r>
              <a:rPr sz="1800" spc="-10" dirty="0">
                <a:latin typeface="Calibri"/>
                <a:cs typeface="Calibri"/>
              </a:rPr>
              <a:t>todas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obras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salvación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alguno de sus </a:t>
            </a:r>
            <a:r>
              <a:rPr sz="1800" spc="-5" dirty="0">
                <a:latin typeface="Calibri"/>
                <a:cs typeface="Calibri"/>
              </a:rPr>
              <a:t>aspectos</a:t>
            </a:r>
            <a:r>
              <a:rPr sz="1800" spc="1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particulares.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4631" y="2104644"/>
            <a:ext cx="3755136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10996" y="2086355"/>
            <a:ext cx="2500883" cy="429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" y="2133587"/>
            <a:ext cx="3657600" cy="3693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3400" y="2133587"/>
            <a:ext cx="36576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758190">
              <a:lnSpc>
                <a:spcPct val="100000"/>
              </a:lnSpc>
              <a:spcBef>
                <a:spcPts val="245"/>
              </a:spcBef>
            </a:pPr>
            <a:r>
              <a:rPr sz="1800" b="1" spc="-10" dirty="0">
                <a:latin typeface="Calibri"/>
                <a:cs typeface="Calibri"/>
              </a:rPr>
              <a:t>ACLAMACIÓN </a:t>
            </a:r>
            <a:r>
              <a:rPr sz="1800" b="1" dirty="0">
                <a:latin typeface="Calibri"/>
                <a:cs typeface="Calibri"/>
              </a:rPr>
              <a:t>- </a:t>
            </a:r>
            <a:r>
              <a:rPr sz="1800" b="1" spc="-15" dirty="0">
                <a:latin typeface="Calibri"/>
                <a:cs typeface="Calibri"/>
              </a:rPr>
              <a:t>SANTO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400" y="2743174"/>
            <a:ext cx="7620000" cy="646430"/>
          </a:xfrm>
          <a:custGeom>
            <a:avLst/>
            <a:gdLst/>
            <a:ahLst/>
            <a:cxnLst/>
            <a:rect l="l" t="t" r="r" b="b"/>
            <a:pathLst>
              <a:path w="7620000" h="646429">
                <a:moveTo>
                  <a:pt x="0" y="646328"/>
                </a:moveTo>
                <a:lnTo>
                  <a:pt x="7620000" y="646328"/>
                </a:lnTo>
                <a:lnTo>
                  <a:pt x="7620000" y="0"/>
                </a:lnTo>
                <a:lnTo>
                  <a:pt x="0" y="0"/>
                </a:lnTo>
                <a:lnTo>
                  <a:pt x="0" y="646328"/>
                </a:lnTo>
                <a:close/>
              </a:path>
            </a:pathLst>
          </a:custGeom>
          <a:solidFill>
            <a:srgbClr val="C3EFF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33400" y="2761615"/>
            <a:ext cx="7620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 marR="34988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“Sanctus” que </a:t>
            </a:r>
            <a:r>
              <a:rPr sz="1800" dirty="0">
                <a:latin typeface="Calibri"/>
                <a:cs typeface="Calibri"/>
              </a:rPr>
              <a:t>es el </a:t>
            </a:r>
            <a:r>
              <a:rPr sz="1800" spc="-5" dirty="0">
                <a:latin typeface="Calibri"/>
                <a:cs typeface="Calibri"/>
              </a:rPr>
              <a:t>final del </a:t>
            </a:r>
            <a:r>
              <a:rPr sz="1800" spc="-15" dirty="0">
                <a:latin typeface="Calibri"/>
                <a:cs typeface="Calibri"/>
              </a:rPr>
              <a:t>Prefacio, </a:t>
            </a:r>
            <a:r>
              <a:rPr sz="1800" spc="-5" dirty="0">
                <a:latin typeface="Calibri"/>
                <a:cs typeface="Calibri"/>
              </a:rPr>
              <a:t>se une </a:t>
            </a:r>
            <a:r>
              <a:rPr sz="1800" dirty="0">
                <a:latin typeface="Calibri"/>
                <a:cs typeface="Calibri"/>
              </a:rPr>
              <a:t>la Iglesia </a:t>
            </a:r>
            <a:r>
              <a:rPr sz="1800" spc="-15" dirty="0">
                <a:latin typeface="Calibri"/>
                <a:cs typeface="Calibri"/>
              </a:rPr>
              <a:t>triunfante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spc="-5" dirty="0">
                <a:latin typeface="Calibri"/>
                <a:cs typeface="Calibri"/>
              </a:rPr>
              <a:t>la  </a:t>
            </a:r>
            <a:r>
              <a:rPr sz="1800" spc="-10" dirty="0">
                <a:latin typeface="Calibri"/>
                <a:cs typeface="Calibri"/>
              </a:rPr>
              <a:t>militante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33600" y="3389503"/>
            <a:ext cx="5410200" cy="609600"/>
          </a:xfrm>
          <a:prstGeom prst="rect">
            <a:avLst/>
          </a:prstGeom>
          <a:solidFill>
            <a:srgbClr val="C3EFF8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2115"/>
              </a:lnSpc>
            </a:pPr>
            <a:r>
              <a:rPr sz="1800" i="1" spc="-5" dirty="0">
                <a:latin typeface="Calibri"/>
                <a:cs typeface="Calibri"/>
              </a:rPr>
              <a:t>Oyó </a:t>
            </a:r>
            <a:r>
              <a:rPr sz="1800" i="1" spc="-15" dirty="0">
                <a:latin typeface="Calibri"/>
                <a:cs typeface="Calibri"/>
              </a:rPr>
              <a:t>cantar </a:t>
            </a:r>
            <a:r>
              <a:rPr sz="1800" i="1" dirty="0">
                <a:latin typeface="Calibri"/>
                <a:cs typeface="Calibri"/>
              </a:rPr>
              <a:t>en el </a:t>
            </a:r>
            <a:r>
              <a:rPr sz="1800" i="1" spc="-5" dirty="0">
                <a:latin typeface="Calibri"/>
                <a:cs typeface="Calibri"/>
              </a:rPr>
              <a:t>cielo </a:t>
            </a:r>
            <a:r>
              <a:rPr sz="1800" i="1" dirty="0">
                <a:latin typeface="Calibri"/>
                <a:cs typeface="Calibri"/>
              </a:rPr>
              <a:t>a </a:t>
            </a:r>
            <a:r>
              <a:rPr sz="1800" i="1" spc="-5" dirty="0">
                <a:latin typeface="Calibri"/>
                <a:cs typeface="Calibri"/>
              </a:rPr>
              <a:t>los serafines mientras </a:t>
            </a:r>
            <a:r>
              <a:rPr sz="1800" i="1" dirty="0">
                <a:latin typeface="Calibri"/>
                <a:cs typeface="Calibri"/>
              </a:rPr>
              <a:t>el</a:t>
            </a:r>
            <a:r>
              <a:rPr sz="1800" i="1" spc="4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templo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800" i="1" spc="-5" dirty="0">
                <a:latin typeface="Calibri"/>
                <a:cs typeface="Calibri"/>
              </a:rPr>
              <a:t>temblaba por la presencia de </a:t>
            </a:r>
            <a:r>
              <a:rPr sz="1800" i="1" spc="-10" dirty="0">
                <a:latin typeface="Calibri"/>
                <a:cs typeface="Calibri"/>
              </a:rPr>
              <a:t>Dios. </a:t>
            </a:r>
            <a:r>
              <a:rPr sz="1800" spc="-5" dirty="0">
                <a:latin typeface="Calibri"/>
                <a:cs typeface="Calibri"/>
              </a:rPr>
              <a:t>(Is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6,3)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6800" y="4571987"/>
            <a:ext cx="6934200" cy="369570"/>
          </a:xfrm>
          <a:prstGeom prst="rect">
            <a:avLst/>
          </a:prstGeom>
          <a:solidFill>
            <a:srgbClr val="C3EFF8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El Sanctus </a:t>
            </a:r>
            <a:r>
              <a:rPr sz="1800" spc="-10" dirty="0">
                <a:latin typeface="Calibri"/>
                <a:cs typeface="Calibri"/>
              </a:rPr>
              <a:t>nunca </a:t>
            </a:r>
            <a:r>
              <a:rPr sz="1800" spc="-5" dirty="0">
                <a:latin typeface="Calibri"/>
                <a:cs typeface="Calibri"/>
              </a:rPr>
              <a:t>debe </a:t>
            </a:r>
            <a:r>
              <a:rPr sz="1800" spc="-35" dirty="0">
                <a:latin typeface="Calibri"/>
                <a:cs typeface="Calibri"/>
              </a:rPr>
              <a:t>faltar, </a:t>
            </a:r>
            <a:r>
              <a:rPr sz="1800" dirty="0">
                <a:latin typeface="Calibri"/>
                <a:cs typeface="Calibri"/>
              </a:rPr>
              <a:t>sea </a:t>
            </a:r>
            <a:r>
              <a:rPr sz="1800" spc="-10" dirty="0">
                <a:latin typeface="Calibri"/>
                <a:cs typeface="Calibri"/>
              </a:rPr>
              <a:t>cantado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10" dirty="0">
                <a:latin typeface="Calibri"/>
                <a:cs typeface="Calibri"/>
              </a:rPr>
              <a:t>recitado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spc="-10" dirty="0">
                <a:latin typeface="Calibri"/>
                <a:cs typeface="Calibri"/>
              </a:rPr>
              <a:t>todo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17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pueblo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6800" y="5257800"/>
            <a:ext cx="6934200" cy="646430"/>
          </a:xfrm>
          <a:prstGeom prst="rect">
            <a:avLst/>
          </a:prstGeom>
          <a:solidFill>
            <a:srgbClr val="C3EFF8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1800" b="1" dirty="0">
                <a:latin typeface="Calibri"/>
                <a:cs typeface="Calibri"/>
              </a:rPr>
              <a:t>No se debe </a:t>
            </a:r>
            <a:r>
              <a:rPr sz="1800" b="1" spc="-5" dirty="0">
                <a:latin typeface="Calibri"/>
                <a:cs typeface="Calibri"/>
              </a:rPr>
              <a:t>cambiar </a:t>
            </a:r>
            <a:r>
              <a:rPr sz="1800" b="1" dirty="0">
                <a:latin typeface="Calibri"/>
                <a:cs typeface="Calibri"/>
              </a:rPr>
              <a:t>la </a:t>
            </a:r>
            <a:r>
              <a:rPr sz="1800" b="1" spc="-10" dirty="0">
                <a:latin typeface="Calibri"/>
                <a:cs typeface="Calibri"/>
              </a:rPr>
              <a:t>letra </a:t>
            </a:r>
            <a:r>
              <a:rPr sz="1800" b="1" dirty="0">
                <a:latin typeface="Calibri"/>
                <a:cs typeface="Calibri"/>
              </a:rPr>
              <a:t>del Sanctus </a:t>
            </a:r>
            <a:r>
              <a:rPr sz="1800" dirty="0">
                <a:latin typeface="Calibri"/>
                <a:cs typeface="Calibri"/>
              </a:rPr>
              <a:t>– a la </a:t>
            </a:r>
            <a:r>
              <a:rPr sz="1800" spc="-15" dirty="0">
                <a:latin typeface="Calibri"/>
                <a:cs typeface="Calibri"/>
              </a:rPr>
              <a:t>letra </a:t>
            </a:r>
            <a:r>
              <a:rPr sz="1800" spc="-5" dirty="0">
                <a:latin typeface="Calibri"/>
                <a:cs typeface="Calibri"/>
              </a:rPr>
              <a:t>se le </a:t>
            </a:r>
            <a:r>
              <a:rPr sz="1800" dirty="0">
                <a:latin typeface="Calibri"/>
                <a:cs typeface="Calibri"/>
              </a:rPr>
              <a:t>puede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dar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variedad de </a:t>
            </a:r>
            <a:r>
              <a:rPr sz="1800" spc="-10" dirty="0">
                <a:latin typeface="Calibri"/>
                <a:cs typeface="Calibri"/>
              </a:rPr>
              <a:t>composición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musical.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4631" y="733044"/>
            <a:ext cx="82509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80588" y="714755"/>
            <a:ext cx="2857500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400" y="761987"/>
            <a:ext cx="81534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3400" y="761987"/>
            <a:ext cx="81534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000000"/>
                </a:solidFill>
              </a:rPr>
              <a:t>EPÍCLESIS  </a:t>
            </a:r>
            <a:r>
              <a:rPr sz="1800" dirty="0">
                <a:solidFill>
                  <a:srgbClr val="000000"/>
                </a:solidFill>
              </a:rPr>
              <a:t>O</a:t>
            </a:r>
            <a:r>
              <a:rPr sz="1800" spc="405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INVOCACIÓN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150876" y="1598675"/>
            <a:ext cx="2787396" cy="23652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70676" y="3275076"/>
            <a:ext cx="2604516" cy="22890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71800" y="1523936"/>
            <a:ext cx="2819400" cy="4524375"/>
          </a:xfrm>
          <a:custGeom>
            <a:avLst/>
            <a:gdLst/>
            <a:ahLst/>
            <a:cxnLst/>
            <a:rect l="l" t="t" r="r" b="b"/>
            <a:pathLst>
              <a:path w="2819400" h="4524375">
                <a:moveTo>
                  <a:pt x="0" y="4524375"/>
                </a:moveTo>
                <a:lnTo>
                  <a:pt x="2819400" y="4524375"/>
                </a:lnTo>
                <a:lnTo>
                  <a:pt x="2819400" y="0"/>
                </a:lnTo>
                <a:lnTo>
                  <a:pt x="0" y="0"/>
                </a:lnTo>
                <a:lnTo>
                  <a:pt x="0" y="4524375"/>
                </a:lnTo>
                <a:close/>
              </a:path>
            </a:pathLst>
          </a:custGeom>
          <a:solidFill>
            <a:srgbClr val="E4E6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51175" y="1542034"/>
            <a:ext cx="26606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1457325" algn="l"/>
              </a:tabLst>
            </a:pPr>
            <a:r>
              <a:rPr sz="1800" spc="-5" dirty="0">
                <a:latin typeface="Calibri"/>
                <a:cs typeface="Calibri"/>
              </a:rPr>
              <a:t>El momento </a:t>
            </a:r>
            <a:r>
              <a:rPr sz="1800" dirty="0">
                <a:latin typeface="Calibri"/>
                <a:cs typeface="Calibri"/>
              </a:rPr>
              <a:t>en que  </a:t>
            </a:r>
            <a:r>
              <a:rPr sz="1800" spc="-5" dirty="0">
                <a:latin typeface="Calibri"/>
                <a:cs typeface="Calibri"/>
              </a:rPr>
              <a:t>debemos </a:t>
            </a:r>
            <a:r>
              <a:rPr sz="1800" dirty="0">
                <a:latin typeface="Calibri"/>
                <a:cs typeface="Calibri"/>
              </a:rPr>
              <a:t>de ponernos de  </a:t>
            </a:r>
            <a:r>
              <a:rPr sz="1800" spc="-10" dirty="0">
                <a:latin typeface="Calibri"/>
                <a:cs typeface="Calibri"/>
              </a:rPr>
              <a:t>rodillas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la epíclesis; </a:t>
            </a:r>
            <a:r>
              <a:rPr sz="1800" spc="-10" dirty="0">
                <a:latin typeface="Calibri"/>
                <a:cs typeface="Calibri"/>
              </a:rPr>
              <a:t>con  </a:t>
            </a:r>
            <a:r>
              <a:rPr sz="1800" spc="-5" dirty="0">
                <a:latin typeface="Calibri"/>
                <a:cs typeface="Calibri"/>
              </a:rPr>
              <a:t>la cual la </a:t>
            </a:r>
            <a:r>
              <a:rPr sz="1800" dirty="0">
                <a:latin typeface="Calibri"/>
                <a:cs typeface="Calibri"/>
              </a:rPr>
              <a:t>Iglesia,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medio  de	i</a:t>
            </a:r>
            <a:r>
              <a:rPr sz="1800" spc="-25" dirty="0">
                <a:latin typeface="Calibri"/>
                <a:cs typeface="Calibri"/>
              </a:rPr>
              <a:t>n</a:t>
            </a:r>
            <a:r>
              <a:rPr sz="1800" spc="-10" dirty="0">
                <a:latin typeface="Calibri"/>
                <a:cs typeface="Calibri"/>
              </a:rPr>
              <a:t>v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2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ac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5" dirty="0">
                <a:latin typeface="Calibri"/>
                <a:cs typeface="Calibri"/>
              </a:rPr>
              <a:t>on</a:t>
            </a:r>
            <a:r>
              <a:rPr sz="1800" dirty="0">
                <a:latin typeface="Calibri"/>
                <a:cs typeface="Calibri"/>
              </a:rPr>
              <a:t>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51175" y="2914015"/>
            <a:ext cx="266065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2214880" algn="l"/>
              </a:tabLst>
            </a:pPr>
            <a:r>
              <a:rPr sz="1800" spc="-5" dirty="0">
                <a:latin typeface="Calibri"/>
                <a:cs typeface="Calibri"/>
              </a:rPr>
              <a:t>especiales, </a:t>
            </a:r>
            <a:r>
              <a:rPr sz="1800" spc="-10" dirty="0">
                <a:latin typeface="Calibri"/>
                <a:cs typeface="Calibri"/>
              </a:rPr>
              <a:t>implora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fuerza 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5" dirty="0">
                <a:latin typeface="Calibri"/>
                <a:cs typeface="Calibri"/>
              </a:rPr>
              <a:t>Espíritu Santo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5" dirty="0">
                <a:latin typeface="Calibri"/>
                <a:cs typeface="Calibri"/>
              </a:rPr>
              <a:t>los dones ofrecidos por los  homb</a:t>
            </a:r>
            <a:r>
              <a:rPr sz="1800" spc="-3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es	</a:t>
            </a:r>
            <a:r>
              <a:rPr sz="1800" spc="-10" dirty="0">
                <a:latin typeface="Calibri"/>
                <a:cs typeface="Calibri"/>
              </a:rPr>
              <a:t>s</a:t>
            </a:r>
            <a:r>
              <a:rPr sz="1800" dirty="0">
                <a:latin typeface="Calibri"/>
                <a:cs typeface="Calibri"/>
              </a:rPr>
              <a:t>ean</a:t>
            </a:r>
            <a:endParaRPr sz="1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consagrados,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30" dirty="0">
                <a:latin typeface="Calibri"/>
                <a:cs typeface="Calibri"/>
              </a:rPr>
              <a:t>decir, </a:t>
            </a:r>
            <a:r>
              <a:rPr sz="1800" dirty="0">
                <a:latin typeface="Calibri"/>
                <a:cs typeface="Calibri"/>
              </a:rPr>
              <a:t>se  </a:t>
            </a:r>
            <a:r>
              <a:rPr sz="1800" spc="-10" dirty="0">
                <a:latin typeface="Calibri"/>
                <a:cs typeface="Calibri"/>
              </a:rPr>
              <a:t>conviertan  </a:t>
            </a:r>
            <a:r>
              <a:rPr sz="1800" dirty="0">
                <a:latin typeface="Calibri"/>
                <a:cs typeface="Calibri"/>
              </a:rPr>
              <a:t>en  el  </a:t>
            </a:r>
            <a:r>
              <a:rPr sz="1800" spc="-5" dirty="0">
                <a:latin typeface="Calibri"/>
                <a:cs typeface="Calibri"/>
              </a:rPr>
              <a:t>Cuerpo </a:t>
            </a:r>
            <a:r>
              <a:rPr sz="1800" spc="3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51175" y="4834508"/>
            <a:ext cx="1137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69620" algn="l"/>
              </a:tabLst>
            </a:pPr>
            <a:r>
              <a:rPr sz="1800" spc="-5" dirty="0">
                <a:latin typeface="Calibri"/>
                <a:cs typeface="Calibri"/>
              </a:rPr>
              <a:t>pa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a	que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51175" y="4560189"/>
            <a:ext cx="2660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370205" algn="l"/>
                <a:tab pos="667385" algn="l"/>
                <a:tab pos="1437005" algn="l"/>
                <a:tab pos="1808480" algn="l"/>
                <a:tab pos="2531110" algn="l"/>
              </a:tabLst>
            </a:pPr>
            <a:r>
              <a:rPr sz="1800" dirty="0">
                <a:latin typeface="Calibri"/>
                <a:cs typeface="Calibri"/>
              </a:rPr>
              <a:t>en	</a:t>
            </a:r>
            <a:r>
              <a:rPr sz="1800" spc="-10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a	</a:t>
            </a:r>
            <a:r>
              <a:rPr sz="1800" spc="-5" dirty="0">
                <a:latin typeface="Calibri"/>
                <a:cs typeface="Calibri"/>
              </a:rPr>
              <a:t>Sa</a:t>
            </a:r>
            <a:r>
              <a:rPr sz="1800" dirty="0">
                <a:latin typeface="Calibri"/>
                <a:cs typeface="Calibri"/>
              </a:rPr>
              <a:t>ng</a:t>
            </a:r>
            <a:r>
              <a:rPr sz="1800" spc="-25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e	</a:t>
            </a:r>
            <a:r>
              <a:rPr sz="1800" spc="10" dirty="0">
                <a:latin typeface="Calibri"/>
                <a:cs typeface="Calibri"/>
              </a:rPr>
              <a:t>d</a:t>
            </a:r>
            <a:r>
              <a:rPr sz="1800" dirty="0">
                <a:latin typeface="Calibri"/>
                <a:cs typeface="Calibri"/>
              </a:rPr>
              <a:t>e	</a:t>
            </a:r>
            <a:r>
              <a:rPr sz="1800" spc="-5" dirty="0">
                <a:latin typeface="Calibri"/>
                <a:cs typeface="Calibri"/>
              </a:rPr>
              <a:t>Cr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spc="-40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,	y</a:t>
            </a:r>
            <a:endParaRPr sz="1800">
              <a:latin typeface="Calibri"/>
              <a:cs typeface="Calibri"/>
            </a:endParaRPr>
          </a:p>
          <a:p>
            <a:pPr marR="6985" algn="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ví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ma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51175" y="4834508"/>
            <a:ext cx="2662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55420">
              <a:lnSpc>
                <a:spcPct val="100000"/>
              </a:lnSpc>
              <a:spcBef>
                <a:spcPts val="100"/>
              </a:spcBef>
              <a:tabLst>
                <a:tab pos="1256030" algn="l"/>
                <a:tab pos="1784985" algn="l"/>
                <a:tab pos="2159635" algn="l"/>
                <a:tab pos="2539365" algn="l"/>
              </a:tabLst>
            </a:pPr>
            <a:r>
              <a:rPr sz="1800" spc="5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inm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ulad</a:t>
            </a:r>
            <a:r>
              <a:rPr sz="1800" dirty="0">
                <a:latin typeface="Calibri"/>
                <a:cs typeface="Calibri"/>
              </a:rPr>
              <a:t>a	</a:t>
            </a:r>
            <a:r>
              <a:rPr sz="1800" spc="10" dirty="0">
                <a:latin typeface="Calibri"/>
                <a:cs typeface="Calibri"/>
              </a:rPr>
              <a:t>qu</a:t>
            </a:r>
            <a:r>
              <a:rPr sz="1800" dirty="0">
                <a:latin typeface="Calibri"/>
                <a:cs typeface="Calibri"/>
              </a:rPr>
              <a:t>e	se	</a:t>
            </a:r>
            <a:r>
              <a:rPr sz="1800" spc="-25" dirty="0">
                <a:latin typeface="Calibri"/>
                <a:cs typeface="Calibri"/>
              </a:rPr>
              <a:t>v</a:t>
            </a:r>
            <a:r>
              <a:rPr sz="1800" dirty="0">
                <a:latin typeface="Calibri"/>
                <a:cs typeface="Calibri"/>
              </a:rPr>
              <a:t>a	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51175" y="5383479"/>
            <a:ext cx="26600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recibir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Comunión </a:t>
            </a:r>
            <a:r>
              <a:rPr sz="1800" spc="-5" dirty="0">
                <a:latin typeface="Calibri"/>
                <a:cs typeface="Calibri"/>
              </a:rPr>
              <a:t>sirva 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5" dirty="0">
                <a:latin typeface="Calibri"/>
                <a:cs typeface="Calibri"/>
              </a:rPr>
              <a:t>la salvación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quienes  </a:t>
            </a:r>
            <a:r>
              <a:rPr sz="1800" spc="-10" dirty="0">
                <a:latin typeface="Calibri"/>
                <a:cs typeface="Calibri"/>
              </a:rPr>
              <a:t>van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participar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ella.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72200" y="2133574"/>
            <a:ext cx="2514600" cy="646430"/>
          </a:xfrm>
          <a:prstGeom prst="rect">
            <a:avLst/>
          </a:prstGeom>
          <a:solidFill>
            <a:srgbClr val="E4E6A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plegarias eucarísticas</a:t>
            </a:r>
            <a:endParaRPr sz="18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son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trece.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275843"/>
            <a:ext cx="82509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9467" y="257556"/>
            <a:ext cx="5385815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304787"/>
            <a:ext cx="81534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304787"/>
            <a:ext cx="81534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spc="-10" dirty="0">
                <a:solidFill>
                  <a:srgbClr val="000000"/>
                </a:solidFill>
              </a:rPr>
              <a:t>NARRACIÓN </a:t>
            </a:r>
            <a:r>
              <a:rPr sz="1800" dirty="0">
                <a:solidFill>
                  <a:srgbClr val="000000"/>
                </a:solidFill>
              </a:rPr>
              <a:t>DE </a:t>
            </a:r>
            <a:r>
              <a:rPr sz="1800" spc="-5" dirty="0">
                <a:solidFill>
                  <a:srgbClr val="000000"/>
                </a:solidFill>
              </a:rPr>
              <a:t>LA “INSTITUCIÓN” </a:t>
            </a:r>
            <a:r>
              <a:rPr sz="1800" dirty="0">
                <a:solidFill>
                  <a:srgbClr val="000000"/>
                </a:solidFill>
              </a:rPr>
              <a:t>DE </a:t>
            </a:r>
            <a:r>
              <a:rPr sz="1800" spc="-5" dirty="0">
                <a:solidFill>
                  <a:srgbClr val="000000"/>
                </a:solidFill>
              </a:rPr>
              <a:t>LA</a:t>
            </a:r>
            <a:r>
              <a:rPr sz="1800" spc="10" dirty="0">
                <a:solidFill>
                  <a:srgbClr val="000000"/>
                </a:solidFill>
              </a:rPr>
              <a:t> </a:t>
            </a:r>
            <a:r>
              <a:rPr sz="1800" spc="-5" dirty="0">
                <a:solidFill>
                  <a:srgbClr val="000000"/>
                </a:solidFill>
              </a:rPr>
              <a:t>EUCARISTÍA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209550" y="819150"/>
            <a:ext cx="7648575" cy="3695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90600" y="4724400"/>
            <a:ext cx="7010400" cy="923925"/>
          </a:xfrm>
          <a:prstGeom prst="rect">
            <a:avLst/>
          </a:prstGeom>
          <a:solidFill>
            <a:srgbClr val="E4E6AC"/>
          </a:solidFill>
        </p:spPr>
        <p:txBody>
          <a:bodyPr vert="horz" wrap="square" lIns="0" tIns="31115" rIns="0" bIns="0" rtlCol="0">
            <a:spAutoFit/>
          </a:bodyPr>
          <a:lstStyle/>
          <a:p>
            <a:pPr marL="146685" marR="142875" algn="ctr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palabras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gestos Cristo </a:t>
            </a:r>
            <a:r>
              <a:rPr sz="1800" spc="-5" dirty="0">
                <a:latin typeface="Calibri"/>
                <a:cs typeface="Calibri"/>
              </a:rPr>
              <a:t>hace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memorial de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-5" dirty="0">
                <a:latin typeface="Calibri"/>
                <a:cs typeface="Calibri"/>
              </a:rPr>
              <a:t>última Cena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 que Él dio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os apóstoles,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forma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comida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bebida su Cuerpo </a:t>
            </a:r>
            <a:r>
              <a:rPr sz="1800" dirty="0">
                <a:latin typeface="Calibri"/>
                <a:cs typeface="Calibri"/>
              </a:rPr>
              <a:t>y  </a:t>
            </a:r>
            <a:r>
              <a:rPr sz="1800" spc="-5" dirty="0">
                <a:latin typeface="Calibri"/>
                <a:cs typeface="Calibri"/>
              </a:rPr>
              <a:t>sangre,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encargo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dirty="0">
                <a:latin typeface="Calibri"/>
                <a:cs typeface="Calibri"/>
              </a:rPr>
              <a:t>perpetuar </a:t>
            </a:r>
            <a:r>
              <a:rPr sz="1800" spc="-15" dirty="0">
                <a:latin typeface="Calibri"/>
                <a:cs typeface="Calibri"/>
              </a:rPr>
              <a:t>este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Misterio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0600" y="5943600"/>
            <a:ext cx="7086600" cy="369570"/>
          </a:xfrm>
          <a:prstGeom prst="rect">
            <a:avLst/>
          </a:prstGeom>
          <a:solidFill>
            <a:srgbClr val="E4E6AC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sz="1800" spc="-5" dirty="0">
                <a:latin typeface="Calibri"/>
                <a:cs typeface="Calibri"/>
              </a:rPr>
              <a:t>En cada </a:t>
            </a:r>
            <a:r>
              <a:rPr sz="1800" spc="-10" dirty="0">
                <a:latin typeface="Calibri"/>
                <a:cs typeface="Calibri"/>
              </a:rPr>
              <a:t>Santa </a:t>
            </a:r>
            <a:r>
              <a:rPr sz="1800" spc="-5" dirty="0">
                <a:latin typeface="Calibri"/>
                <a:cs typeface="Calibri"/>
              </a:rPr>
              <a:t>Misa,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5" dirty="0">
                <a:latin typeface="Calibri"/>
                <a:cs typeface="Calibri"/>
              </a:rPr>
              <a:t>relata </a:t>
            </a:r>
            <a:r>
              <a:rPr sz="1800" spc="-5" dirty="0">
                <a:latin typeface="Calibri"/>
                <a:cs typeface="Calibri"/>
              </a:rPr>
              <a:t>la Institución </a:t>
            </a:r>
            <a:r>
              <a:rPr sz="1800" dirty="0">
                <a:latin typeface="Calibri"/>
                <a:cs typeface="Calibri"/>
              </a:rPr>
              <a:t>en las </a:t>
            </a:r>
            <a:r>
              <a:rPr sz="1800" spc="-10" dirty="0">
                <a:latin typeface="Calibri"/>
                <a:cs typeface="Calibri"/>
              </a:rPr>
              <a:t>“Plegarias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Eucarísticas”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275843"/>
            <a:ext cx="82509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58083" y="257556"/>
            <a:ext cx="3148584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304787"/>
            <a:ext cx="81534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" y="304787"/>
            <a:ext cx="81534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  <a:tabLst>
                <a:tab pos="498475" algn="l"/>
              </a:tabLst>
            </a:pPr>
            <a:r>
              <a:rPr sz="1800" b="1" spc="-5" dirty="0">
                <a:latin typeface="Calibri"/>
                <a:cs typeface="Calibri"/>
              </a:rPr>
              <a:t>LAS	</a:t>
            </a:r>
            <a:r>
              <a:rPr sz="1800" b="1" dirty="0">
                <a:latin typeface="Calibri"/>
                <a:cs typeface="Calibri"/>
              </a:rPr>
              <a:t>DOS  </a:t>
            </a:r>
            <a:r>
              <a:rPr sz="1800" b="1" spc="-10" dirty="0">
                <a:latin typeface="Calibri"/>
                <a:cs typeface="Calibri"/>
              </a:rPr>
              <a:t>CONSAGRACIONES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400" y="762000"/>
            <a:ext cx="1885442" cy="2352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81800" y="2514600"/>
            <a:ext cx="2019300" cy="24038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14600" y="762000"/>
            <a:ext cx="6172200" cy="1477645"/>
          </a:xfrm>
          <a:prstGeom prst="rect">
            <a:avLst/>
          </a:prstGeom>
          <a:solidFill>
            <a:srgbClr val="99FF99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 marR="368935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sacerdote, representante ministerial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5" dirty="0">
                <a:latin typeface="Calibri"/>
                <a:cs typeface="Calibri"/>
              </a:rPr>
              <a:t>Cristo, </a:t>
            </a:r>
            <a:r>
              <a:rPr sz="1800" spc="-5" dirty="0">
                <a:latin typeface="Calibri"/>
                <a:cs typeface="Calibri"/>
              </a:rPr>
              <a:t>habla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5" dirty="0">
                <a:latin typeface="Calibri"/>
                <a:cs typeface="Calibri"/>
              </a:rPr>
              <a:t>obra 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primera persona, con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pan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sus </a:t>
            </a:r>
            <a:r>
              <a:rPr sz="1800" dirty="0">
                <a:latin typeface="Calibri"/>
                <a:cs typeface="Calibri"/>
              </a:rPr>
              <a:t>manos y </a:t>
            </a:r>
            <a:r>
              <a:rPr sz="1800" spc="-5" dirty="0">
                <a:latin typeface="Calibri"/>
                <a:cs typeface="Calibri"/>
              </a:rPr>
              <a:t>un </a:t>
            </a:r>
            <a:r>
              <a:rPr sz="1800" spc="-10" dirty="0">
                <a:latin typeface="Calibri"/>
                <a:cs typeface="Calibri"/>
              </a:rPr>
              <a:t>poco  </a:t>
            </a:r>
            <a:r>
              <a:rPr sz="1800" spc="-5" dirty="0">
                <a:latin typeface="Calibri"/>
                <a:cs typeface="Calibri"/>
              </a:rPr>
              <a:t>inclinado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dice:</a:t>
            </a:r>
            <a:endParaRPr sz="1800">
              <a:latin typeface="Calibri"/>
              <a:cs typeface="Calibri"/>
            </a:endParaRPr>
          </a:p>
          <a:p>
            <a:pPr marL="91440" marR="30480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“Tomen </a:t>
            </a:r>
            <a:r>
              <a:rPr sz="1800" b="1" dirty="0">
                <a:latin typeface="Calibri"/>
                <a:cs typeface="Calibri"/>
              </a:rPr>
              <a:t>y </a:t>
            </a:r>
            <a:r>
              <a:rPr sz="1800" b="1" spc="-5" dirty="0">
                <a:latin typeface="Calibri"/>
                <a:cs typeface="Calibri"/>
              </a:rPr>
              <a:t>coman todos </a:t>
            </a:r>
            <a:r>
              <a:rPr sz="1800" b="1" dirty="0">
                <a:latin typeface="Calibri"/>
                <a:cs typeface="Calibri"/>
              </a:rPr>
              <a:t>de Él, </a:t>
            </a:r>
            <a:r>
              <a:rPr sz="1800" b="1" spc="-5" dirty="0">
                <a:latin typeface="Calibri"/>
                <a:cs typeface="Calibri"/>
              </a:rPr>
              <a:t>porque </a:t>
            </a:r>
            <a:r>
              <a:rPr sz="1800" b="1" spc="-10" dirty="0">
                <a:latin typeface="Calibri"/>
                <a:cs typeface="Calibri"/>
              </a:rPr>
              <a:t>esto ES </a:t>
            </a:r>
            <a:r>
              <a:rPr sz="1800" b="1" spc="-5" dirty="0">
                <a:latin typeface="Calibri"/>
                <a:cs typeface="Calibri"/>
              </a:rPr>
              <a:t>MI </a:t>
            </a:r>
            <a:r>
              <a:rPr sz="1800" b="1" spc="-10" dirty="0">
                <a:latin typeface="Calibri"/>
                <a:cs typeface="Calibri"/>
              </a:rPr>
              <a:t>CUERPO </a:t>
            </a:r>
            <a:r>
              <a:rPr sz="1800" b="1" dirty="0">
                <a:latin typeface="Calibri"/>
                <a:cs typeface="Calibri"/>
              </a:rPr>
              <a:t>que  </a:t>
            </a:r>
            <a:r>
              <a:rPr sz="1800" b="1" spc="-10" dirty="0">
                <a:latin typeface="Calibri"/>
                <a:cs typeface="Calibri"/>
              </a:rPr>
              <a:t>será entregado </a:t>
            </a:r>
            <a:r>
              <a:rPr sz="1800" b="1" dirty="0">
                <a:latin typeface="Calibri"/>
                <a:cs typeface="Calibri"/>
              </a:rPr>
              <a:t>por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ustedes”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200" y="3428949"/>
            <a:ext cx="6096000" cy="1200785"/>
          </a:xfrm>
          <a:prstGeom prst="rect">
            <a:avLst/>
          </a:prstGeom>
          <a:solidFill>
            <a:srgbClr val="99FF99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1800" b="1" spc="-20" dirty="0">
                <a:latin typeface="Calibri"/>
                <a:cs typeface="Calibri"/>
              </a:rPr>
              <a:t>“Tomen  </a:t>
            </a:r>
            <a:r>
              <a:rPr sz="1800" b="1" dirty="0">
                <a:latin typeface="Calibri"/>
                <a:cs typeface="Calibri"/>
              </a:rPr>
              <a:t>y </a:t>
            </a:r>
            <a:r>
              <a:rPr sz="1800" b="1" spc="-10" dirty="0">
                <a:latin typeface="Calibri"/>
                <a:cs typeface="Calibri"/>
              </a:rPr>
              <a:t>beban  todos </a:t>
            </a:r>
            <a:r>
              <a:rPr sz="1800" b="1" spc="-5" dirty="0">
                <a:latin typeface="Calibri"/>
                <a:cs typeface="Calibri"/>
              </a:rPr>
              <a:t>de  </a:t>
            </a:r>
            <a:r>
              <a:rPr sz="1800" b="1" dirty="0">
                <a:latin typeface="Calibri"/>
                <a:cs typeface="Calibri"/>
              </a:rPr>
              <a:t>Él, </a:t>
            </a:r>
            <a:r>
              <a:rPr sz="1800" b="1" spc="-10" dirty="0">
                <a:latin typeface="Calibri"/>
                <a:cs typeface="Calibri"/>
              </a:rPr>
              <a:t>porque  </a:t>
            </a:r>
            <a:r>
              <a:rPr sz="1800" b="1" spc="-15" dirty="0">
                <a:latin typeface="Calibri"/>
                <a:cs typeface="Calibri"/>
              </a:rPr>
              <a:t>ESTE </a:t>
            </a:r>
            <a:r>
              <a:rPr sz="1800" b="1" spc="-10" dirty="0">
                <a:latin typeface="Calibri"/>
                <a:cs typeface="Calibri"/>
              </a:rPr>
              <a:t>ES  EL </a:t>
            </a:r>
            <a:r>
              <a:rPr sz="1800" b="1" spc="-5" dirty="0">
                <a:latin typeface="Calibri"/>
                <a:cs typeface="Calibri"/>
              </a:rPr>
              <a:t>CÁLIZ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8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MI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SANGRE,</a:t>
            </a:r>
            <a:r>
              <a:rPr sz="1800" b="1" spc="1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SANGRE</a:t>
            </a:r>
            <a:r>
              <a:rPr sz="1800" b="1" spc="114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DE</a:t>
            </a:r>
            <a:r>
              <a:rPr sz="1800" b="1" spc="1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LA</a:t>
            </a:r>
            <a:r>
              <a:rPr sz="1800" b="1" spc="1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ALIANZA</a:t>
            </a:r>
            <a:r>
              <a:rPr sz="1800" b="1" spc="12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NUEVA</a:t>
            </a:r>
            <a:r>
              <a:rPr sz="1800" b="1" spc="114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Y</a:t>
            </a:r>
            <a:r>
              <a:rPr sz="1800" b="1" spc="1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ETERNA,</a:t>
            </a:r>
            <a:r>
              <a:rPr sz="1800" b="1" spc="1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que</a:t>
            </a:r>
            <a:r>
              <a:rPr sz="1800" b="1" spc="12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será</a:t>
            </a:r>
            <a:endParaRPr sz="1800">
              <a:latin typeface="Calibri"/>
              <a:cs typeface="Calibri"/>
            </a:endParaRPr>
          </a:p>
          <a:p>
            <a:pPr marL="91440" marR="8318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derramada </a:t>
            </a:r>
            <a:r>
              <a:rPr sz="1800" b="1" spc="-5" dirty="0">
                <a:latin typeface="Calibri"/>
                <a:cs typeface="Calibri"/>
              </a:rPr>
              <a:t>por </a:t>
            </a:r>
            <a:r>
              <a:rPr sz="1800" b="1" spc="-15" dirty="0">
                <a:latin typeface="Calibri"/>
                <a:cs typeface="Calibri"/>
              </a:rPr>
              <a:t>ustedes </a:t>
            </a:r>
            <a:r>
              <a:rPr sz="1800" b="1" dirty="0">
                <a:latin typeface="Calibri"/>
                <a:cs typeface="Calibri"/>
              </a:rPr>
              <a:t>y </a:t>
            </a:r>
            <a:r>
              <a:rPr sz="1800" b="1" spc="-5" dirty="0">
                <a:latin typeface="Calibri"/>
                <a:cs typeface="Calibri"/>
              </a:rPr>
              <a:t>por </a:t>
            </a:r>
            <a:r>
              <a:rPr sz="1800" b="1" spc="-10" dirty="0">
                <a:latin typeface="Calibri"/>
                <a:cs typeface="Calibri"/>
              </a:rPr>
              <a:t>muchos para </a:t>
            </a:r>
            <a:r>
              <a:rPr sz="1800" b="1" dirty="0">
                <a:latin typeface="Calibri"/>
                <a:cs typeface="Calibri"/>
              </a:rPr>
              <a:t>el </a:t>
            </a:r>
            <a:r>
              <a:rPr sz="1800" b="1" spc="-10" dirty="0">
                <a:latin typeface="Calibri"/>
                <a:cs typeface="Calibri"/>
              </a:rPr>
              <a:t>perdón </a:t>
            </a:r>
            <a:r>
              <a:rPr sz="1800" b="1" spc="-5" dirty="0">
                <a:latin typeface="Calibri"/>
                <a:cs typeface="Calibri"/>
              </a:rPr>
              <a:t>de </a:t>
            </a:r>
            <a:r>
              <a:rPr sz="1800" b="1" spc="-10" dirty="0">
                <a:latin typeface="Calibri"/>
                <a:cs typeface="Calibri"/>
              </a:rPr>
              <a:t>los  </a:t>
            </a:r>
            <a:r>
              <a:rPr sz="1800" b="1" spc="-5" dirty="0">
                <a:latin typeface="Calibri"/>
                <a:cs typeface="Calibri"/>
              </a:rPr>
              <a:t>pecados. </a:t>
            </a:r>
            <a:r>
              <a:rPr sz="1800" b="1" spc="-10" dirty="0">
                <a:latin typeface="Calibri"/>
                <a:cs typeface="Calibri"/>
              </a:rPr>
              <a:t>Hagan </a:t>
            </a:r>
            <a:r>
              <a:rPr sz="1800" b="1" spc="-25" dirty="0">
                <a:latin typeface="Calibri"/>
                <a:cs typeface="Calibri"/>
              </a:rPr>
              <a:t>ESTO </a:t>
            </a:r>
            <a:r>
              <a:rPr sz="1800" b="1" spc="-5" dirty="0">
                <a:latin typeface="Calibri"/>
                <a:cs typeface="Calibri"/>
              </a:rPr>
              <a:t>EN MEMORIA</a:t>
            </a:r>
            <a:r>
              <a:rPr sz="1800" b="1" spc="-25" dirty="0">
                <a:latin typeface="Calibri"/>
                <a:cs typeface="Calibri"/>
              </a:rPr>
              <a:t> MÍA”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000" y="5029200"/>
            <a:ext cx="8610600" cy="646430"/>
          </a:xfrm>
          <a:prstGeom prst="rect">
            <a:avLst/>
          </a:prstGeom>
          <a:solidFill>
            <a:srgbClr val="99FF99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</a:pPr>
            <a:r>
              <a:rPr sz="1800" b="1" spc="-10" dirty="0">
                <a:latin typeface="Calibri"/>
                <a:cs typeface="Calibri"/>
              </a:rPr>
              <a:t>ACLAMACION: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spc="-5" dirty="0">
                <a:latin typeface="Calibri"/>
                <a:cs typeface="Calibri"/>
              </a:rPr>
              <a:t>anuncia lo hecho </a:t>
            </a:r>
            <a:r>
              <a:rPr sz="1800" spc="-10" dirty="0">
                <a:latin typeface="Calibri"/>
                <a:cs typeface="Calibri"/>
              </a:rPr>
              <a:t>con </a:t>
            </a:r>
            <a:r>
              <a:rPr sz="1800" dirty="0">
                <a:latin typeface="Calibri"/>
                <a:cs typeface="Calibri"/>
              </a:rPr>
              <a:t>ambas </a:t>
            </a:r>
            <a:r>
              <a:rPr sz="1800" spc="-10" dirty="0">
                <a:latin typeface="Calibri"/>
                <a:cs typeface="Calibri"/>
              </a:rPr>
              <a:t>consagraciones, </a:t>
            </a:r>
            <a:r>
              <a:rPr sz="1800" spc="-5" dirty="0">
                <a:latin typeface="Calibri"/>
                <a:cs typeface="Calibri"/>
              </a:rPr>
              <a:t>diciendo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endParaRPr sz="18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asamblea: </a:t>
            </a:r>
            <a:r>
              <a:rPr sz="1800" b="1" spc="-15" dirty="0">
                <a:latin typeface="Calibri"/>
                <a:cs typeface="Calibri"/>
              </a:rPr>
              <a:t>”Este </a:t>
            </a:r>
            <a:r>
              <a:rPr sz="1800" b="1" spc="-5" dirty="0">
                <a:latin typeface="Calibri"/>
                <a:cs typeface="Calibri"/>
              </a:rPr>
              <a:t>es el Sacramento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10" dirty="0">
                <a:latin typeface="Calibri"/>
                <a:cs typeface="Calibri"/>
              </a:rPr>
              <a:t>nuestra </a:t>
            </a:r>
            <a:r>
              <a:rPr sz="1800" b="1" spc="-20" dirty="0">
                <a:latin typeface="Calibri"/>
                <a:cs typeface="Calibri"/>
              </a:rPr>
              <a:t>fe” </a:t>
            </a:r>
            <a:r>
              <a:rPr sz="1800" b="1" dirty="0">
                <a:latin typeface="Calibri"/>
                <a:cs typeface="Calibri"/>
              </a:rPr>
              <a:t>o </a:t>
            </a:r>
            <a:r>
              <a:rPr sz="1800" b="1" spc="-15" dirty="0">
                <a:latin typeface="Calibri"/>
                <a:cs typeface="Calibri"/>
              </a:rPr>
              <a:t>Este </a:t>
            </a:r>
            <a:r>
              <a:rPr sz="1800" b="1" spc="-5" dirty="0">
                <a:latin typeface="Calibri"/>
                <a:cs typeface="Calibri"/>
              </a:rPr>
              <a:t>es el </a:t>
            </a:r>
            <a:r>
              <a:rPr sz="1800" b="1" spc="-10" dirty="0">
                <a:latin typeface="Calibri"/>
                <a:cs typeface="Calibri"/>
              </a:rPr>
              <a:t>Misterio </a:t>
            </a:r>
            <a:r>
              <a:rPr sz="1800" b="1" dirty="0">
                <a:latin typeface="Calibri"/>
                <a:cs typeface="Calibri"/>
              </a:rPr>
              <a:t>de la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fe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1000" y="5943600"/>
            <a:ext cx="8229600" cy="646430"/>
          </a:xfrm>
          <a:prstGeom prst="rect">
            <a:avLst/>
          </a:prstGeom>
          <a:solidFill>
            <a:srgbClr val="99FF99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 marR="2216150">
              <a:lnSpc>
                <a:spcPct val="100000"/>
              </a:lnSpc>
              <a:spcBef>
                <a:spcPts val="250"/>
              </a:spcBef>
            </a:pPr>
            <a:r>
              <a:rPr sz="1800" b="1" spc="-5" dirty="0">
                <a:latin typeface="Calibri"/>
                <a:cs typeface="Calibri"/>
              </a:rPr>
              <a:t>La </a:t>
            </a:r>
            <a:r>
              <a:rPr sz="1800" b="1" dirty="0">
                <a:latin typeface="Calibri"/>
                <a:cs typeface="Calibri"/>
              </a:rPr>
              <a:t>asamblea </a:t>
            </a:r>
            <a:r>
              <a:rPr sz="1800" b="1" spc="-5" dirty="0">
                <a:latin typeface="Calibri"/>
                <a:cs typeface="Calibri"/>
              </a:rPr>
              <a:t>responde: </a:t>
            </a:r>
            <a:r>
              <a:rPr sz="1800" spc="-5" dirty="0">
                <a:latin typeface="Calibri"/>
                <a:cs typeface="Calibri"/>
              </a:rPr>
              <a:t>Anunciamos </a:t>
            </a:r>
            <a:r>
              <a:rPr sz="1800" dirty="0">
                <a:latin typeface="Calibri"/>
                <a:cs typeface="Calibri"/>
              </a:rPr>
              <a:t>tu </a:t>
            </a:r>
            <a:r>
              <a:rPr sz="1800" spc="-5" dirty="0">
                <a:latin typeface="Calibri"/>
                <a:cs typeface="Calibri"/>
              </a:rPr>
              <a:t>muerte proclamamos </a:t>
            </a:r>
            <a:r>
              <a:rPr sz="1800" dirty="0">
                <a:latin typeface="Calibri"/>
                <a:cs typeface="Calibri"/>
              </a:rPr>
              <a:t>tu  </a:t>
            </a:r>
            <a:r>
              <a:rPr sz="1800" spc="-10" dirty="0">
                <a:latin typeface="Calibri"/>
                <a:cs typeface="Calibri"/>
              </a:rPr>
              <a:t>resurrección, </a:t>
            </a:r>
            <a:r>
              <a:rPr sz="1800" spc="-25" dirty="0">
                <a:latin typeface="Calibri"/>
                <a:cs typeface="Calibri"/>
              </a:rPr>
              <a:t>Ven, </a:t>
            </a:r>
            <a:r>
              <a:rPr sz="1800" spc="-5" dirty="0">
                <a:latin typeface="Calibri"/>
                <a:cs typeface="Calibri"/>
              </a:rPr>
              <a:t>Señor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Jesus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275843"/>
            <a:ext cx="82509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54579" y="257556"/>
            <a:ext cx="4355592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304787"/>
            <a:ext cx="81534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304787"/>
            <a:ext cx="81534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000000"/>
                </a:solidFill>
              </a:rPr>
              <a:t>ANÁMNESIS </a:t>
            </a:r>
            <a:r>
              <a:rPr sz="1800" dirty="0">
                <a:solidFill>
                  <a:srgbClr val="000000"/>
                </a:solidFill>
              </a:rPr>
              <a:t>O </a:t>
            </a:r>
            <a:r>
              <a:rPr sz="1800" spc="-5" dirty="0">
                <a:solidFill>
                  <a:srgbClr val="000000"/>
                </a:solidFill>
              </a:rPr>
              <a:t>MEMORIAL </a:t>
            </a:r>
            <a:r>
              <a:rPr sz="1800" dirty="0">
                <a:solidFill>
                  <a:srgbClr val="000000"/>
                </a:solidFill>
              </a:rPr>
              <a:t>Y </a:t>
            </a:r>
            <a:r>
              <a:rPr sz="1800" spc="-10" dirty="0">
                <a:solidFill>
                  <a:srgbClr val="000000"/>
                </a:solidFill>
              </a:rPr>
              <a:t>OBLAC</a:t>
            </a:r>
            <a:r>
              <a:rPr sz="1800" spc="1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IÓN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383590" y="993266"/>
            <a:ext cx="2264410" cy="2357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895600" y="1066800"/>
            <a:ext cx="5791200" cy="2585720"/>
          </a:xfrm>
          <a:prstGeom prst="rect">
            <a:avLst/>
          </a:prstGeom>
          <a:solidFill>
            <a:srgbClr val="E4E6A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 marR="82550" algn="just">
              <a:lnSpc>
                <a:spcPct val="100000"/>
              </a:lnSpc>
              <a:spcBef>
                <a:spcPts val="240"/>
              </a:spcBef>
            </a:pPr>
            <a:r>
              <a:rPr sz="1800" spc="-10" dirty="0">
                <a:latin typeface="Calibri"/>
                <a:cs typeface="Calibri"/>
              </a:rPr>
              <a:t>Significa </a:t>
            </a:r>
            <a:r>
              <a:rPr sz="1800" spc="-5" dirty="0">
                <a:latin typeface="Calibri"/>
                <a:cs typeface="Calibri"/>
              </a:rPr>
              <a:t>hacer </a:t>
            </a:r>
            <a:r>
              <a:rPr sz="1800" spc="-10" dirty="0">
                <a:latin typeface="Calibri"/>
                <a:cs typeface="Calibri"/>
              </a:rPr>
              <a:t>presente </a:t>
            </a:r>
            <a:r>
              <a:rPr sz="1800" dirty="0">
                <a:latin typeface="Calibri"/>
                <a:cs typeface="Calibri"/>
              </a:rPr>
              <a:t>en el aquí y </a:t>
            </a:r>
            <a:r>
              <a:rPr sz="1800" spc="-10" dirty="0">
                <a:latin typeface="Calibri"/>
                <a:cs typeface="Calibri"/>
              </a:rPr>
              <a:t>ahora </a:t>
            </a:r>
            <a:r>
              <a:rPr sz="1800" dirty="0">
                <a:latin typeface="Calibri"/>
                <a:cs typeface="Calibri"/>
              </a:rPr>
              <a:t>un  </a:t>
            </a:r>
            <a:r>
              <a:rPr sz="1800" spc="-10" dirty="0">
                <a:latin typeface="Calibri"/>
                <a:cs typeface="Calibri"/>
              </a:rPr>
              <a:t>acontecimiento </a:t>
            </a:r>
            <a:r>
              <a:rPr sz="1800" dirty="0">
                <a:latin typeface="Calibri"/>
                <a:cs typeface="Calibri"/>
              </a:rPr>
              <a:t>del pasado. No </a:t>
            </a:r>
            <a:r>
              <a:rPr sz="1800" spc="5" dirty="0">
                <a:latin typeface="Calibri"/>
                <a:cs typeface="Calibri"/>
              </a:rPr>
              <a:t>es </a:t>
            </a:r>
            <a:r>
              <a:rPr sz="1800" dirty="0">
                <a:latin typeface="Calibri"/>
                <a:cs typeface="Calibri"/>
              </a:rPr>
              <a:t>un </a:t>
            </a:r>
            <a:r>
              <a:rPr sz="1800" spc="-10" dirty="0">
                <a:latin typeface="Calibri"/>
                <a:cs typeface="Calibri"/>
              </a:rPr>
              <a:t>recordar </a:t>
            </a:r>
            <a:r>
              <a:rPr sz="1800" dirty="0">
                <a:latin typeface="Calibri"/>
                <a:cs typeface="Calibri"/>
              </a:rPr>
              <a:t>un </a:t>
            </a:r>
            <a:r>
              <a:rPr sz="1800" spc="-5" dirty="0">
                <a:latin typeface="Calibri"/>
                <a:cs typeface="Calibri"/>
              </a:rPr>
              <a:t>hecho </a:t>
            </a:r>
            <a:r>
              <a:rPr sz="1800" dirty="0">
                <a:latin typeface="Calibri"/>
                <a:cs typeface="Calibri"/>
              </a:rPr>
              <a:t>que  se </a:t>
            </a:r>
            <a:r>
              <a:rPr sz="1800" spc="-10" dirty="0">
                <a:latin typeface="Calibri"/>
                <a:cs typeface="Calibri"/>
              </a:rPr>
              <a:t>perdió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tiempo. El sacrificio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 </a:t>
            </a:r>
            <a:r>
              <a:rPr sz="1800" spc="5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cruz </a:t>
            </a:r>
            <a:r>
              <a:rPr sz="1800" spc="-10" dirty="0">
                <a:latin typeface="Calibri"/>
                <a:cs typeface="Calibri"/>
              </a:rPr>
              <a:t>lo  volvemos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vivir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sacrificio </a:t>
            </a:r>
            <a:r>
              <a:rPr sz="1800" spc="-10" dirty="0">
                <a:latin typeface="Calibri"/>
                <a:cs typeface="Calibri"/>
              </a:rPr>
              <a:t>eucarístico, </a:t>
            </a:r>
            <a:r>
              <a:rPr sz="1800" spc="5" dirty="0">
                <a:latin typeface="Calibri"/>
                <a:cs typeface="Calibri"/>
              </a:rPr>
              <a:t>es </a:t>
            </a:r>
            <a:r>
              <a:rPr sz="1800" dirty="0">
                <a:latin typeface="Calibri"/>
                <a:cs typeface="Calibri"/>
              </a:rPr>
              <a:t>el mismo  </a:t>
            </a:r>
            <a:r>
              <a:rPr sz="1800" spc="-15" dirty="0">
                <a:latin typeface="Calibri"/>
                <a:cs typeface="Calibri"/>
              </a:rPr>
              <a:t>Cristo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20" dirty="0">
                <a:latin typeface="Calibri"/>
                <a:cs typeface="Calibri"/>
              </a:rPr>
              <a:t>Triduo </a:t>
            </a:r>
            <a:r>
              <a:rPr sz="1800" spc="-10" dirty="0">
                <a:latin typeface="Calibri"/>
                <a:cs typeface="Calibri"/>
              </a:rPr>
              <a:t>Pascual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está realmente presente sobre  </a:t>
            </a:r>
            <a:r>
              <a:rPr sz="1800" dirty="0">
                <a:latin typeface="Calibri"/>
                <a:cs typeface="Calibri"/>
              </a:rPr>
              <a:t>el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40" dirty="0">
                <a:latin typeface="Calibri"/>
                <a:cs typeface="Calibri"/>
              </a:rPr>
              <a:t>altar.</a:t>
            </a:r>
            <a:endParaRPr sz="1800">
              <a:latin typeface="Calibri"/>
              <a:cs typeface="Calibri"/>
            </a:endParaRPr>
          </a:p>
          <a:p>
            <a:pPr marL="91440" marR="581660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latin typeface="Calibri"/>
                <a:cs typeface="Calibri"/>
              </a:rPr>
              <a:t>“Hagan esto </a:t>
            </a:r>
            <a:r>
              <a:rPr sz="1800" b="1" dirty="0">
                <a:latin typeface="Calibri"/>
                <a:cs typeface="Calibri"/>
              </a:rPr>
              <a:t>en </a:t>
            </a:r>
            <a:r>
              <a:rPr sz="1800" b="1" spc="-5" dirty="0">
                <a:latin typeface="Calibri"/>
                <a:cs typeface="Calibri"/>
              </a:rPr>
              <a:t>memoria mía” </a:t>
            </a:r>
            <a:r>
              <a:rPr sz="1800" dirty="0">
                <a:latin typeface="Calibri"/>
                <a:cs typeface="Calibri"/>
              </a:rPr>
              <a:t>es su </a:t>
            </a:r>
            <a:r>
              <a:rPr sz="1800" spc="-10" dirty="0">
                <a:latin typeface="Calibri"/>
                <a:cs typeface="Calibri"/>
              </a:rPr>
              <a:t>mandato, </a:t>
            </a:r>
            <a:r>
              <a:rPr sz="1800" spc="-5" dirty="0">
                <a:latin typeface="Calibri"/>
                <a:cs typeface="Calibri"/>
              </a:rPr>
              <a:t>por lo  </a:t>
            </a:r>
            <a:r>
              <a:rPr sz="1800" spc="-20" dirty="0">
                <a:latin typeface="Calibri"/>
                <a:cs typeface="Calibri"/>
              </a:rPr>
              <a:t>tanto, </a:t>
            </a:r>
            <a:r>
              <a:rPr sz="1800" dirty="0">
                <a:latin typeface="Calibri"/>
                <a:cs typeface="Calibri"/>
              </a:rPr>
              <a:t>la </a:t>
            </a:r>
            <a:r>
              <a:rPr sz="1800" spc="-5" dirty="0">
                <a:latin typeface="Calibri"/>
                <a:cs typeface="Calibri"/>
              </a:rPr>
              <a:t>Misa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5" dirty="0">
                <a:latin typeface="Calibri"/>
                <a:cs typeface="Calibri"/>
              </a:rPr>
              <a:t>vivir </a:t>
            </a:r>
            <a:r>
              <a:rPr sz="1800" dirty="0">
                <a:latin typeface="Calibri"/>
                <a:cs typeface="Calibri"/>
              </a:rPr>
              <a:t>en el aquí y </a:t>
            </a:r>
            <a:r>
              <a:rPr sz="1800" spc="-10" dirty="0">
                <a:latin typeface="Calibri"/>
                <a:cs typeface="Calibri"/>
              </a:rPr>
              <a:t>ahora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mandato del  </a:t>
            </a:r>
            <a:r>
              <a:rPr sz="1800" spc="-30" dirty="0">
                <a:latin typeface="Calibri"/>
                <a:cs typeface="Calibri"/>
              </a:rPr>
              <a:t>Señor, </a:t>
            </a:r>
            <a:r>
              <a:rPr sz="1800" dirty="0">
                <a:latin typeface="Calibri"/>
                <a:cs typeface="Calibri"/>
              </a:rPr>
              <a:t>su </a:t>
            </a:r>
            <a:r>
              <a:rPr sz="1800" spc="-10" dirty="0">
                <a:latin typeface="Calibri"/>
                <a:cs typeface="Calibri"/>
              </a:rPr>
              <a:t>único sacrificio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spc="-10" dirty="0">
                <a:latin typeface="Calibri"/>
                <a:cs typeface="Calibri"/>
              </a:rPr>
              <a:t>nuestra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salvación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4000" y="3810000"/>
            <a:ext cx="2656967" cy="2286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1000" y="4190936"/>
            <a:ext cx="4419600" cy="1477645"/>
          </a:xfrm>
          <a:prstGeom prst="rect">
            <a:avLst/>
          </a:prstGeom>
          <a:solidFill>
            <a:srgbClr val="E4E6A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marR="83820" algn="just">
              <a:lnSpc>
                <a:spcPct val="100000"/>
              </a:lnSpc>
              <a:spcBef>
                <a:spcPts val="245"/>
              </a:spcBef>
            </a:pPr>
            <a:r>
              <a:rPr sz="1800" b="1" spc="-10" dirty="0">
                <a:latin typeface="Calibri"/>
                <a:cs typeface="Calibri"/>
              </a:rPr>
              <a:t>OBLACION: </a:t>
            </a:r>
            <a:r>
              <a:rPr sz="1800" spc="-5" dirty="0">
                <a:latin typeface="Calibri"/>
                <a:cs typeface="Calibri"/>
              </a:rPr>
              <a:t>Es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verdadero ofertorio porque 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Cristo </a:t>
            </a:r>
            <a:r>
              <a:rPr sz="1800" dirty="0">
                <a:latin typeface="Calibri"/>
                <a:cs typeface="Calibri"/>
              </a:rPr>
              <a:t>mismo </a:t>
            </a:r>
            <a:r>
              <a:rPr sz="1800" spc="-5" dirty="0">
                <a:latin typeface="Calibri"/>
                <a:cs typeface="Calibri"/>
              </a:rPr>
              <a:t>quien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5" dirty="0">
                <a:latin typeface="Calibri"/>
                <a:cs typeface="Calibri"/>
              </a:rPr>
              <a:t>ofrece, los fieles </a:t>
            </a:r>
            <a:r>
              <a:rPr sz="1800" spc="10" dirty="0">
                <a:latin typeface="Calibri"/>
                <a:cs typeface="Calibri"/>
              </a:rPr>
              <a:t>no  </a:t>
            </a:r>
            <a:r>
              <a:rPr sz="1800" spc="-5" dirty="0">
                <a:latin typeface="Calibri"/>
                <a:cs typeface="Calibri"/>
              </a:rPr>
              <a:t>sólo </a:t>
            </a:r>
            <a:r>
              <a:rPr sz="1800" spc="-10" dirty="0">
                <a:latin typeface="Calibri"/>
                <a:cs typeface="Calibri"/>
              </a:rPr>
              <a:t>ofrecen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Hostia </a:t>
            </a:r>
            <a:r>
              <a:rPr sz="1800" dirty="0">
                <a:latin typeface="Calibri"/>
                <a:cs typeface="Calibri"/>
              </a:rPr>
              <a:t>Inmaculada, </a:t>
            </a:r>
            <a:r>
              <a:rPr sz="1800" spc="-5" dirty="0">
                <a:latin typeface="Calibri"/>
                <a:cs typeface="Calibri"/>
              </a:rPr>
              <a:t>sino </a:t>
            </a:r>
            <a:r>
              <a:rPr sz="1800" dirty="0">
                <a:latin typeface="Calibri"/>
                <a:cs typeface="Calibri"/>
              </a:rPr>
              <a:t>que  </a:t>
            </a:r>
            <a:r>
              <a:rPr sz="1800" spc="-5" dirty="0">
                <a:latin typeface="Calibri"/>
                <a:cs typeface="Calibri"/>
              </a:rPr>
              <a:t>aprenden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ofrecerse </a:t>
            </a:r>
            <a:r>
              <a:rPr sz="1800" dirty="0">
                <a:latin typeface="Calibri"/>
                <a:cs typeface="Calibri"/>
              </a:rPr>
              <a:t>a sí mismo </a:t>
            </a:r>
            <a:r>
              <a:rPr sz="1800" spc="-10" dirty="0">
                <a:latin typeface="Calibri"/>
                <a:cs typeface="Calibri"/>
              </a:rPr>
              <a:t>como  hostias </a:t>
            </a:r>
            <a:r>
              <a:rPr sz="1800" spc="-5" dirty="0">
                <a:latin typeface="Calibri"/>
                <a:cs typeface="Calibri"/>
              </a:rPr>
              <a:t>vivas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275843"/>
            <a:ext cx="82509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86455" y="257556"/>
            <a:ext cx="3291840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304787"/>
            <a:ext cx="81534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304787"/>
            <a:ext cx="81534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000000"/>
                </a:solidFill>
              </a:rPr>
              <a:t>INTERCESIONES </a:t>
            </a:r>
            <a:r>
              <a:rPr sz="1800" dirty="0">
                <a:solidFill>
                  <a:srgbClr val="000000"/>
                </a:solidFill>
              </a:rPr>
              <a:t>O</a:t>
            </a:r>
            <a:r>
              <a:rPr sz="1800" spc="-25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MEMENTOS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438150" y="819150"/>
            <a:ext cx="2305050" cy="2924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819400" y="1066800"/>
            <a:ext cx="5867400" cy="2031364"/>
          </a:xfrm>
          <a:prstGeom prst="rect">
            <a:avLst/>
          </a:prstGeom>
          <a:solidFill>
            <a:srgbClr val="FFCC66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 marR="84455" algn="just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La celebración </a:t>
            </a:r>
            <a:r>
              <a:rPr sz="1800" dirty="0">
                <a:latin typeface="Calibri"/>
                <a:cs typeface="Calibri"/>
              </a:rPr>
              <a:t>es de </a:t>
            </a:r>
            <a:r>
              <a:rPr sz="1800" spc="-10" dirty="0">
                <a:latin typeface="Calibri"/>
                <a:cs typeface="Calibri"/>
              </a:rPr>
              <a:t>toda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</a:t>
            </a:r>
            <a:r>
              <a:rPr sz="1800" spc="-10" dirty="0">
                <a:latin typeface="Calibri"/>
                <a:cs typeface="Calibri"/>
              </a:rPr>
              <a:t>celeste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terrena </a:t>
            </a:r>
            <a:r>
              <a:rPr sz="1800" dirty="0">
                <a:latin typeface="Calibri"/>
                <a:cs typeface="Calibri"/>
              </a:rPr>
              <a:t>en  </a:t>
            </a:r>
            <a:r>
              <a:rPr sz="1800" spc="-10" dirty="0">
                <a:latin typeface="Calibri"/>
                <a:cs typeface="Calibri"/>
              </a:rPr>
              <a:t>Cristo; </a:t>
            </a:r>
            <a:r>
              <a:rPr sz="1800" dirty="0">
                <a:latin typeface="Calibri"/>
                <a:cs typeface="Calibri"/>
              </a:rPr>
              <a:t>por </a:t>
            </a:r>
            <a:r>
              <a:rPr sz="1800" spc="-10" dirty="0">
                <a:latin typeface="Calibri"/>
                <a:cs typeface="Calibri"/>
              </a:rPr>
              <a:t>eso, </a:t>
            </a:r>
            <a:r>
              <a:rPr sz="1800" spc="-15" dirty="0">
                <a:latin typeface="Calibri"/>
                <a:cs typeface="Calibri"/>
              </a:rPr>
              <a:t>hay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plegaria Eucarística </a:t>
            </a:r>
            <a:r>
              <a:rPr sz="1800" dirty="0">
                <a:latin typeface="Calibri"/>
                <a:cs typeface="Calibri"/>
              </a:rPr>
              <a:t>una </a:t>
            </a:r>
            <a:r>
              <a:rPr sz="1800" spc="-5" dirty="0">
                <a:latin typeface="Calibri"/>
                <a:cs typeface="Calibri"/>
              </a:rPr>
              <a:t>petición  por </a:t>
            </a:r>
            <a:r>
              <a:rPr sz="1800" spc="-10" dirty="0">
                <a:latin typeface="Calibri"/>
                <a:cs typeface="Calibri"/>
              </a:rPr>
              <a:t>todos </a:t>
            </a:r>
            <a:r>
              <a:rPr sz="1800" spc="-5" dirty="0">
                <a:latin typeface="Calibri"/>
                <a:cs typeface="Calibri"/>
              </a:rPr>
              <a:t>los vivos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difuntos, </a:t>
            </a:r>
            <a:r>
              <a:rPr sz="1800" dirty="0">
                <a:latin typeface="Calibri"/>
                <a:cs typeface="Calibri"/>
              </a:rPr>
              <a:t>y se </a:t>
            </a:r>
            <a:r>
              <a:rPr sz="1800" spc="-5" dirty="0">
                <a:latin typeface="Calibri"/>
                <a:cs typeface="Calibri"/>
              </a:rPr>
              <a:t>pide la </a:t>
            </a:r>
            <a:r>
              <a:rPr sz="1800" spc="-10" dirty="0">
                <a:latin typeface="Calibri"/>
                <a:cs typeface="Calibri"/>
              </a:rPr>
              <a:t>intercesión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Virgen </a:t>
            </a:r>
            <a:r>
              <a:rPr sz="1800" dirty="0">
                <a:latin typeface="Calibri"/>
                <a:cs typeface="Calibri"/>
              </a:rPr>
              <a:t>y de </a:t>
            </a:r>
            <a:r>
              <a:rPr sz="1800" spc="-5" dirty="0">
                <a:latin typeface="Calibri"/>
                <a:cs typeface="Calibri"/>
              </a:rPr>
              <a:t>los Santos </a:t>
            </a:r>
            <a:r>
              <a:rPr sz="1800" spc="-10" dirty="0">
                <a:latin typeface="Calibri"/>
                <a:cs typeface="Calibri"/>
              </a:rPr>
              <a:t>ante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5" dirty="0">
                <a:latin typeface="Calibri"/>
                <a:cs typeface="Calibri"/>
              </a:rPr>
              <a:t>Padre </a:t>
            </a:r>
            <a:r>
              <a:rPr sz="1800" spc="-5" dirty="0">
                <a:latin typeface="Calibri"/>
                <a:cs typeface="Calibri"/>
              </a:rPr>
              <a:t>Celestial, </a:t>
            </a:r>
            <a:r>
              <a:rPr sz="1800" spc="-15" dirty="0">
                <a:latin typeface="Calibri"/>
                <a:cs typeface="Calibri"/>
              </a:rPr>
              <a:t>concretamente  para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reúna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torno Suyo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sus </a:t>
            </a:r>
            <a:r>
              <a:rPr sz="1800" spc="-10" dirty="0">
                <a:latin typeface="Calibri"/>
                <a:cs typeface="Calibri"/>
              </a:rPr>
              <a:t>hijos dispersos </a:t>
            </a:r>
            <a:r>
              <a:rPr sz="1800" spc="-5" dirty="0">
                <a:latin typeface="Calibri"/>
                <a:cs typeface="Calibri"/>
              </a:rPr>
              <a:t>por </a:t>
            </a:r>
            <a:r>
              <a:rPr sz="1800" dirty="0">
                <a:latin typeface="Calibri"/>
                <a:cs typeface="Calibri"/>
              </a:rPr>
              <a:t>el  </a:t>
            </a:r>
            <a:r>
              <a:rPr sz="1800" spc="-10" dirty="0">
                <a:latin typeface="Calibri"/>
                <a:cs typeface="Calibri"/>
              </a:rPr>
              <a:t>mundo,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dirty="0">
                <a:latin typeface="Calibri"/>
                <a:cs typeface="Calibri"/>
              </a:rPr>
              <a:t>que el </a:t>
            </a:r>
            <a:r>
              <a:rPr sz="1800" spc="-5" dirty="0">
                <a:latin typeface="Calibri"/>
                <a:cs typeface="Calibri"/>
              </a:rPr>
              <a:t>Espíritu </a:t>
            </a:r>
            <a:r>
              <a:rPr sz="1800" spc="-10" dirty="0">
                <a:latin typeface="Calibri"/>
                <a:cs typeface="Calibri"/>
              </a:rPr>
              <a:t>Santo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congregue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dirty="0">
                <a:latin typeface="Calibri"/>
                <a:cs typeface="Calibri"/>
              </a:rPr>
              <a:t>Unidad y </a:t>
            </a:r>
            <a:r>
              <a:rPr sz="1800" spc="-10" dirty="0">
                <a:latin typeface="Calibri"/>
                <a:cs typeface="Calibri"/>
              </a:rPr>
              <a:t>todos tengan parte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plenitud </a:t>
            </a:r>
            <a:r>
              <a:rPr sz="1800" dirty="0">
                <a:latin typeface="Calibri"/>
                <a:cs typeface="Calibri"/>
              </a:rPr>
              <a:t>de su</a:t>
            </a:r>
            <a:r>
              <a:rPr sz="1800" spc="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Reino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9400" y="3962362"/>
            <a:ext cx="4572000" cy="923925"/>
          </a:xfrm>
          <a:prstGeom prst="rect">
            <a:avLst/>
          </a:prstGeom>
          <a:solidFill>
            <a:srgbClr val="FFCC66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marR="83185" algn="just">
              <a:lnSpc>
                <a:spcPct val="100000"/>
              </a:lnSpc>
              <a:spcBef>
                <a:spcPts val="245"/>
              </a:spcBef>
            </a:pPr>
            <a:r>
              <a:rPr sz="1800" spc="-15" dirty="0">
                <a:latin typeface="Calibri"/>
                <a:cs typeface="Calibri"/>
              </a:rPr>
              <a:t>Entre </a:t>
            </a:r>
            <a:r>
              <a:rPr sz="1800" spc="-5" dirty="0">
                <a:latin typeface="Calibri"/>
                <a:cs typeface="Calibri"/>
              </a:rPr>
              <a:t>los vivos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nombra expresamente </a:t>
            </a:r>
            <a:r>
              <a:rPr sz="1800" dirty="0">
                <a:latin typeface="Calibri"/>
                <a:cs typeface="Calibri"/>
              </a:rPr>
              <a:t>al  </a:t>
            </a:r>
            <a:r>
              <a:rPr sz="1800" spc="-10" dirty="0">
                <a:latin typeface="Calibri"/>
                <a:cs typeface="Calibri"/>
              </a:rPr>
              <a:t>Papa,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los Obispos, </a:t>
            </a:r>
            <a:r>
              <a:rPr sz="1800" spc="-10" dirty="0">
                <a:latin typeface="Calibri"/>
                <a:cs typeface="Calibri"/>
              </a:rPr>
              <a:t>presbíteros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diáconos </a:t>
            </a:r>
            <a:r>
              <a:rPr sz="1800" dirty="0">
                <a:latin typeface="Calibri"/>
                <a:cs typeface="Calibri"/>
              </a:rPr>
              <a:t>y a  </a:t>
            </a:r>
            <a:r>
              <a:rPr sz="1800" spc="-10" dirty="0">
                <a:latin typeface="Calibri"/>
                <a:cs typeface="Calibri"/>
              </a:rPr>
              <a:t>todo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pueblo redimido por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Dios.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05200" y="5181600"/>
            <a:ext cx="4495800" cy="1200785"/>
          </a:xfrm>
          <a:prstGeom prst="rect">
            <a:avLst/>
          </a:prstGeom>
          <a:solidFill>
            <a:srgbClr val="FFCC66"/>
          </a:solidFill>
        </p:spPr>
        <p:txBody>
          <a:bodyPr vert="horz" wrap="square" lIns="0" tIns="31750" rIns="0" bIns="0" rtlCol="0">
            <a:spAutoFit/>
          </a:bodyPr>
          <a:lstStyle/>
          <a:p>
            <a:pPr marL="92075" marR="85090" algn="just">
              <a:lnSpc>
                <a:spcPct val="100000"/>
              </a:lnSpc>
              <a:spcBef>
                <a:spcPts val="250"/>
              </a:spcBef>
            </a:pPr>
            <a:r>
              <a:rPr sz="1800" spc="-5" dirty="0">
                <a:latin typeface="Calibri"/>
                <a:cs typeface="Calibri"/>
              </a:rPr>
              <a:t>Cuando celebramos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Misterio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eucaristía </a:t>
            </a:r>
            <a:r>
              <a:rPr sz="1800" spc="-15" dirty="0">
                <a:latin typeface="Calibri"/>
                <a:cs typeface="Calibri"/>
              </a:rPr>
              <a:t>está </a:t>
            </a:r>
            <a:r>
              <a:rPr sz="1800" spc="-10" dirty="0">
                <a:latin typeface="Calibri"/>
                <a:cs typeface="Calibri"/>
              </a:rPr>
              <a:t>presente;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</a:t>
            </a:r>
            <a:r>
              <a:rPr sz="1800" spc="-15" dirty="0">
                <a:latin typeface="Calibri"/>
                <a:cs typeface="Calibri"/>
              </a:rPr>
              <a:t>triunfante  </a:t>
            </a:r>
            <a:r>
              <a:rPr sz="1800" spc="-5" dirty="0">
                <a:latin typeface="Calibri"/>
                <a:cs typeface="Calibri"/>
              </a:rPr>
              <a:t>(del </a:t>
            </a:r>
            <a:r>
              <a:rPr sz="1800" dirty="0">
                <a:latin typeface="Calibri"/>
                <a:cs typeface="Calibri"/>
              </a:rPr>
              <a:t>cielo), la Iglesia </a:t>
            </a:r>
            <a:r>
              <a:rPr sz="1800" spc="-10" dirty="0">
                <a:latin typeface="Calibri"/>
                <a:cs typeface="Calibri"/>
              </a:rPr>
              <a:t>purificante </a:t>
            </a:r>
            <a:r>
              <a:rPr sz="1800" dirty="0">
                <a:latin typeface="Calibri"/>
                <a:cs typeface="Calibri"/>
              </a:rPr>
              <a:t>(del  </a:t>
            </a:r>
            <a:r>
              <a:rPr sz="1800" spc="-15" dirty="0">
                <a:latin typeface="Calibri"/>
                <a:cs typeface="Calibri"/>
              </a:rPr>
              <a:t>purgatorio)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Iglesia </a:t>
            </a:r>
            <a:r>
              <a:rPr sz="1800" spc="-10" dirty="0">
                <a:latin typeface="Calibri"/>
                <a:cs typeface="Calibri"/>
              </a:rPr>
              <a:t>militante </a:t>
            </a:r>
            <a:r>
              <a:rPr sz="1800" spc="-5" dirty="0">
                <a:latin typeface="Calibri"/>
                <a:cs typeface="Calibri"/>
              </a:rPr>
              <a:t>(en la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tierra).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3400" y="3962400"/>
            <a:ext cx="2092579" cy="25631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431" y="733044"/>
            <a:ext cx="82509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74947" y="714755"/>
            <a:ext cx="2036064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761987"/>
            <a:ext cx="81534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761987"/>
            <a:ext cx="81534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spc="-25" dirty="0">
                <a:solidFill>
                  <a:srgbClr val="000000"/>
                </a:solidFill>
              </a:rPr>
              <a:t>DOXOLOGÍA</a:t>
            </a:r>
            <a:endParaRPr sz="1800"/>
          </a:p>
        </p:txBody>
      </p:sp>
      <p:sp>
        <p:nvSpPr>
          <p:cNvPr id="6" name="object 6"/>
          <p:cNvSpPr/>
          <p:nvPr/>
        </p:nvSpPr>
        <p:spPr>
          <a:xfrm>
            <a:off x="457200" y="1828800"/>
            <a:ext cx="2675509" cy="3267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52800" y="3047961"/>
            <a:ext cx="5257800" cy="923925"/>
          </a:xfrm>
          <a:prstGeom prst="rect">
            <a:avLst/>
          </a:prstGeom>
          <a:solidFill>
            <a:srgbClr val="FFCC66"/>
          </a:solidFill>
        </p:spPr>
        <p:txBody>
          <a:bodyPr vert="horz" wrap="square" lIns="0" tIns="31115" rIns="0" bIns="0" rtlCol="0">
            <a:spAutoFit/>
          </a:bodyPr>
          <a:lstStyle/>
          <a:p>
            <a:pPr marL="92075" marR="83185" algn="just">
              <a:lnSpc>
                <a:spcPct val="100000"/>
              </a:lnSpc>
              <a:spcBef>
                <a:spcPts val="245"/>
              </a:spcBef>
            </a:pP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“Por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Cristo, con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El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y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en El,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a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Ti, Dios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Padre  omnipotente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en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la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unidad del Espíritu 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Santo, 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todo 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honor y 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toda gloria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por los siglos de los</a:t>
            </a:r>
            <a:r>
              <a:rPr sz="1800" b="1" spc="-17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siglos”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52800" y="1752574"/>
            <a:ext cx="5257800" cy="646430"/>
          </a:xfrm>
          <a:prstGeom prst="rect">
            <a:avLst/>
          </a:prstGeom>
          <a:solidFill>
            <a:srgbClr val="FFCC66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eleva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Cuerpo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10" dirty="0">
                <a:latin typeface="Calibri"/>
                <a:cs typeface="Calibri"/>
              </a:rPr>
              <a:t>Sangre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 </a:t>
            </a:r>
            <a:r>
              <a:rPr sz="1800" dirty="0">
                <a:latin typeface="Calibri"/>
                <a:cs typeface="Calibri"/>
              </a:rPr>
              <a:t>y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dice</a:t>
            </a:r>
            <a:endParaRPr sz="1800">
              <a:latin typeface="Calibri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solo: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29000" y="4419587"/>
            <a:ext cx="5181600" cy="36957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5"/>
              </a:spcBef>
            </a:pP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Asamblea </a:t>
            </a:r>
            <a:r>
              <a:rPr sz="1800" spc="-15" dirty="0">
                <a:latin typeface="Calibri"/>
                <a:cs typeface="Calibri"/>
              </a:rPr>
              <a:t>contesta: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Amén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29000" y="5105400"/>
            <a:ext cx="5181600" cy="64643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2075" marR="965200">
              <a:lnSpc>
                <a:spcPct val="100000"/>
              </a:lnSpc>
              <a:spcBef>
                <a:spcPts val="245"/>
              </a:spcBef>
            </a:pPr>
            <a:r>
              <a:rPr sz="1800" spc="-15" dirty="0">
                <a:latin typeface="Calibri"/>
                <a:cs typeface="Calibri"/>
              </a:rPr>
              <a:t>Este </a:t>
            </a:r>
            <a:r>
              <a:rPr sz="1800" dirty="0">
                <a:latin typeface="Calibri"/>
                <a:cs typeface="Calibri"/>
              </a:rPr>
              <a:t>amén, es el más </a:t>
            </a:r>
            <a:r>
              <a:rPr sz="1800" spc="-5" dirty="0">
                <a:latin typeface="Calibri"/>
                <a:cs typeface="Calibri"/>
              </a:rPr>
              <a:t>solemne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toda </a:t>
            </a:r>
            <a:r>
              <a:rPr sz="1800" spc="-5" dirty="0">
                <a:latin typeface="Calibri"/>
                <a:cs typeface="Calibri"/>
              </a:rPr>
              <a:t>la  </a:t>
            </a:r>
            <a:r>
              <a:rPr sz="1800" spc="-10" dirty="0">
                <a:latin typeface="Calibri"/>
                <a:cs typeface="Calibri"/>
              </a:rPr>
              <a:t>participación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siempre debería </a:t>
            </a:r>
            <a:r>
              <a:rPr sz="1800" dirty="0">
                <a:latin typeface="Calibri"/>
                <a:cs typeface="Calibri"/>
              </a:rPr>
              <a:t>ser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cantado.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352043"/>
            <a:ext cx="82509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81527" y="333756"/>
            <a:ext cx="2959607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380987"/>
            <a:ext cx="81534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1000" y="380987"/>
            <a:ext cx="81534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240"/>
              </a:spcBef>
            </a:pPr>
            <a:r>
              <a:rPr sz="1800" b="1" spc="-20" dirty="0">
                <a:latin typeface="Calibri"/>
                <a:cs typeface="Calibri"/>
              </a:rPr>
              <a:t>RITO  </a:t>
            </a:r>
            <a:r>
              <a:rPr sz="1800" b="1" dirty="0">
                <a:latin typeface="Calibri"/>
                <a:cs typeface="Calibri"/>
              </a:rPr>
              <a:t>DE  </a:t>
            </a:r>
            <a:r>
              <a:rPr sz="1800" b="1" spc="-5" dirty="0">
                <a:latin typeface="Calibri"/>
                <a:cs typeface="Calibri"/>
              </a:rPr>
              <a:t>LA </a:t>
            </a:r>
            <a:r>
              <a:rPr sz="1800" b="1" spc="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COMUNION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4800" y="990600"/>
            <a:ext cx="3657600" cy="2590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38600" y="838200"/>
            <a:ext cx="4648200" cy="175450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-10" dirty="0">
                <a:latin typeface="Calibri"/>
                <a:cs typeface="Calibri"/>
              </a:rPr>
              <a:t>ritos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Comunión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comprenden: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221615" indent="-129539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21615" algn="l"/>
              </a:tabLst>
            </a:pP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5" dirty="0">
                <a:latin typeface="Calibri"/>
                <a:cs typeface="Calibri"/>
              </a:rPr>
              <a:t>Padre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Nuestro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Font typeface="Arial"/>
              <a:buChar char="•"/>
              <a:tabLst>
                <a:tab pos="173355" algn="l"/>
              </a:tabLst>
            </a:pPr>
            <a:r>
              <a:rPr sz="1800" spc="-10" dirty="0">
                <a:latin typeface="Calibri"/>
                <a:cs typeface="Calibri"/>
              </a:rPr>
              <a:t>Rito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Paz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Font typeface="Arial"/>
              <a:buChar char="•"/>
              <a:tabLst>
                <a:tab pos="173355" algn="l"/>
              </a:tabLst>
            </a:pPr>
            <a:r>
              <a:rPr sz="1800" spc="-10" dirty="0">
                <a:latin typeface="Calibri"/>
                <a:cs typeface="Calibri"/>
              </a:rPr>
              <a:t>Fracción </a:t>
            </a:r>
            <a:r>
              <a:rPr sz="1800" spc="-5" dirty="0">
                <a:latin typeface="Calibri"/>
                <a:cs typeface="Calibri"/>
              </a:rPr>
              <a:t>del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Pan</a:t>
            </a:r>
            <a:endParaRPr sz="1800">
              <a:latin typeface="Calibri"/>
              <a:cs typeface="Calibri"/>
            </a:endParaRPr>
          </a:p>
          <a:p>
            <a:pPr marL="172720" indent="-81280">
              <a:lnSpc>
                <a:spcPct val="100000"/>
              </a:lnSpc>
              <a:buFont typeface="Arial"/>
              <a:buChar char="•"/>
              <a:tabLst>
                <a:tab pos="173355" algn="l"/>
              </a:tabLst>
            </a:pPr>
            <a:r>
              <a:rPr sz="1800" spc="-5" dirty="0">
                <a:latin typeface="Calibri"/>
                <a:cs typeface="Calibri"/>
              </a:rPr>
              <a:t>Comunión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00600" y="2667000"/>
            <a:ext cx="4038600" cy="14776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2075" marR="83185" algn="just">
              <a:lnSpc>
                <a:spcPct val="100000"/>
              </a:lnSpc>
              <a:spcBef>
                <a:spcPts val="245"/>
              </a:spcBef>
            </a:pPr>
            <a:r>
              <a:rPr sz="1800" b="1" spc="-5" dirty="0">
                <a:latin typeface="Calibri"/>
                <a:cs typeface="Calibri"/>
              </a:rPr>
              <a:t>EL </a:t>
            </a:r>
            <a:r>
              <a:rPr sz="1800" b="1" spc="-25" dirty="0">
                <a:latin typeface="Calibri"/>
                <a:cs typeface="Calibri"/>
              </a:rPr>
              <a:t>PADRE </a:t>
            </a:r>
            <a:r>
              <a:rPr sz="1800" b="1" spc="-10" dirty="0">
                <a:latin typeface="Calibri"/>
                <a:cs typeface="Calibri"/>
              </a:rPr>
              <a:t>NUESTRO</a:t>
            </a:r>
            <a:r>
              <a:rPr sz="1800" spc="-10" dirty="0">
                <a:latin typeface="Calibri"/>
                <a:cs typeface="Calibri"/>
              </a:rPr>
              <a:t>: </a:t>
            </a:r>
            <a:r>
              <a:rPr sz="1800" spc="-5" dirty="0">
                <a:latin typeface="Calibri"/>
                <a:cs typeface="Calibri"/>
              </a:rPr>
              <a:t>Como </a:t>
            </a:r>
            <a:r>
              <a:rPr sz="1800" spc="-10" dirty="0">
                <a:latin typeface="Calibri"/>
                <a:cs typeface="Calibri"/>
              </a:rPr>
              <a:t>preparación  </a:t>
            </a:r>
            <a:r>
              <a:rPr sz="1800" spc="-15" dirty="0">
                <a:latin typeface="Calibri"/>
                <a:cs typeface="Calibri"/>
              </a:rPr>
              <a:t>para </a:t>
            </a:r>
            <a:r>
              <a:rPr sz="1800" spc="-10" dirty="0">
                <a:latin typeface="Calibri"/>
                <a:cs typeface="Calibri"/>
              </a:rPr>
              <a:t>comulgar </a:t>
            </a:r>
            <a:r>
              <a:rPr sz="1800" dirty="0">
                <a:latin typeface="Calibri"/>
                <a:cs typeface="Calibri"/>
              </a:rPr>
              <a:t>el cuerpo y </a:t>
            </a:r>
            <a:r>
              <a:rPr sz="1800" spc="-5" dirty="0">
                <a:latin typeface="Calibri"/>
                <a:cs typeface="Calibri"/>
              </a:rPr>
              <a:t>la Sangre </a:t>
            </a:r>
            <a:r>
              <a:rPr sz="1800" dirty="0">
                <a:latin typeface="Calibri"/>
                <a:cs typeface="Calibri"/>
              </a:rPr>
              <a:t>de  </a:t>
            </a:r>
            <a:r>
              <a:rPr sz="1800" spc="-10" dirty="0">
                <a:latin typeface="Calibri"/>
                <a:cs typeface="Calibri"/>
              </a:rPr>
              <a:t>Cristo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-10" dirty="0">
                <a:latin typeface="Calibri"/>
                <a:cs typeface="Calibri"/>
              </a:rPr>
              <a:t>conveniente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5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primer  </a:t>
            </a:r>
            <a:r>
              <a:rPr sz="1800" spc="-10" dirty="0">
                <a:latin typeface="Calibri"/>
                <a:cs typeface="Calibri"/>
              </a:rPr>
              <a:t>lugar recitemos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oración </a:t>
            </a:r>
            <a:r>
              <a:rPr sz="1800" dirty="0">
                <a:latin typeface="Calibri"/>
                <a:cs typeface="Calibri"/>
              </a:rPr>
              <a:t>que Jesús </a:t>
            </a:r>
            <a:r>
              <a:rPr sz="1800" spc="-5" dirty="0">
                <a:latin typeface="Calibri"/>
                <a:cs typeface="Calibri"/>
              </a:rPr>
              <a:t>nos  </a:t>
            </a:r>
            <a:r>
              <a:rPr sz="1800" dirty="0">
                <a:latin typeface="Calibri"/>
                <a:cs typeface="Calibri"/>
              </a:rPr>
              <a:t>enseño. </a:t>
            </a:r>
            <a:r>
              <a:rPr sz="1800" spc="-5" dirty="0">
                <a:latin typeface="Calibri"/>
                <a:cs typeface="Calibri"/>
              </a:rPr>
              <a:t>(Mt </a:t>
            </a:r>
            <a:r>
              <a:rPr sz="1800" dirty="0">
                <a:latin typeface="Calibri"/>
                <a:cs typeface="Calibri"/>
              </a:rPr>
              <a:t>6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9.15)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2000" y="4648136"/>
            <a:ext cx="3200400" cy="1477645"/>
          </a:xfrm>
          <a:custGeom>
            <a:avLst/>
            <a:gdLst/>
            <a:ahLst/>
            <a:cxnLst/>
            <a:rect l="l" t="t" r="r" b="b"/>
            <a:pathLst>
              <a:path w="3200400" h="1477645">
                <a:moveTo>
                  <a:pt x="0" y="1477391"/>
                </a:moveTo>
                <a:lnTo>
                  <a:pt x="3200400" y="1477391"/>
                </a:lnTo>
                <a:lnTo>
                  <a:pt x="3200400" y="0"/>
                </a:lnTo>
                <a:lnTo>
                  <a:pt x="0" y="0"/>
                </a:lnTo>
                <a:lnTo>
                  <a:pt x="0" y="1477391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53439" y="4666869"/>
            <a:ext cx="30314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Calibri"/>
                <a:cs typeface="Calibri"/>
              </a:rPr>
              <a:t>RITO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5" dirty="0">
                <a:latin typeface="Calibri"/>
                <a:cs typeface="Calibri"/>
              </a:rPr>
              <a:t>LA </a:t>
            </a:r>
            <a:r>
              <a:rPr sz="1800" b="1" spc="-35" dirty="0">
                <a:latin typeface="Calibri"/>
                <a:cs typeface="Calibri"/>
              </a:rPr>
              <a:t>PAZ: </a:t>
            </a:r>
            <a:r>
              <a:rPr sz="1800" spc="-5" dirty="0">
                <a:latin typeface="Calibri"/>
                <a:cs typeface="Calibri"/>
              </a:rPr>
              <a:t>El signo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la  </a:t>
            </a:r>
            <a:r>
              <a:rPr sz="1800" spc="-5" dirty="0">
                <a:latin typeface="Calibri"/>
                <a:cs typeface="Calibri"/>
              </a:rPr>
              <a:t>paz </a:t>
            </a:r>
            <a:r>
              <a:rPr sz="1800" dirty="0">
                <a:latin typeface="Calibri"/>
                <a:cs typeface="Calibri"/>
              </a:rPr>
              <a:t>es </a:t>
            </a:r>
            <a:r>
              <a:rPr sz="1800" spc="5" dirty="0">
                <a:latin typeface="Calibri"/>
                <a:cs typeface="Calibri"/>
              </a:rPr>
              <a:t>un </a:t>
            </a:r>
            <a:r>
              <a:rPr sz="1800" spc="-10" dirty="0">
                <a:latin typeface="Calibri"/>
                <a:cs typeface="Calibri"/>
              </a:rPr>
              <a:t>gesto afectuoso con </a:t>
            </a:r>
            <a:r>
              <a:rPr sz="1800" dirty="0">
                <a:latin typeface="Calibri"/>
                <a:cs typeface="Calibri"/>
              </a:rPr>
              <a:t>el  que </a:t>
            </a:r>
            <a:r>
              <a:rPr sz="1800" spc="-5" dirty="0">
                <a:latin typeface="Calibri"/>
                <a:cs typeface="Calibri"/>
              </a:rPr>
              <a:t>cada </a:t>
            </a:r>
            <a:r>
              <a:rPr sz="1800" dirty="0">
                <a:latin typeface="Calibri"/>
                <a:cs typeface="Calibri"/>
              </a:rPr>
              <a:t>uno </a:t>
            </a:r>
            <a:r>
              <a:rPr sz="1800" spc="-10" dirty="0">
                <a:latin typeface="Calibri"/>
                <a:cs typeface="Calibri"/>
              </a:rPr>
              <a:t>expresa </a:t>
            </a:r>
            <a:r>
              <a:rPr sz="1800" spc="-5" dirty="0">
                <a:latin typeface="Calibri"/>
                <a:cs typeface="Calibri"/>
              </a:rPr>
              <a:t>la paz  sobriamente solo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los </a:t>
            </a:r>
            <a:r>
              <a:rPr sz="1800" spc="5" dirty="0">
                <a:latin typeface="Calibri"/>
                <a:cs typeface="Calibri"/>
              </a:rPr>
              <a:t>más  </a:t>
            </a:r>
            <a:r>
              <a:rPr sz="1800" spc="-10" dirty="0">
                <a:latin typeface="Calibri"/>
                <a:cs typeface="Calibri"/>
              </a:rPr>
              <a:t>cercanos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él.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419600" y="4191000"/>
            <a:ext cx="2209800" cy="2525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394208"/>
            <a:ext cx="72351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5240" algn="l"/>
                <a:tab pos="3172460" algn="l"/>
                <a:tab pos="3916045" algn="l"/>
                <a:tab pos="4867275" algn="l"/>
                <a:tab pos="6821170" algn="l"/>
              </a:tabLst>
            </a:pPr>
            <a:r>
              <a:rPr sz="2400" b="1" spc="-50" dirty="0">
                <a:solidFill>
                  <a:srgbClr val="6600CC"/>
                </a:solidFill>
                <a:latin typeface="Calibri"/>
                <a:cs typeface="Calibri"/>
              </a:rPr>
              <a:t>O</a:t>
            </a: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T</a:t>
            </a:r>
            <a:r>
              <a:rPr sz="2400" b="1" spc="-15" dirty="0">
                <a:solidFill>
                  <a:srgbClr val="6600CC"/>
                </a:solidFill>
                <a:latin typeface="Calibri"/>
                <a:cs typeface="Calibri"/>
              </a:rPr>
              <a:t>R</a:t>
            </a: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O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S	UTE</a:t>
            </a:r>
            <a:r>
              <a:rPr sz="2400" b="1" spc="5" dirty="0">
                <a:solidFill>
                  <a:srgbClr val="6600CC"/>
                </a:solidFill>
                <a:latin typeface="Calibri"/>
                <a:cs typeface="Calibri"/>
              </a:rPr>
              <a:t>N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S</a:t>
            </a:r>
            <a:r>
              <a:rPr sz="2400" b="1" spc="-10" dirty="0">
                <a:solidFill>
                  <a:srgbClr val="6600CC"/>
                </a:solidFill>
                <a:latin typeface="Calibri"/>
                <a:cs typeface="Calibri"/>
              </a:rPr>
              <a:t>I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LIOS	DE	</a:t>
            </a:r>
            <a:r>
              <a:rPr sz="2400" b="1" spc="5" dirty="0">
                <a:solidFill>
                  <a:srgbClr val="6600CC"/>
                </a:solidFill>
                <a:latin typeface="Calibri"/>
                <a:cs typeface="Calibri"/>
              </a:rPr>
              <a:t>U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SO	F</a:t>
            </a:r>
            <a:r>
              <a:rPr sz="2400" b="1" spc="5" dirty="0">
                <a:solidFill>
                  <a:srgbClr val="6600CC"/>
                </a:solidFill>
                <a:latin typeface="Calibri"/>
                <a:cs typeface="Calibri"/>
              </a:rPr>
              <a:t>R</a:t>
            </a:r>
            <a:r>
              <a:rPr sz="2400" b="1" spc="-30" dirty="0">
                <a:solidFill>
                  <a:srgbClr val="6600CC"/>
                </a:solidFill>
                <a:latin typeface="Calibri"/>
                <a:cs typeface="Calibri"/>
              </a:rPr>
              <a:t>E</a:t>
            </a: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CU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EN</a:t>
            </a:r>
            <a:r>
              <a:rPr sz="2400" b="1" spc="5" dirty="0">
                <a:solidFill>
                  <a:srgbClr val="6600CC"/>
                </a:solidFill>
                <a:latin typeface="Calibri"/>
                <a:cs typeface="Calibri"/>
              </a:rPr>
              <a:t>T</a:t>
            </a:r>
            <a:r>
              <a:rPr sz="2400" b="1" spc="-5" dirty="0">
                <a:solidFill>
                  <a:srgbClr val="6600CC"/>
                </a:solidFill>
                <a:latin typeface="Calibri"/>
                <a:cs typeface="Calibri"/>
              </a:rPr>
              <a:t>E</a:t>
            </a:r>
            <a:r>
              <a:rPr sz="2400" b="1" dirty="0">
                <a:solidFill>
                  <a:srgbClr val="6600CC"/>
                </a:solidFill>
                <a:latin typeface="Calibri"/>
                <a:cs typeface="Calibri"/>
              </a:rPr>
              <a:t>;	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48653" y="760221"/>
            <a:ext cx="1403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Acetre</a:t>
            </a:r>
            <a:r>
              <a:rPr sz="2400" b="1" spc="1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con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760221"/>
            <a:ext cx="56591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crismeras, vinajeras,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Incensario con </a:t>
            </a: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Naveta, 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Hisopo,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lámpara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del</a:t>
            </a:r>
            <a:r>
              <a:rPr sz="2400" b="1" spc="-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Santísimo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0600" y="1985517"/>
            <a:ext cx="1765681" cy="18244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15000" y="1981200"/>
            <a:ext cx="2286000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05200" y="1981200"/>
            <a:ext cx="1524000" cy="1879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4267200"/>
            <a:ext cx="1945386" cy="2133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90800" y="4267200"/>
            <a:ext cx="1893189" cy="20764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24400" y="4267200"/>
            <a:ext cx="1893188" cy="20764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84593" y="4267200"/>
            <a:ext cx="2013203" cy="2133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381000"/>
            <a:ext cx="2410206" cy="2751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8000" y="533400"/>
            <a:ext cx="5715000" cy="175450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2075" marR="84455" algn="just">
              <a:lnSpc>
                <a:spcPct val="100000"/>
              </a:lnSpc>
              <a:spcBef>
                <a:spcPts val="240"/>
              </a:spcBef>
            </a:pPr>
            <a:r>
              <a:rPr sz="1800" b="1" spc="-10" dirty="0">
                <a:latin typeface="Calibri"/>
                <a:cs typeface="Calibri"/>
              </a:rPr>
              <a:t>FRACCION </a:t>
            </a:r>
            <a:r>
              <a:rPr sz="1800" b="1" spc="-5" dirty="0">
                <a:latin typeface="Calibri"/>
                <a:cs typeface="Calibri"/>
              </a:rPr>
              <a:t>DEL </a:t>
            </a:r>
            <a:r>
              <a:rPr sz="1800" b="1" spc="-30" dirty="0">
                <a:latin typeface="Calibri"/>
                <a:cs typeface="Calibri"/>
              </a:rPr>
              <a:t>PAN: </a:t>
            </a:r>
            <a:r>
              <a:rPr sz="1800" spc="-10" dirty="0">
                <a:latin typeface="Calibri"/>
                <a:cs typeface="Calibri"/>
              </a:rPr>
              <a:t>Mientras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efectúa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fracción </a:t>
            </a:r>
            <a:r>
              <a:rPr sz="1800" dirty="0">
                <a:latin typeface="Calibri"/>
                <a:cs typeface="Calibri"/>
              </a:rPr>
              <a:t>del  </a:t>
            </a:r>
            <a:r>
              <a:rPr sz="1800" spc="-15" dirty="0">
                <a:latin typeface="Calibri"/>
                <a:cs typeface="Calibri"/>
              </a:rPr>
              <a:t>Pan </a:t>
            </a:r>
            <a:r>
              <a:rPr sz="1800" dirty="0">
                <a:latin typeface="Calibri"/>
                <a:cs typeface="Calibri"/>
              </a:rPr>
              <a:t>y se </a:t>
            </a:r>
            <a:r>
              <a:rPr sz="1800" spc="-10" dirty="0">
                <a:latin typeface="Calibri"/>
                <a:cs typeface="Calibri"/>
              </a:rPr>
              <a:t>mezcla con </a:t>
            </a:r>
            <a:r>
              <a:rPr sz="1800" spc="-5" dirty="0">
                <a:latin typeface="Calibri"/>
                <a:cs typeface="Calibri"/>
              </a:rPr>
              <a:t>la Sangre,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5" dirty="0">
                <a:latin typeface="Calibri"/>
                <a:cs typeface="Calibri"/>
              </a:rPr>
              <a:t>canta </a:t>
            </a:r>
            <a:r>
              <a:rPr sz="1800" dirty="0">
                <a:latin typeface="Calibri"/>
                <a:cs typeface="Calibri"/>
              </a:rPr>
              <a:t>o se </a:t>
            </a:r>
            <a:r>
              <a:rPr sz="1800" spc="-5" dirty="0">
                <a:latin typeface="Calibri"/>
                <a:cs typeface="Calibri"/>
              </a:rPr>
              <a:t>dice </a:t>
            </a:r>
            <a:r>
              <a:rPr sz="1800" spc="5" dirty="0">
                <a:latin typeface="Calibri"/>
                <a:cs typeface="Calibri"/>
              </a:rPr>
              <a:t>la  </a:t>
            </a:r>
            <a:r>
              <a:rPr sz="1800" spc="-10" dirty="0">
                <a:latin typeface="Calibri"/>
                <a:cs typeface="Calibri"/>
              </a:rPr>
              <a:t>invocación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5" dirty="0">
                <a:latin typeface="Calibri"/>
                <a:cs typeface="Calibri"/>
              </a:rPr>
              <a:t>Cordero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Dios. </a:t>
            </a:r>
            <a:r>
              <a:rPr sz="1800" spc="-15" dirty="0">
                <a:latin typeface="Calibri"/>
                <a:cs typeface="Calibri"/>
              </a:rPr>
              <a:t>Esta </a:t>
            </a:r>
            <a:r>
              <a:rPr sz="1800" spc="-10" dirty="0">
                <a:latin typeface="Calibri"/>
                <a:cs typeface="Calibri"/>
              </a:rPr>
              <a:t>invocación </a:t>
            </a:r>
            <a:r>
              <a:rPr sz="1800" dirty="0">
                <a:latin typeface="Calibri"/>
                <a:cs typeface="Calibri"/>
              </a:rPr>
              <a:t>puede  </a:t>
            </a:r>
            <a:r>
              <a:rPr sz="1800" spc="-10" dirty="0">
                <a:latin typeface="Calibri"/>
                <a:cs typeface="Calibri"/>
              </a:rPr>
              <a:t>repetirse </a:t>
            </a:r>
            <a:r>
              <a:rPr sz="1800" spc="-15" dirty="0">
                <a:latin typeface="Calibri"/>
                <a:cs typeface="Calibri"/>
              </a:rPr>
              <a:t>tantas </a:t>
            </a:r>
            <a:r>
              <a:rPr sz="1800" spc="-10" dirty="0">
                <a:latin typeface="Calibri"/>
                <a:cs typeface="Calibri"/>
              </a:rPr>
              <a:t>cuantas </a:t>
            </a:r>
            <a:r>
              <a:rPr sz="1800" spc="-5" dirty="0">
                <a:latin typeface="Calibri"/>
                <a:cs typeface="Calibri"/>
              </a:rPr>
              <a:t>veces </a:t>
            </a:r>
            <a:r>
              <a:rPr sz="1800" dirty="0">
                <a:latin typeface="Calibri"/>
                <a:cs typeface="Calibri"/>
              </a:rPr>
              <a:t>sea </a:t>
            </a:r>
            <a:r>
              <a:rPr sz="1800" spc="-5" dirty="0">
                <a:latin typeface="Calibri"/>
                <a:cs typeface="Calibri"/>
              </a:rPr>
              <a:t>necesario </a:t>
            </a:r>
            <a:r>
              <a:rPr sz="1800" spc="-15" dirty="0">
                <a:latin typeface="Calibri"/>
                <a:cs typeface="Calibri"/>
              </a:rPr>
              <a:t>para  </a:t>
            </a:r>
            <a:r>
              <a:rPr sz="1800" spc="-5" dirty="0">
                <a:latin typeface="Calibri"/>
                <a:cs typeface="Calibri"/>
              </a:rPr>
              <a:t>acompañar la </a:t>
            </a:r>
            <a:r>
              <a:rPr sz="1800" spc="-10" dirty="0">
                <a:latin typeface="Calibri"/>
                <a:cs typeface="Calibri"/>
              </a:rPr>
              <a:t>fracción </a:t>
            </a:r>
            <a:r>
              <a:rPr sz="1800" dirty="0">
                <a:latin typeface="Calibri"/>
                <a:cs typeface="Calibri"/>
              </a:rPr>
              <a:t>del </a:t>
            </a:r>
            <a:r>
              <a:rPr sz="1800" spc="-10" dirty="0">
                <a:latin typeface="Calibri"/>
                <a:cs typeface="Calibri"/>
              </a:rPr>
              <a:t>Pan, </a:t>
            </a:r>
            <a:r>
              <a:rPr sz="1800" spc="-5" dirty="0">
                <a:latin typeface="Calibri"/>
                <a:cs typeface="Calibri"/>
              </a:rPr>
              <a:t>la última </a:t>
            </a:r>
            <a:r>
              <a:rPr sz="1800" spc="-10" dirty="0">
                <a:latin typeface="Calibri"/>
                <a:cs typeface="Calibri"/>
              </a:rPr>
              <a:t>vez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concluye  con </a:t>
            </a:r>
            <a:r>
              <a:rPr sz="1800" spc="-5" dirty="0">
                <a:latin typeface="Calibri"/>
                <a:cs typeface="Calibri"/>
              </a:rPr>
              <a:t>las </a:t>
            </a:r>
            <a:r>
              <a:rPr sz="1800" spc="-10" dirty="0">
                <a:latin typeface="Calibri"/>
                <a:cs typeface="Calibri"/>
              </a:rPr>
              <a:t>palabras </a:t>
            </a:r>
            <a:r>
              <a:rPr sz="1800" spc="-5" dirty="0">
                <a:latin typeface="Calibri"/>
                <a:cs typeface="Calibri"/>
              </a:rPr>
              <a:t>“Danos la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paz”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3352762"/>
            <a:ext cx="5867400" cy="92392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marR="84455" algn="just">
              <a:lnSpc>
                <a:spcPct val="100000"/>
              </a:lnSpc>
              <a:spcBef>
                <a:spcPts val="245"/>
              </a:spcBef>
            </a:pPr>
            <a:r>
              <a:rPr sz="1800" b="1" spc="-5" dirty="0">
                <a:latin typeface="Calibri"/>
                <a:cs typeface="Calibri"/>
              </a:rPr>
              <a:t>COMUNION: </a:t>
            </a:r>
            <a:r>
              <a:rPr sz="1800" spc="-5" dirty="0">
                <a:latin typeface="Calibri"/>
                <a:cs typeface="Calibri"/>
              </a:rPr>
              <a:t>El </a:t>
            </a:r>
            <a:r>
              <a:rPr sz="1800" spc="-10" dirty="0">
                <a:latin typeface="Calibri"/>
                <a:cs typeface="Calibri"/>
              </a:rPr>
              <a:t>sacerdote </a:t>
            </a:r>
            <a:r>
              <a:rPr sz="1800" spc="-5" dirty="0">
                <a:latin typeface="Calibri"/>
                <a:cs typeface="Calibri"/>
              </a:rPr>
              <a:t>nos </a:t>
            </a:r>
            <a:r>
              <a:rPr sz="1800" spc="-10" dirty="0">
                <a:latin typeface="Calibri"/>
                <a:cs typeface="Calibri"/>
              </a:rPr>
              <a:t>muestra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pan </a:t>
            </a:r>
            <a:r>
              <a:rPr sz="1800" spc="-10" dirty="0">
                <a:latin typeface="Calibri"/>
                <a:cs typeface="Calibri"/>
              </a:rPr>
              <a:t>consagrado </a:t>
            </a:r>
            <a:r>
              <a:rPr sz="1800" dirty="0">
                <a:latin typeface="Calibri"/>
                <a:cs typeface="Calibri"/>
              </a:rPr>
              <a:t>a  </a:t>
            </a:r>
            <a:r>
              <a:rPr sz="1800" spc="-5" dirty="0">
                <a:latin typeface="Calibri"/>
                <a:cs typeface="Calibri"/>
              </a:rPr>
              <a:t>cada </a:t>
            </a:r>
            <a:r>
              <a:rPr sz="1800" dirty="0">
                <a:latin typeface="Calibri"/>
                <a:cs typeface="Calibri"/>
              </a:rPr>
              <a:t>uno y nos </a:t>
            </a:r>
            <a:r>
              <a:rPr sz="1800" spc="-10" dirty="0">
                <a:latin typeface="Calibri"/>
                <a:cs typeface="Calibri"/>
              </a:rPr>
              <a:t>dice </a:t>
            </a:r>
            <a:r>
              <a:rPr sz="1800" spc="-5" dirty="0">
                <a:latin typeface="Calibri"/>
                <a:cs typeface="Calibri"/>
              </a:rPr>
              <a:t>“Cuerpo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Cristo” </a:t>
            </a:r>
            <a:r>
              <a:rPr sz="1800" dirty="0">
                <a:latin typeface="Calibri"/>
                <a:cs typeface="Calibri"/>
              </a:rPr>
              <a:t>a lo que  </a:t>
            </a:r>
            <a:r>
              <a:rPr sz="1800" spc="-5" dirty="0">
                <a:latin typeface="Calibri"/>
                <a:cs typeface="Calibri"/>
              </a:rPr>
              <a:t>respondemos </a:t>
            </a:r>
            <a:r>
              <a:rPr sz="1800" spc="-30" dirty="0">
                <a:latin typeface="Calibri"/>
                <a:cs typeface="Calibri"/>
              </a:rPr>
              <a:t>“Amen”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00800" y="3733800"/>
            <a:ext cx="2418715" cy="2677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7200" y="4419562"/>
            <a:ext cx="5791200" cy="2031364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1115" rIns="0" bIns="0" rtlCol="0">
            <a:spAutoFit/>
          </a:bodyPr>
          <a:lstStyle/>
          <a:p>
            <a:pPr marL="91440" marR="565785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220979" algn="l"/>
              </a:tabLst>
            </a:pPr>
            <a:r>
              <a:rPr sz="1800" b="1" dirty="0">
                <a:latin typeface="Calibri"/>
                <a:cs typeface="Calibri"/>
              </a:rPr>
              <a:t>No </a:t>
            </a:r>
            <a:r>
              <a:rPr sz="1800" b="1" spc="-5" dirty="0">
                <a:latin typeface="Calibri"/>
                <a:cs typeface="Calibri"/>
              </a:rPr>
              <a:t>comer </a:t>
            </a:r>
            <a:r>
              <a:rPr sz="1800" b="1" dirty="0">
                <a:latin typeface="Calibri"/>
                <a:cs typeface="Calibri"/>
              </a:rPr>
              <a:t>y </a:t>
            </a:r>
            <a:r>
              <a:rPr sz="1800" b="1" spc="-5" dirty="0">
                <a:latin typeface="Calibri"/>
                <a:cs typeface="Calibri"/>
              </a:rPr>
              <a:t>tomar </a:t>
            </a:r>
            <a:r>
              <a:rPr sz="1800" b="1" dirty="0">
                <a:latin typeface="Calibri"/>
                <a:cs typeface="Calibri"/>
              </a:rPr>
              <a:t>nada una </a:t>
            </a:r>
            <a:r>
              <a:rPr sz="1800" b="1" spc="-10" dirty="0">
                <a:latin typeface="Calibri"/>
                <a:cs typeface="Calibri"/>
              </a:rPr>
              <a:t>hora antes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10" dirty="0">
                <a:latin typeface="Calibri"/>
                <a:cs typeface="Calibri"/>
              </a:rPr>
              <a:t>comulgar  </a:t>
            </a:r>
            <a:r>
              <a:rPr sz="1800" b="1" spc="-5" dirty="0">
                <a:latin typeface="Calibri"/>
                <a:cs typeface="Calibri"/>
              </a:rPr>
              <a:t>(</a:t>
            </a:r>
            <a:r>
              <a:rPr sz="1800" spc="-5" dirty="0">
                <a:latin typeface="Calibri"/>
                <a:cs typeface="Calibri"/>
              </a:rPr>
              <a:t>ayuno </a:t>
            </a:r>
            <a:r>
              <a:rPr sz="1800" spc="-10" dirty="0">
                <a:latin typeface="Calibri"/>
                <a:cs typeface="Calibri"/>
              </a:rPr>
              <a:t>eucarístico) </a:t>
            </a:r>
            <a:r>
              <a:rPr sz="1800" spc="-5" dirty="0">
                <a:latin typeface="Calibri"/>
                <a:cs typeface="Calibri"/>
              </a:rPr>
              <a:t>agua </a:t>
            </a:r>
            <a:r>
              <a:rPr sz="1800" spc="-15" dirty="0">
                <a:latin typeface="Calibri"/>
                <a:cs typeface="Calibri"/>
              </a:rPr>
              <a:t>está </a:t>
            </a:r>
            <a:r>
              <a:rPr sz="1800" spc="-5" dirty="0">
                <a:latin typeface="Calibri"/>
                <a:cs typeface="Calibri"/>
              </a:rPr>
              <a:t>permitido /medicina </a:t>
            </a:r>
            <a:r>
              <a:rPr sz="1800" spc="-15" dirty="0">
                <a:latin typeface="Calibri"/>
                <a:cs typeface="Calibri"/>
              </a:rPr>
              <a:t>para  </a:t>
            </a:r>
            <a:r>
              <a:rPr sz="1800" spc="-10" dirty="0">
                <a:latin typeface="Calibri"/>
                <a:cs typeface="Calibri"/>
              </a:rPr>
              <a:t>enfermos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850">
              <a:latin typeface="Times New Roman"/>
              <a:cs typeface="Times New Roman"/>
            </a:endParaRPr>
          </a:p>
          <a:p>
            <a:pPr marL="172085" indent="-81280">
              <a:lnSpc>
                <a:spcPct val="100000"/>
              </a:lnSpc>
              <a:buFont typeface="Arial"/>
              <a:buChar char="•"/>
              <a:tabLst>
                <a:tab pos="172720" algn="l"/>
              </a:tabLst>
            </a:pPr>
            <a:r>
              <a:rPr sz="1800" b="1" dirty="0">
                <a:latin typeface="Calibri"/>
                <a:cs typeface="Calibri"/>
              </a:rPr>
              <a:t>No </a:t>
            </a:r>
            <a:r>
              <a:rPr sz="1800" b="1" spc="-10" dirty="0">
                <a:latin typeface="Calibri"/>
                <a:cs typeface="Calibri"/>
              </a:rPr>
              <a:t>comulgar </a:t>
            </a:r>
            <a:r>
              <a:rPr sz="1800" b="1" dirty="0">
                <a:latin typeface="Calibri"/>
                <a:cs typeface="Calibri"/>
              </a:rPr>
              <a:t>si </a:t>
            </a:r>
            <a:r>
              <a:rPr sz="1800" b="1" spc="-5" dirty="0">
                <a:latin typeface="Calibri"/>
                <a:cs typeface="Calibri"/>
              </a:rPr>
              <a:t>hemos cometido </a:t>
            </a:r>
            <a:r>
              <a:rPr sz="1800" b="1" dirty="0">
                <a:latin typeface="Calibri"/>
                <a:cs typeface="Calibri"/>
              </a:rPr>
              <a:t>un </a:t>
            </a:r>
            <a:r>
              <a:rPr sz="1800" b="1" spc="-5" dirty="0">
                <a:latin typeface="Calibri"/>
                <a:cs typeface="Calibri"/>
              </a:rPr>
              <a:t>pecado</a:t>
            </a:r>
            <a:r>
              <a:rPr sz="1800" b="1" spc="-145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grave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1850">
              <a:latin typeface="Times New Roman"/>
              <a:cs typeface="Times New Roman"/>
            </a:endParaRPr>
          </a:p>
          <a:p>
            <a:pPr marL="172085" indent="-81280">
              <a:lnSpc>
                <a:spcPct val="100000"/>
              </a:lnSpc>
              <a:buFont typeface="Arial"/>
              <a:buChar char="•"/>
              <a:tabLst>
                <a:tab pos="172720" algn="l"/>
              </a:tabLst>
            </a:pPr>
            <a:r>
              <a:rPr sz="1800" b="1" spc="-10" dirty="0">
                <a:latin typeface="Calibri"/>
                <a:cs typeface="Calibri"/>
              </a:rPr>
              <a:t>Acercarse decorosamente vestido </a:t>
            </a:r>
            <a:r>
              <a:rPr sz="1800" b="1" dirty="0">
                <a:latin typeface="Calibri"/>
                <a:cs typeface="Calibri"/>
              </a:rPr>
              <a:t>a la </a:t>
            </a:r>
            <a:r>
              <a:rPr sz="1800" b="1" spc="-5" dirty="0">
                <a:latin typeface="Calibri"/>
                <a:cs typeface="Calibri"/>
              </a:rPr>
              <a:t>Santa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Comunión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352043"/>
            <a:ext cx="82509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00072" y="333756"/>
            <a:ext cx="4712208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380987"/>
            <a:ext cx="81534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1000" y="380987"/>
            <a:ext cx="81534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240"/>
              </a:spcBef>
            </a:pPr>
            <a:r>
              <a:rPr sz="1800" b="1" spc="-5" dirty="0">
                <a:latin typeface="Calibri"/>
                <a:cs typeface="Calibri"/>
              </a:rPr>
              <a:t>DISTRIBUCIÓN </a:t>
            </a:r>
            <a:r>
              <a:rPr sz="1800" b="1" dirty="0">
                <a:latin typeface="Calibri"/>
                <a:cs typeface="Calibri"/>
              </a:rPr>
              <a:t>DE LA </a:t>
            </a:r>
            <a:r>
              <a:rPr sz="1800" b="1" spc="-15" dirty="0">
                <a:latin typeface="Calibri"/>
                <a:cs typeface="Calibri"/>
              </a:rPr>
              <a:t>SAGRADA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COMUNION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1000" y="1066774"/>
            <a:ext cx="8001000" cy="646430"/>
          </a:xfrm>
          <a:prstGeom prst="rect">
            <a:avLst/>
          </a:prstGeom>
          <a:solidFill>
            <a:srgbClr val="99FF99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 marR="247015">
              <a:lnSpc>
                <a:spcPct val="100000"/>
              </a:lnSpc>
              <a:spcBef>
                <a:spcPts val="240"/>
              </a:spcBef>
            </a:pPr>
            <a:r>
              <a:rPr sz="1800" spc="-45" dirty="0">
                <a:latin typeface="Calibri"/>
                <a:cs typeface="Calibri"/>
              </a:rPr>
              <a:t>Todo </a:t>
            </a:r>
            <a:r>
              <a:rPr sz="1800" spc="-5" dirty="0">
                <a:latin typeface="Calibri"/>
                <a:cs typeface="Calibri"/>
              </a:rPr>
              <a:t>fiel tiene derecho </a:t>
            </a:r>
            <a:r>
              <a:rPr sz="1800" dirty="0">
                <a:latin typeface="Calibri"/>
                <a:cs typeface="Calibri"/>
              </a:rPr>
              <a:t>a elegir el modo </a:t>
            </a:r>
            <a:r>
              <a:rPr sz="1800" spc="-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recibir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15" dirty="0">
                <a:latin typeface="Calibri"/>
                <a:cs typeface="Calibri"/>
              </a:rPr>
              <a:t>Sacramento,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que </a:t>
            </a:r>
            <a:r>
              <a:rPr sz="1800" dirty="0">
                <a:latin typeface="Calibri"/>
                <a:cs typeface="Calibri"/>
              </a:rPr>
              <a:t>puede ser  en la </a:t>
            </a:r>
            <a:r>
              <a:rPr sz="1800" spc="-10" dirty="0">
                <a:latin typeface="Calibri"/>
                <a:cs typeface="Calibri"/>
              </a:rPr>
              <a:t>boca, </a:t>
            </a:r>
            <a:r>
              <a:rPr sz="1800" dirty="0">
                <a:latin typeface="Calibri"/>
                <a:cs typeface="Calibri"/>
              </a:rPr>
              <a:t>en la </a:t>
            </a:r>
            <a:r>
              <a:rPr sz="1800" spc="-10" dirty="0">
                <a:latin typeface="Calibri"/>
                <a:cs typeface="Calibri"/>
              </a:rPr>
              <a:t>mano, </a:t>
            </a:r>
            <a:r>
              <a:rPr sz="1800" spc="-5" dirty="0">
                <a:latin typeface="Calibri"/>
                <a:cs typeface="Calibri"/>
              </a:rPr>
              <a:t>de pié </a:t>
            </a:r>
            <a:r>
              <a:rPr sz="1800" dirty="0">
                <a:latin typeface="Calibri"/>
                <a:cs typeface="Calibri"/>
              </a:rPr>
              <a:t>o </a:t>
            </a:r>
            <a:r>
              <a:rPr sz="1800" spc="-5" dirty="0">
                <a:latin typeface="Calibri"/>
                <a:cs typeface="Calibri"/>
              </a:rPr>
              <a:t>de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rodillas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2000" y="1828800"/>
            <a:ext cx="2451862" cy="2030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05200" y="1828800"/>
            <a:ext cx="2525014" cy="2057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77000" y="1752600"/>
            <a:ext cx="1603375" cy="2438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04800" y="4343349"/>
            <a:ext cx="8229600" cy="1200785"/>
          </a:xfrm>
          <a:prstGeom prst="rect">
            <a:avLst/>
          </a:prstGeom>
          <a:solidFill>
            <a:srgbClr val="99FF99"/>
          </a:solidFill>
        </p:spPr>
        <p:txBody>
          <a:bodyPr vert="horz" wrap="square" lIns="0" tIns="31115" rIns="0" bIns="0" rtlCol="0">
            <a:spAutoFit/>
          </a:bodyPr>
          <a:lstStyle/>
          <a:p>
            <a:pPr marL="90805" marR="84455" algn="just">
              <a:lnSpc>
                <a:spcPct val="100000"/>
              </a:lnSpc>
              <a:spcBef>
                <a:spcPts val="245"/>
              </a:spcBef>
            </a:pPr>
            <a:r>
              <a:rPr sz="1800" dirty="0">
                <a:latin typeface="Calibri"/>
                <a:cs typeface="Calibri"/>
              </a:rPr>
              <a:t>No </a:t>
            </a:r>
            <a:r>
              <a:rPr sz="1800" spc="-15" dirty="0">
                <a:latin typeface="Calibri"/>
                <a:cs typeface="Calibri"/>
              </a:rPr>
              <a:t>está </a:t>
            </a:r>
            <a:r>
              <a:rPr sz="1800" spc="-5" dirty="0">
                <a:latin typeface="Calibri"/>
                <a:cs typeface="Calibri"/>
              </a:rPr>
              <a:t>permitido </a:t>
            </a:r>
            <a:r>
              <a:rPr sz="1800" dirty="0">
                <a:latin typeface="Calibri"/>
                <a:cs typeface="Calibri"/>
              </a:rPr>
              <a:t>que </a:t>
            </a:r>
            <a:r>
              <a:rPr sz="1800" spc="-5" dirty="0">
                <a:latin typeface="Calibri"/>
                <a:cs typeface="Calibri"/>
              </a:rPr>
              <a:t>los fieles </a:t>
            </a:r>
            <a:r>
              <a:rPr sz="1800" spc="-10" dirty="0">
                <a:latin typeface="Calibri"/>
                <a:cs typeface="Calibri"/>
              </a:rPr>
              <a:t>tomen </a:t>
            </a:r>
            <a:r>
              <a:rPr sz="1800" dirty="0">
                <a:latin typeface="Calibri"/>
                <a:cs typeface="Calibri"/>
              </a:rPr>
              <a:t>el </a:t>
            </a:r>
            <a:r>
              <a:rPr sz="1800" spc="-5" dirty="0">
                <a:latin typeface="Calibri"/>
                <a:cs typeface="Calibri"/>
              </a:rPr>
              <a:t>cuerpo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Cristo </a:t>
            </a:r>
            <a:r>
              <a:rPr sz="1800" dirty="0">
                <a:latin typeface="Calibri"/>
                <a:cs typeface="Calibri"/>
              </a:rPr>
              <a:t>ni el </a:t>
            </a:r>
            <a:r>
              <a:rPr sz="1800" spc="-5" dirty="0">
                <a:latin typeface="Calibri"/>
                <a:cs typeface="Calibri"/>
              </a:rPr>
              <a:t>Cáliz con la Sangre </a:t>
            </a:r>
            <a:r>
              <a:rPr sz="1800" dirty="0">
                <a:latin typeface="Calibri"/>
                <a:cs typeface="Calibri"/>
              </a:rPr>
              <a:t>del  </a:t>
            </a:r>
            <a:r>
              <a:rPr sz="1800" spc="-5" dirty="0">
                <a:latin typeface="Calibri"/>
                <a:cs typeface="Calibri"/>
              </a:rPr>
              <a:t>Señor “por </a:t>
            </a:r>
            <a:r>
              <a:rPr sz="1800" dirty="0">
                <a:latin typeface="Calibri"/>
                <a:cs typeface="Calibri"/>
              </a:rPr>
              <a:t>si </a:t>
            </a:r>
            <a:r>
              <a:rPr sz="1800" spc="-5" dirty="0">
                <a:latin typeface="Calibri"/>
                <a:cs typeface="Calibri"/>
              </a:rPr>
              <a:t>mismos, </a:t>
            </a:r>
            <a:r>
              <a:rPr sz="1800" dirty="0">
                <a:latin typeface="Calibri"/>
                <a:cs typeface="Calibri"/>
              </a:rPr>
              <a:t>ni mucho menos que se </a:t>
            </a:r>
            <a:r>
              <a:rPr sz="1800" spc="-5" dirty="0">
                <a:latin typeface="Calibri"/>
                <a:cs typeface="Calibri"/>
              </a:rPr>
              <a:t>lo pasen </a:t>
            </a:r>
            <a:r>
              <a:rPr sz="1800" spc="-10" dirty="0">
                <a:latin typeface="Calibri"/>
                <a:cs typeface="Calibri"/>
              </a:rPr>
              <a:t>entre </a:t>
            </a:r>
            <a:r>
              <a:rPr sz="1800" dirty="0">
                <a:latin typeface="Calibri"/>
                <a:cs typeface="Calibri"/>
              </a:rPr>
              <a:t>sí </a:t>
            </a:r>
            <a:r>
              <a:rPr sz="1800" spc="5" dirty="0">
                <a:latin typeface="Calibri"/>
                <a:cs typeface="Calibri"/>
              </a:rPr>
              <a:t>de </a:t>
            </a:r>
            <a:r>
              <a:rPr sz="1800" dirty="0">
                <a:latin typeface="Calibri"/>
                <a:cs typeface="Calibri"/>
              </a:rPr>
              <a:t>mano en mano” </a:t>
            </a:r>
            <a:r>
              <a:rPr sz="1800" spc="-5" dirty="0">
                <a:latin typeface="Calibri"/>
                <a:cs typeface="Calibri"/>
              </a:rPr>
              <a:t>En  </a:t>
            </a:r>
            <a:r>
              <a:rPr sz="1800" spc="-15" dirty="0">
                <a:latin typeface="Calibri"/>
                <a:cs typeface="Calibri"/>
              </a:rPr>
              <a:t>esta </a:t>
            </a:r>
            <a:r>
              <a:rPr sz="1800" spc="-10" dirty="0">
                <a:latin typeface="Calibri"/>
                <a:cs typeface="Calibri"/>
              </a:rPr>
              <a:t>materia, </a:t>
            </a:r>
            <a:r>
              <a:rPr sz="1800" dirty="0">
                <a:latin typeface="Calibri"/>
                <a:cs typeface="Calibri"/>
              </a:rPr>
              <a:t>además, debe </a:t>
            </a:r>
            <a:r>
              <a:rPr sz="1800" spc="-10" dirty="0">
                <a:latin typeface="Calibri"/>
                <a:cs typeface="Calibri"/>
              </a:rPr>
              <a:t>suprimirse </a:t>
            </a:r>
            <a:r>
              <a:rPr sz="1800" spc="5" dirty="0">
                <a:latin typeface="Calibri"/>
                <a:cs typeface="Calibri"/>
              </a:rPr>
              <a:t>el </a:t>
            </a:r>
            <a:r>
              <a:rPr sz="1800" dirty="0">
                <a:latin typeface="Calibri"/>
                <a:cs typeface="Calibri"/>
              </a:rPr>
              <a:t>abuso de que </a:t>
            </a:r>
            <a:r>
              <a:rPr sz="1800" spc="-5" dirty="0">
                <a:latin typeface="Calibri"/>
                <a:cs typeface="Calibri"/>
              </a:rPr>
              <a:t>los esposos,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Misa  nupcial, </a:t>
            </a:r>
            <a:r>
              <a:rPr sz="1800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administren </a:t>
            </a:r>
            <a:r>
              <a:rPr sz="1800" dirty="0">
                <a:latin typeface="Calibri"/>
                <a:cs typeface="Calibri"/>
              </a:rPr>
              <a:t>de modo </a:t>
            </a:r>
            <a:r>
              <a:rPr sz="1800" spc="-15" dirty="0">
                <a:latin typeface="Calibri"/>
                <a:cs typeface="Calibri"/>
              </a:rPr>
              <a:t>recíproco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sagrada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Comunión.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4800" y="5715000"/>
            <a:ext cx="8229600" cy="646430"/>
          </a:xfrm>
          <a:prstGeom prst="rect">
            <a:avLst/>
          </a:prstGeom>
          <a:solidFill>
            <a:srgbClr val="99FF99"/>
          </a:solidFill>
        </p:spPr>
        <p:txBody>
          <a:bodyPr vert="horz" wrap="square" lIns="0" tIns="31750" rIns="0" bIns="0" rtlCol="0">
            <a:spAutoFit/>
          </a:bodyPr>
          <a:lstStyle/>
          <a:p>
            <a:pPr marL="90805" marR="83820">
              <a:lnSpc>
                <a:spcPct val="100000"/>
              </a:lnSpc>
              <a:spcBef>
                <a:spcPts val="250"/>
              </a:spcBef>
            </a:pPr>
            <a:r>
              <a:rPr sz="1800" spc="-5" dirty="0">
                <a:latin typeface="Calibri"/>
                <a:cs typeface="Calibri"/>
              </a:rPr>
              <a:t>El laico </a:t>
            </a:r>
            <a:r>
              <a:rPr sz="1800" spc="-25" dirty="0">
                <a:latin typeface="Calibri"/>
                <a:cs typeface="Calibri"/>
              </a:rPr>
              <a:t>“que </a:t>
            </a:r>
            <a:r>
              <a:rPr sz="1800" spc="-15" dirty="0">
                <a:latin typeface="Calibri"/>
                <a:cs typeface="Calibri"/>
              </a:rPr>
              <a:t>ya </a:t>
            </a:r>
            <a:r>
              <a:rPr sz="1800" dirty="0">
                <a:latin typeface="Calibri"/>
                <a:cs typeface="Calibri"/>
              </a:rPr>
              <a:t>ha </a:t>
            </a:r>
            <a:r>
              <a:rPr sz="1800" spc="-5" dirty="0">
                <a:latin typeface="Calibri"/>
                <a:cs typeface="Calibri"/>
              </a:rPr>
              <a:t>recibido la Santísima </a:t>
            </a:r>
            <a:r>
              <a:rPr sz="1800" spc="-10" dirty="0">
                <a:latin typeface="Calibri"/>
                <a:cs typeface="Calibri"/>
              </a:rPr>
              <a:t>Eucaristía, </a:t>
            </a:r>
            <a:r>
              <a:rPr sz="1800" dirty="0">
                <a:latin typeface="Calibri"/>
                <a:cs typeface="Calibri"/>
              </a:rPr>
              <a:t>puede </a:t>
            </a:r>
            <a:r>
              <a:rPr sz="1800" spc="-5" dirty="0">
                <a:latin typeface="Calibri"/>
                <a:cs typeface="Calibri"/>
              </a:rPr>
              <a:t>recibirla </a:t>
            </a:r>
            <a:r>
              <a:rPr sz="1800" spc="-15" dirty="0">
                <a:latin typeface="Calibri"/>
                <a:cs typeface="Calibri"/>
              </a:rPr>
              <a:t>otra </a:t>
            </a:r>
            <a:r>
              <a:rPr sz="1800" spc="-10" dirty="0">
                <a:latin typeface="Calibri"/>
                <a:cs typeface="Calibri"/>
              </a:rPr>
              <a:t>vez </a:t>
            </a:r>
            <a:r>
              <a:rPr sz="1800" dirty="0">
                <a:latin typeface="Calibri"/>
                <a:cs typeface="Calibri"/>
              </a:rPr>
              <a:t>el mismo  </a:t>
            </a:r>
            <a:r>
              <a:rPr sz="1800" spc="-5" dirty="0">
                <a:latin typeface="Calibri"/>
                <a:cs typeface="Calibri"/>
              </a:rPr>
              <a:t>día </a:t>
            </a:r>
            <a:r>
              <a:rPr sz="1800" spc="-10" dirty="0">
                <a:latin typeface="Calibri"/>
                <a:cs typeface="Calibri"/>
              </a:rPr>
              <a:t>solamente dentro </a:t>
            </a:r>
            <a:r>
              <a:rPr sz="1800" dirty="0">
                <a:latin typeface="Calibri"/>
                <a:cs typeface="Calibri"/>
              </a:rPr>
              <a:t>de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spc="-10" dirty="0">
                <a:latin typeface="Calibri"/>
                <a:cs typeface="Calibri"/>
              </a:rPr>
              <a:t>celebración eucarística </a:t>
            </a:r>
            <a:r>
              <a:rPr sz="1800" dirty="0">
                <a:latin typeface="Calibri"/>
                <a:cs typeface="Calibri"/>
              </a:rPr>
              <a:t>en </a:t>
            </a:r>
            <a:r>
              <a:rPr sz="1800" spc="-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que</a:t>
            </a:r>
            <a:r>
              <a:rPr sz="1800" spc="1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participe.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" y="352043"/>
            <a:ext cx="8250935" cy="467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37916" y="333756"/>
            <a:ext cx="2638044" cy="429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380987"/>
            <a:ext cx="8153400" cy="369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1000" y="380987"/>
            <a:ext cx="8153400" cy="369570"/>
          </a:xfrm>
          <a:prstGeom prst="rect">
            <a:avLst/>
          </a:prstGeom>
          <a:ln w="12700">
            <a:solidFill>
              <a:srgbClr val="BD4A47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spc="-15" dirty="0">
                <a:solidFill>
                  <a:srgbClr val="000000"/>
                </a:solidFill>
              </a:rPr>
              <a:t>RITOS  </a:t>
            </a:r>
            <a:r>
              <a:rPr sz="1800" dirty="0">
                <a:solidFill>
                  <a:srgbClr val="000000"/>
                </a:solidFill>
              </a:rPr>
              <a:t>DE </a:t>
            </a:r>
            <a:r>
              <a:rPr sz="1800" spc="5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CONCLUSIÓN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838200" y="1143000"/>
            <a:ext cx="3581400" cy="381000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40"/>
              </a:spcBef>
            </a:pPr>
            <a:r>
              <a:rPr sz="1800" b="1" dirty="0">
                <a:latin typeface="Calibri"/>
                <a:cs typeface="Calibri"/>
              </a:rPr>
              <a:t>Al </a:t>
            </a:r>
            <a:r>
              <a:rPr sz="1800" b="1" spc="-10" dirty="0">
                <a:latin typeface="Calibri"/>
                <a:cs typeface="Calibri"/>
              </a:rPr>
              <a:t>rito </a:t>
            </a:r>
            <a:r>
              <a:rPr sz="1800" b="1" dirty="0">
                <a:latin typeface="Calibri"/>
                <a:cs typeface="Calibri"/>
              </a:rPr>
              <a:t>de </a:t>
            </a:r>
            <a:r>
              <a:rPr sz="1800" b="1" spc="-5" dirty="0">
                <a:latin typeface="Calibri"/>
                <a:cs typeface="Calibri"/>
              </a:rPr>
              <a:t>conclusión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pertenecen</a:t>
            </a:r>
            <a:r>
              <a:rPr sz="1800" spc="-1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3400" y="1828800"/>
            <a:ext cx="4495800" cy="1477645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30480" rIns="0" bIns="0" rtlCol="0">
            <a:spAutoFit/>
          </a:bodyPr>
          <a:lstStyle/>
          <a:p>
            <a:pPr marL="220979" indent="-129539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220979" algn="l"/>
              </a:tabLst>
            </a:pPr>
            <a:r>
              <a:rPr sz="1800" spc="-10" dirty="0">
                <a:latin typeface="Calibri"/>
                <a:cs typeface="Calibri"/>
              </a:rPr>
              <a:t>Breves </a:t>
            </a:r>
            <a:r>
              <a:rPr sz="1800" spc="-5" dirty="0">
                <a:latin typeface="Calibri"/>
                <a:cs typeface="Calibri"/>
              </a:rPr>
              <a:t>avisos, si </a:t>
            </a:r>
            <a:r>
              <a:rPr sz="1800" spc="-10" dirty="0">
                <a:latin typeface="Calibri"/>
                <a:cs typeface="Calibri"/>
              </a:rPr>
              <a:t>fuere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necesario</a:t>
            </a:r>
            <a:endParaRPr sz="1800">
              <a:latin typeface="Calibri"/>
              <a:cs typeface="Calibri"/>
            </a:endParaRPr>
          </a:p>
          <a:p>
            <a:pPr marL="220979" indent="-129539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20979" algn="l"/>
              </a:tabLst>
            </a:pPr>
            <a:r>
              <a:rPr sz="1800" spc="-5" dirty="0">
                <a:latin typeface="Calibri"/>
                <a:cs typeface="Calibri"/>
              </a:rPr>
              <a:t>El saludo </a:t>
            </a:r>
            <a:r>
              <a:rPr sz="1800" dirty="0">
                <a:latin typeface="Calibri"/>
                <a:cs typeface="Calibri"/>
              </a:rPr>
              <a:t>y </a:t>
            </a:r>
            <a:r>
              <a:rPr sz="1800" spc="-5" dirty="0">
                <a:latin typeface="Calibri"/>
                <a:cs typeface="Calibri"/>
              </a:rPr>
              <a:t>la bendición del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sacerdote</a:t>
            </a:r>
            <a:endParaRPr sz="1800">
              <a:latin typeface="Calibri"/>
              <a:cs typeface="Calibri"/>
            </a:endParaRPr>
          </a:p>
          <a:p>
            <a:pPr marL="220979" indent="-129539">
              <a:lnSpc>
                <a:spcPct val="100000"/>
              </a:lnSpc>
              <a:buFont typeface="Arial"/>
              <a:buChar char="•"/>
              <a:tabLst>
                <a:tab pos="220979" algn="l"/>
              </a:tabLst>
            </a:pPr>
            <a:r>
              <a:rPr sz="1800" spc="-5" dirty="0">
                <a:latin typeface="Calibri"/>
                <a:cs typeface="Calibri"/>
              </a:rPr>
              <a:t>La despedida del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pueblo</a:t>
            </a:r>
            <a:endParaRPr sz="1800">
              <a:latin typeface="Calibri"/>
              <a:cs typeface="Calibri"/>
            </a:endParaRPr>
          </a:p>
          <a:p>
            <a:pPr marL="220979" indent="-129539">
              <a:lnSpc>
                <a:spcPct val="100000"/>
              </a:lnSpc>
              <a:buFont typeface="Arial"/>
              <a:buChar char="•"/>
              <a:tabLst>
                <a:tab pos="220979" algn="l"/>
              </a:tabLst>
            </a:pPr>
            <a:r>
              <a:rPr sz="1800" spc="-5" dirty="0">
                <a:latin typeface="Calibri"/>
                <a:cs typeface="Calibri"/>
              </a:rPr>
              <a:t>El beso </a:t>
            </a:r>
            <a:r>
              <a:rPr sz="1800" dirty="0">
                <a:latin typeface="Calibri"/>
                <a:cs typeface="Calibri"/>
              </a:rPr>
              <a:t>del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altar</a:t>
            </a:r>
            <a:endParaRPr sz="1800">
              <a:latin typeface="Calibri"/>
              <a:cs typeface="Calibri"/>
            </a:endParaRPr>
          </a:p>
          <a:p>
            <a:pPr marL="220979" indent="-129539">
              <a:lnSpc>
                <a:spcPct val="100000"/>
              </a:lnSpc>
              <a:buFont typeface="Arial"/>
              <a:buChar char="•"/>
              <a:tabLst>
                <a:tab pos="220979" algn="l"/>
              </a:tabLst>
            </a:pPr>
            <a:r>
              <a:rPr sz="1800" spc="-5" dirty="0">
                <a:latin typeface="Calibri"/>
                <a:cs typeface="Calibri"/>
              </a:rPr>
              <a:t>Acción de </a:t>
            </a:r>
            <a:r>
              <a:rPr sz="1800" spc="-10" dirty="0">
                <a:latin typeface="Calibri"/>
                <a:cs typeface="Calibri"/>
              </a:rPr>
              <a:t>gracias </a:t>
            </a:r>
            <a:r>
              <a:rPr sz="1800" spc="-5" dirty="0">
                <a:latin typeface="Calibri"/>
                <a:cs typeface="Calibri"/>
              </a:rPr>
              <a:t>después de la </a:t>
            </a:r>
            <a:r>
              <a:rPr sz="1800" spc="-10" dirty="0">
                <a:latin typeface="Calibri"/>
                <a:cs typeface="Calibri"/>
              </a:rPr>
              <a:t>Santa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Misa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86400" y="1219200"/>
            <a:ext cx="3285109" cy="4730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3025" y="0"/>
            <a:ext cx="6705600" cy="6705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10115</Words>
  <Application>Microsoft Office PowerPoint</Application>
  <PresentationFormat>Presentación en pantalla (4:3)</PresentationFormat>
  <Paragraphs>716</Paragraphs>
  <Slides>96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96</vt:i4>
      </vt:variant>
    </vt:vector>
  </HeadingPairs>
  <TitlesOfParts>
    <vt:vector size="100" baseType="lpstr">
      <vt:lpstr>Arial</vt:lpstr>
      <vt:lpstr>Calibri</vt:lpstr>
      <vt:lpstr>Times New Roman</vt:lpstr>
      <vt:lpstr>Office Theme</vt:lpstr>
      <vt:lpstr>Presentación de PowerPoint</vt:lpstr>
      <vt:lpstr>1.- ¿QUE ES LA LITURGIA?</vt:lpstr>
      <vt:lpstr>DEFINICIONES DE LA LITURGIA</vt:lpstr>
      <vt:lpstr>ACTOS LITURGICOS</vt:lpstr>
      <vt:lpstr>Presentación de PowerPoint</vt:lpstr>
      <vt:lpstr>2.- CONCEPTO DE LITURGIA</vt:lpstr>
      <vt:lpstr>3. - ELEMENTOS QUE CONSTITUYEN LA  SAGRADA LITURGIA</vt:lpstr>
      <vt:lpstr>PRINCIPALES UTENSILIOS LITURGICOS</vt:lpstr>
      <vt:lpstr>Presentación de PowerPoint</vt:lpstr>
      <vt:lpstr>LIENZOS DEL ALTAR: El mantel blanco, el corporal, el purificador, la palia, el manutergio</vt:lpstr>
      <vt:lpstr>OTROS ACCESORIO PARA EL ALTAR: la cruz, los candeleros con velas, el atril, campañillas</vt:lpstr>
      <vt:lpstr>Presentación de PowerPoint</vt:lpstr>
      <vt:lpstr>LUGARES SAGRADOS: Altar, Ambón, la  Sede, Credencia, Pila Bautismal</vt:lpstr>
      <vt:lpstr>4. ASAMBLEA LITURGICA</vt:lpstr>
      <vt:lpstr>5.- ELEMENTOS DE LA ASAMBLEA LITURGICA</vt:lpstr>
      <vt:lpstr>6. MISION Y TEOLOGIA DE LA ASAMBLEA</vt:lpstr>
      <vt:lpstr>7.- LA IGLESIA COMUNIDAD SACERDOTAL</vt:lpstr>
      <vt:lpstr>8.- ORACION COMUNITARIA Y PERSONAL</vt:lpstr>
      <vt:lpstr>9.- CARACTERISTICAS DE UNA CELEBRACIÓN</vt:lpstr>
      <vt:lpstr>Presentación de PowerPoint</vt:lpstr>
      <vt:lpstr>10.- GESTOS Y POSTURAS CORPORALES</vt:lpstr>
      <vt:lpstr>Los primeros cristianos tomaron esta postura  como signo de unión a la Resurrección de  Jesucristo, el Cordero degollado que está de  pie en el trono (Ap 5,6).</vt:lpstr>
      <vt:lpstr>SENTADOS:</vt:lpstr>
      <vt:lpstr>DE RODILLAS:</vt:lpstr>
      <vt:lpstr>POSTURA DE BRAZOS Y MANOS:</vt:lpstr>
      <vt:lpstr>11.- CANTO EN LA LITURGIA</vt:lpstr>
      <vt:lpstr>EL SILENCIO:</vt:lpstr>
      <vt:lpstr>Presentación de PowerPoint</vt:lpstr>
      <vt:lpstr>12.- CAMINAR EN LA LITURGIA</vt:lpstr>
      <vt:lpstr>14.- LOS COLORES EN LA LITURGIA</vt:lpstr>
      <vt:lpstr>ROJO</vt:lpstr>
      <vt:lpstr>VERDE</vt:lpstr>
      <vt:lpstr>MORADO</vt:lpstr>
      <vt:lpstr>ROSADO</vt:lpstr>
      <vt:lpstr>15.- VESTIDURAS SAGRADAS</vt:lpstr>
      <vt:lpstr>LA ESTOLA Y LA CASULLA:</vt:lpstr>
      <vt:lpstr>Presentación de PowerPoint</vt:lpstr>
      <vt:lpstr>VESTIDURAS E INSIGNIAS PONTIFICALES:</vt:lpstr>
      <vt:lpstr>Presentación de PowerPoint</vt:lpstr>
      <vt:lpstr>16.- EL INCIENCO:</vt:lpstr>
      <vt:lpstr>17.- EL ALTAR:</vt:lpstr>
      <vt:lpstr>18.- EL AMBON Y LA SEDE:</vt:lpstr>
      <vt:lpstr>19.- LA SANTA MISA:</vt:lpstr>
      <vt:lpstr>Presentación de PowerPoint</vt:lpstr>
      <vt:lpstr>Presentación de PowerPoint</vt:lpstr>
      <vt:lpstr>20.- SOLEMNIDADES – FIESTAS - MEMORIAS</vt:lpstr>
      <vt:lpstr>SOLEMNIDADES</vt:lpstr>
      <vt:lpstr>FIESTAS:</vt:lpstr>
      <vt:lpstr>MEMORIAS OBLIGATORIAS:</vt:lpstr>
      <vt:lpstr>21.- FERIAS, ROGATIVAS Y LAS CUATRO TÉMPORAS  DEL AÑO</vt:lpstr>
      <vt:lpstr>Presentación de PowerPoint</vt:lpstr>
      <vt:lpstr>22.- EL CALENDARIO LITÚRGICO</vt:lpstr>
      <vt:lpstr>23.- AÑO LITURGICO</vt:lpstr>
      <vt:lpstr>CICLO NAVIDEÑO:</vt:lpstr>
      <vt:lpstr>TIEMPO ORDINARIO:</vt:lpstr>
      <vt:lpstr>CICLO PASCUAL:</vt:lpstr>
      <vt:lpstr>24.- LIBROS LITÚRGICOS</vt:lpstr>
      <vt:lpstr>EVANGELIARIO:</vt:lpstr>
      <vt:lpstr>PONTIFICAL:</vt:lpstr>
      <vt:lpstr>MARTIRIOLOGICO:</vt:lpstr>
      <vt:lpstr>Presentación de PowerPoint</vt:lpstr>
      <vt:lpstr>25.- LA MISA DOMINICAL EN SÁBADO</vt:lpstr>
      <vt:lpstr>¿Cómo entender el domingo? ¿ Que es?</vt:lpstr>
      <vt:lpstr>26.- LA MISA Y SU ESTRUCTURA</vt:lpstr>
      <vt:lpstr>VENERACIÓN DEL ALTAR Y SIGNACIÓN:</vt:lpstr>
      <vt:lpstr>EL SALUDO Y SUS FORMAS</vt:lpstr>
      <vt:lpstr>EL SEÑOR ESTÉ CON USTEDES</vt:lpstr>
      <vt:lpstr>ACTO PENITENCIAL:</vt:lpstr>
      <vt:lpstr>GLORIA Y ORACIÓN COLECTA</vt:lpstr>
      <vt:lpstr>LITURGIA DE LA PALABRA</vt:lpstr>
      <vt:lpstr>SALMO RESPONSORIAL</vt:lpstr>
      <vt:lpstr>ACLAMACION ANTES DEL EVANGELIO</vt:lpstr>
      <vt:lpstr>SANTO EVANGELIO</vt:lpstr>
      <vt:lpstr>LA HOMILÍA O SERMON</vt:lpstr>
      <vt:lpstr>EL CREDO O PROFESIÓN DE FE</vt:lpstr>
      <vt:lpstr>Presentación de PowerPoint</vt:lpstr>
      <vt:lpstr>LITURGIA EUCARÍSTICA</vt:lpstr>
      <vt:lpstr>VINO MEZCLADO CON AGUA</vt:lpstr>
      <vt:lpstr>EL LAVADO</vt:lpstr>
      <vt:lpstr>INVITACIÓN A ORAR Y RESPUESTAS DE LA ASAMBLEA</vt:lpstr>
      <vt:lpstr>PLEGARIA EUCARÍSTICA</vt:lpstr>
      <vt:lpstr>PREFACIO O ACCIÓN DE GRACIAS</vt:lpstr>
      <vt:lpstr>EPÍCLESIS  O INVOCACIÓN</vt:lpstr>
      <vt:lpstr>NARRACIÓN DE LA “INSTITUCIÓN” DE LA EUCARISTÍA</vt:lpstr>
      <vt:lpstr>Presentación de PowerPoint</vt:lpstr>
      <vt:lpstr>ANÁMNESIS O MEMORIAL Y OBLAC IÓN</vt:lpstr>
      <vt:lpstr>INTERCESIONES O MEMENTOS</vt:lpstr>
      <vt:lpstr>DOXOLOGÍA</vt:lpstr>
      <vt:lpstr>Presentación de PowerPoint</vt:lpstr>
      <vt:lpstr>Presentación de PowerPoint</vt:lpstr>
      <vt:lpstr>Presentación de PowerPoint</vt:lpstr>
      <vt:lpstr>RITOS  DE  CONCLUSIÓN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Marco Antonio Delgado Rodriguez</dc:creator>
  <cp:lastModifiedBy>Marco Antonio Delgado Rodriguez</cp:lastModifiedBy>
  <cp:revision>1</cp:revision>
  <dcterms:created xsi:type="dcterms:W3CDTF">2020-10-30T15:52:29Z</dcterms:created>
  <dcterms:modified xsi:type="dcterms:W3CDTF">2022-08-09T18:06:21Z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2012-07-19T00:00:00Z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2020-10-30T00:00:00Z</vt:filetime>
  </property>
</Properties>
</file>